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sldIdLst>
    <p:sldId id="261" r:id="rId2"/>
    <p:sldId id="260" r:id="rId3"/>
    <p:sldId id="262" r:id="rId4"/>
    <p:sldId id="263" r:id="rId5"/>
    <p:sldId id="266" r:id="rId6"/>
    <p:sldId id="265" r:id="rId7"/>
    <p:sldId id="268" r:id="rId8"/>
    <p:sldId id="267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C7169E-5170-4697-AAD0-97980F9B7535}" type="doc">
      <dgm:prSet loTypeId="urn:microsoft.com/office/officeart/2005/8/layout/default" loCatId="list" qsTypeId="urn:microsoft.com/office/officeart/2005/8/quickstyle/simple2" qsCatId="simple" csTypeId="urn:microsoft.com/office/officeart/2005/8/colors/accent5_3" csCatId="accent5" phldr="1"/>
      <dgm:spPr/>
      <dgm:t>
        <a:bodyPr/>
        <a:lstStyle/>
        <a:p>
          <a:endParaRPr lang="ru-RU"/>
        </a:p>
      </dgm:t>
    </dgm:pt>
    <dgm:pt modelId="{92840FFA-F732-40CE-9089-B69E211C7A9D}">
      <dgm:prSet phldrT="[Текст]"/>
      <dgm:spPr/>
      <dgm:t>
        <a:bodyPr/>
        <a:lstStyle/>
        <a:p>
          <a:r>
            <a:rPr lang="ru-RU" dirty="0" smtClean="0"/>
            <a:t>Сократить время ожидания в очередях на прием</a:t>
          </a:r>
          <a:endParaRPr lang="ru-RU" dirty="0"/>
        </a:p>
      </dgm:t>
    </dgm:pt>
    <dgm:pt modelId="{69F4ED2D-96EB-4FB3-88BE-ED4F51DEA4A3}" type="parTrans" cxnId="{60BEE681-4969-473D-922E-5FD1510ADC79}">
      <dgm:prSet/>
      <dgm:spPr/>
      <dgm:t>
        <a:bodyPr/>
        <a:lstStyle/>
        <a:p>
          <a:endParaRPr lang="ru-RU"/>
        </a:p>
      </dgm:t>
    </dgm:pt>
    <dgm:pt modelId="{9713BC7E-B383-41D2-AAA3-086C53C8BC02}" type="sibTrans" cxnId="{60BEE681-4969-473D-922E-5FD1510ADC79}">
      <dgm:prSet/>
      <dgm:spPr/>
      <dgm:t>
        <a:bodyPr/>
        <a:lstStyle/>
        <a:p>
          <a:endParaRPr lang="ru-RU" dirty="0"/>
        </a:p>
      </dgm:t>
    </dgm:pt>
    <dgm:pt modelId="{41F26421-662A-4822-A898-B3C9B3A3A4F9}">
      <dgm:prSet phldrT="[Текст]"/>
      <dgm:spPr/>
      <dgm:t>
        <a:bodyPr/>
        <a:lstStyle/>
        <a:p>
          <a:r>
            <a:rPr lang="ru-RU" dirty="0" smtClean="0"/>
            <a:t>Дать пациентам развернутую информацию о медико-санитарном цехе</a:t>
          </a:r>
          <a:endParaRPr lang="ru-RU" dirty="0"/>
        </a:p>
      </dgm:t>
    </dgm:pt>
    <dgm:pt modelId="{1F34ECCF-BD70-449F-AA49-F42FA681F248}" type="parTrans" cxnId="{4B396AA7-5192-4D5C-8084-A7B3A360FEB3}">
      <dgm:prSet/>
      <dgm:spPr/>
      <dgm:t>
        <a:bodyPr/>
        <a:lstStyle/>
        <a:p>
          <a:endParaRPr lang="ru-RU"/>
        </a:p>
      </dgm:t>
    </dgm:pt>
    <dgm:pt modelId="{FA1E2E2A-E1D8-412F-854B-D87F50E36178}" type="sibTrans" cxnId="{4B396AA7-5192-4D5C-8084-A7B3A360FEB3}">
      <dgm:prSet/>
      <dgm:spPr/>
      <dgm:t>
        <a:bodyPr/>
        <a:lstStyle/>
        <a:p>
          <a:endParaRPr lang="ru-RU"/>
        </a:p>
      </dgm:t>
    </dgm:pt>
    <dgm:pt modelId="{BDA57927-B150-4925-B455-1E2FE06A5B05}">
      <dgm:prSet phldrT="[Текст]"/>
      <dgm:spPr/>
      <dgm:t>
        <a:bodyPr/>
        <a:lstStyle/>
        <a:p>
          <a:r>
            <a:rPr lang="ru-RU" dirty="0" smtClean="0"/>
            <a:t>Минимизировать организационные посещения регистратуры</a:t>
          </a:r>
          <a:endParaRPr lang="ru-RU" dirty="0"/>
        </a:p>
      </dgm:t>
    </dgm:pt>
    <dgm:pt modelId="{8EEC70D0-3646-4990-9468-726C758EA428}" type="parTrans" cxnId="{89076FCC-21B3-4B4E-A232-1E81B0DAD256}">
      <dgm:prSet/>
      <dgm:spPr/>
      <dgm:t>
        <a:bodyPr/>
        <a:lstStyle/>
        <a:p>
          <a:endParaRPr lang="ru-RU"/>
        </a:p>
      </dgm:t>
    </dgm:pt>
    <dgm:pt modelId="{7FA11DB5-2F15-4065-995B-954B1997AFFB}" type="sibTrans" cxnId="{89076FCC-21B3-4B4E-A232-1E81B0DAD256}">
      <dgm:prSet/>
      <dgm:spPr/>
      <dgm:t>
        <a:bodyPr/>
        <a:lstStyle/>
        <a:p>
          <a:endParaRPr lang="ru-RU"/>
        </a:p>
      </dgm:t>
    </dgm:pt>
    <dgm:pt modelId="{9988C07C-B678-4B66-B45B-A7E7051D4622}">
      <dgm:prSet phldrT="[Текст]"/>
      <dgm:spPr/>
      <dgm:t>
        <a:bodyPr/>
        <a:lstStyle/>
        <a:p>
          <a:r>
            <a:rPr lang="ru-RU" dirty="0" smtClean="0"/>
            <a:t>Упросить взаимодействие докторов и медицинских карт</a:t>
          </a:r>
          <a:endParaRPr lang="ru-RU" dirty="0"/>
        </a:p>
      </dgm:t>
    </dgm:pt>
    <dgm:pt modelId="{AD8C5C07-DC96-4EE8-A50D-C5B35BE2A2ED}" type="parTrans" cxnId="{0E420245-A66D-4F77-BA7E-26ABCA387DB6}">
      <dgm:prSet/>
      <dgm:spPr/>
      <dgm:t>
        <a:bodyPr/>
        <a:lstStyle/>
        <a:p>
          <a:endParaRPr lang="ru-RU"/>
        </a:p>
      </dgm:t>
    </dgm:pt>
    <dgm:pt modelId="{A10EF7BF-62E0-4BCD-AFC5-F4EC4C3FC59E}" type="sibTrans" cxnId="{0E420245-A66D-4F77-BA7E-26ABCA387DB6}">
      <dgm:prSet/>
      <dgm:spPr/>
      <dgm:t>
        <a:bodyPr/>
        <a:lstStyle/>
        <a:p>
          <a:endParaRPr lang="ru-RU"/>
        </a:p>
      </dgm:t>
    </dgm:pt>
    <dgm:pt modelId="{0501E9CF-9E14-42BF-81A3-0B3A4A057394}" type="pres">
      <dgm:prSet presAssocID="{C6C7169E-5170-4697-AAD0-97980F9B753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CB779E4-A2D0-4B9B-9187-F3B83D17B9C2}" type="pres">
      <dgm:prSet presAssocID="{92840FFA-F732-40CE-9089-B69E211C7A9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A1D4EB1-FB21-4E08-A383-1C8B93096F2C}" type="pres">
      <dgm:prSet presAssocID="{9713BC7E-B383-41D2-AAA3-086C53C8BC02}" presName="sibTrans" presStyleCnt="0"/>
      <dgm:spPr/>
    </dgm:pt>
    <dgm:pt modelId="{6C1282C1-1A43-42DA-A00E-74A34580F996}" type="pres">
      <dgm:prSet presAssocID="{41F26421-662A-4822-A898-B3C9B3A3A4F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BC2111-7BAC-446F-B095-C014021F338E}" type="pres">
      <dgm:prSet presAssocID="{FA1E2E2A-E1D8-412F-854B-D87F50E36178}" presName="sibTrans" presStyleCnt="0"/>
      <dgm:spPr/>
    </dgm:pt>
    <dgm:pt modelId="{00A6B9B5-9AD4-449A-B02A-56794973E191}" type="pres">
      <dgm:prSet presAssocID="{BDA57927-B150-4925-B455-1E2FE06A5B05}" presName="node" presStyleLbl="node1" presStyleIdx="2" presStyleCnt="4" custLinFactNeighborX="-53788" custLinFactNeighborY="-225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8FA9C8-5E8C-41D6-83CF-5479253E7C8D}" type="pres">
      <dgm:prSet presAssocID="{7FA11DB5-2F15-4065-995B-954B1997AFFB}" presName="sibTrans" presStyleCnt="0"/>
      <dgm:spPr/>
    </dgm:pt>
    <dgm:pt modelId="{2F04289F-66D5-4481-B6F7-8415574E89FD}" type="pres">
      <dgm:prSet presAssocID="{9988C07C-B678-4B66-B45B-A7E7051D4622}" presName="node" presStyleLbl="node1" presStyleIdx="3" presStyleCnt="4" custLinFactNeighborX="-675" custLinFactNeighborY="-262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407CF80-055F-417D-9361-64153B45F19A}" type="presOf" srcId="{92840FFA-F732-40CE-9089-B69E211C7A9D}" destId="{3CB779E4-A2D0-4B9B-9187-F3B83D17B9C2}" srcOrd="0" destOrd="0" presId="urn:microsoft.com/office/officeart/2005/8/layout/default"/>
    <dgm:cxn modelId="{FAA6E10B-769D-4FDA-9695-BEA393E68E59}" type="presOf" srcId="{9988C07C-B678-4B66-B45B-A7E7051D4622}" destId="{2F04289F-66D5-4481-B6F7-8415574E89FD}" srcOrd="0" destOrd="0" presId="urn:microsoft.com/office/officeart/2005/8/layout/default"/>
    <dgm:cxn modelId="{9BB74B49-9CC9-4F68-8C2E-62AB9330DC1E}" type="presOf" srcId="{BDA57927-B150-4925-B455-1E2FE06A5B05}" destId="{00A6B9B5-9AD4-449A-B02A-56794973E191}" srcOrd="0" destOrd="0" presId="urn:microsoft.com/office/officeart/2005/8/layout/default"/>
    <dgm:cxn modelId="{4B396AA7-5192-4D5C-8084-A7B3A360FEB3}" srcId="{C6C7169E-5170-4697-AAD0-97980F9B7535}" destId="{41F26421-662A-4822-A898-B3C9B3A3A4F9}" srcOrd="1" destOrd="0" parTransId="{1F34ECCF-BD70-449F-AA49-F42FA681F248}" sibTransId="{FA1E2E2A-E1D8-412F-854B-D87F50E36178}"/>
    <dgm:cxn modelId="{89076FCC-21B3-4B4E-A232-1E81B0DAD256}" srcId="{C6C7169E-5170-4697-AAD0-97980F9B7535}" destId="{BDA57927-B150-4925-B455-1E2FE06A5B05}" srcOrd="2" destOrd="0" parTransId="{8EEC70D0-3646-4990-9468-726C758EA428}" sibTransId="{7FA11DB5-2F15-4065-995B-954B1997AFFB}"/>
    <dgm:cxn modelId="{C3400B15-0B37-4DB4-B33F-C4A2FCAE1A63}" type="presOf" srcId="{41F26421-662A-4822-A898-B3C9B3A3A4F9}" destId="{6C1282C1-1A43-42DA-A00E-74A34580F996}" srcOrd="0" destOrd="0" presId="urn:microsoft.com/office/officeart/2005/8/layout/default"/>
    <dgm:cxn modelId="{0E420245-A66D-4F77-BA7E-26ABCA387DB6}" srcId="{C6C7169E-5170-4697-AAD0-97980F9B7535}" destId="{9988C07C-B678-4B66-B45B-A7E7051D4622}" srcOrd="3" destOrd="0" parTransId="{AD8C5C07-DC96-4EE8-A50D-C5B35BE2A2ED}" sibTransId="{A10EF7BF-62E0-4BCD-AFC5-F4EC4C3FC59E}"/>
    <dgm:cxn modelId="{28FC0E98-B962-41F0-8588-295BA9432D41}" type="presOf" srcId="{C6C7169E-5170-4697-AAD0-97980F9B7535}" destId="{0501E9CF-9E14-42BF-81A3-0B3A4A057394}" srcOrd="0" destOrd="0" presId="urn:microsoft.com/office/officeart/2005/8/layout/default"/>
    <dgm:cxn modelId="{60BEE681-4969-473D-922E-5FD1510ADC79}" srcId="{C6C7169E-5170-4697-AAD0-97980F9B7535}" destId="{92840FFA-F732-40CE-9089-B69E211C7A9D}" srcOrd="0" destOrd="0" parTransId="{69F4ED2D-96EB-4FB3-88BE-ED4F51DEA4A3}" sibTransId="{9713BC7E-B383-41D2-AAA3-086C53C8BC02}"/>
    <dgm:cxn modelId="{56887619-C8BA-44E7-A956-E219AE44B61A}" type="presParOf" srcId="{0501E9CF-9E14-42BF-81A3-0B3A4A057394}" destId="{3CB779E4-A2D0-4B9B-9187-F3B83D17B9C2}" srcOrd="0" destOrd="0" presId="urn:microsoft.com/office/officeart/2005/8/layout/default"/>
    <dgm:cxn modelId="{B5841ECA-DF96-4911-98FD-491104CB830A}" type="presParOf" srcId="{0501E9CF-9E14-42BF-81A3-0B3A4A057394}" destId="{DA1D4EB1-FB21-4E08-A383-1C8B93096F2C}" srcOrd="1" destOrd="0" presId="urn:microsoft.com/office/officeart/2005/8/layout/default"/>
    <dgm:cxn modelId="{2C3EB87A-8B99-494D-8E5A-9D077F8C6180}" type="presParOf" srcId="{0501E9CF-9E14-42BF-81A3-0B3A4A057394}" destId="{6C1282C1-1A43-42DA-A00E-74A34580F996}" srcOrd="2" destOrd="0" presId="urn:microsoft.com/office/officeart/2005/8/layout/default"/>
    <dgm:cxn modelId="{8CDE6FC3-3144-4CCF-AEBB-23B450C783B3}" type="presParOf" srcId="{0501E9CF-9E14-42BF-81A3-0B3A4A057394}" destId="{53BC2111-7BAC-446F-B095-C014021F338E}" srcOrd="3" destOrd="0" presId="urn:microsoft.com/office/officeart/2005/8/layout/default"/>
    <dgm:cxn modelId="{CD5FAE51-0362-4620-985E-63FA6040A293}" type="presParOf" srcId="{0501E9CF-9E14-42BF-81A3-0B3A4A057394}" destId="{00A6B9B5-9AD4-449A-B02A-56794973E191}" srcOrd="4" destOrd="0" presId="urn:microsoft.com/office/officeart/2005/8/layout/default"/>
    <dgm:cxn modelId="{9DE183BA-41C1-40E9-9501-9ADDD9199892}" type="presParOf" srcId="{0501E9CF-9E14-42BF-81A3-0B3A4A057394}" destId="{F98FA9C8-5E8C-41D6-83CF-5479253E7C8D}" srcOrd="5" destOrd="0" presId="urn:microsoft.com/office/officeart/2005/8/layout/default"/>
    <dgm:cxn modelId="{EBA6BD70-E7E4-48DB-B039-09E8F896A73F}" type="presParOf" srcId="{0501E9CF-9E14-42BF-81A3-0B3A4A057394}" destId="{2F04289F-66D5-4481-B6F7-8415574E89F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779E4-A2D0-4B9B-9187-F3B83D17B9C2}">
      <dsp:nvSpPr>
        <dsp:cNvPr id="0" name=""/>
        <dsp:cNvSpPr/>
      </dsp:nvSpPr>
      <dsp:spPr>
        <a:xfrm>
          <a:off x="992" y="194138"/>
          <a:ext cx="3869531" cy="2321718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Сократить время ожидания в очередях на прием</a:t>
          </a:r>
          <a:endParaRPr lang="ru-RU" sz="3000" kern="1200" dirty="0"/>
        </a:p>
      </dsp:txBody>
      <dsp:txXfrm>
        <a:off x="992" y="194138"/>
        <a:ext cx="3869531" cy="2321718"/>
      </dsp:txXfrm>
    </dsp:sp>
    <dsp:sp modelId="{6C1282C1-1A43-42DA-A00E-74A34580F996}">
      <dsp:nvSpPr>
        <dsp:cNvPr id="0" name=""/>
        <dsp:cNvSpPr/>
      </dsp:nvSpPr>
      <dsp:spPr>
        <a:xfrm>
          <a:off x="4257476" y="194138"/>
          <a:ext cx="3869531" cy="2321718"/>
        </a:xfrm>
        <a:prstGeom prst="rect">
          <a:avLst/>
        </a:prstGeom>
        <a:solidFill>
          <a:schemeClr val="accent5">
            <a:shade val="80000"/>
            <a:hueOff val="116428"/>
            <a:satOff val="-2085"/>
            <a:lumOff val="886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Дать пациентам развернутую информацию о медико-санитарном цехе</a:t>
          </a:r>
          <a:endParaRPr lang="ru-RU" sz="3000" kern="1200" dirty="0"/>
        </a:p>
      </dsp:txBody>
      <dsp:txXfrm>
        <a:off x="4257476" y="194138"/>
        <a:ext cx="3869531" cy="2321718"/>
      </dsp:txXfrm>
    </dsp:sp>
    <dsp:sp modelId="{00A6B9B5-9AD4-449A-B02A-56794973E191}">
      <dsp:nvSpPr>
        <dsp:cNvPr id="0" name=""/>
        <dsp:cNvSpPr/>
      </dsp:nvSpPr>
      <dsp:spPr>
        <a:xfrm>
          <a:off x="0" y="2850548"/>
          <a:ext cx="3869531" cy="2321718"/>
        </a:xfrm>
        <a:prstGeom prst="rect">
          <a:avLst/>
        </a:prstGeom>
        <a:solidFill>
          <a:schemeClr val="accent5">
            <a:shade val="80000"/>
            <a:hueOff val="232855"/>
            <a:satOff val="-4171"/>
            <a:lumOff val="1772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Минимизировать организационные посещения регистратуры</a:t>
          </a:r>
          <a:endParaRPr lang="ru-RU" sz="3000" kern="1200" dirty="0"/>
        </a:p>
      </dsp:txBody>
      <dsp:txXfrm>
        <a:off x="0" y="2850548"/>
        <a:ext cx="3869531" cy="2321718"/>
      </dsp:txXfrm>
    </dsp:sp>
    <dsp:sp modelId="{2F04289F-66D5-4481-B6F7-8415574E89FD}">
      <dsp:nvSpPr>
        <dsp:cNvPr id="0" name=""/>
        <dsp:cNvSpPr/>
      </dsp:nvSpPr>
      <dsp:spPr>
        <a:xfrm>
          <a:off x="4231357" y="2841818"/>
          <a:ext cx="3869531" cy="2321718"/>
        </a:xfrm>
        <a:prstGeom prst="rect">
          <a:avLst/>
        </a:prstGeom>
        <a:solidFill>
          <a:schemeClr val="accent5">
            <a:shade val="80000"/>
            <a:hueOff val="349283"/>
            <a:satOff val="-6256"/>
            <a:lumOff val="2658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Упросить взаимодействие докторов и медицинских карт</a:t>
          </a:r>
          <a:endParaRPr lang="ru-RU" sz="3000" kern="1200" dirty="0"/>
        </a:p>
      </dsp:txBody>
      <dsp:txXfrm>
        <a:off x="4231357" y="2841818"/>
        <a:ext cx="3869531" cy="2321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3039-7FB1-43A1-A392-970DCCF9F6E3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3AB7-794E-4DD8-B474-5D2711812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01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3039-7FB1-43A1-A392-970DCCF9F6E3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3AB7-794E-4DD8-B474-5D2711812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18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3039-7FB1-43A1-A392-970DCCF9F6E3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3AB7-794E-4DD8-B474-5D2711812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083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3039-7FB1-43A1-A392-970DCCF9F6E3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3AB7-794E-4DD8-B474-5D2711812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293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3039-7FB1-43A1-A392-970DCCF9F6E3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3AB7-794E-4DD8-B474-5D2711812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433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3039-7FB1-43A1-A392-970DCCF9F6E3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3AB7-794E-4DD8-B474-5D2711812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254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3039-7FB1-43A1-A392-970DCCF9F6E3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3AB7-794E-4DD8-B474-5D2711812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359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3039-7FB1-43A1-A392-970DCCF9F6E3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3AB7-794E-4DD8-B474-5D2711812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231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3039-7FB1-43A1-A392-970DCCF9F6E3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3AB7-794E-4DD8-B474-5D2711812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91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3039-7FB1-43A1-A392-970DCCF9F6E3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9B83AB7-794E-4DD8-B474-5D2711812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41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3039-7FB1-43A1-A392-970DCCF9F6E3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3AB7-794E-4DD8-B474-5D2711812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35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3039-7FB1-43A1-A392-970DCCF9F6E3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3AB7-794E-4DD8-B474-5D2711812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38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3039-7FB1-43A1-A392-970DCCF9F6E3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3AB7-794E-4DD8-B474-5D2711812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55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3039-7FB1-43A1-A392-970DCCF9F6E3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3AB7-794E-4DD8-B474-5D2711812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47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3039-7FB1-43A1-A392-970DCCF9F6E3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3AB7-794E-4DD8-B474-5D2711812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08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3039-7FB1-43A1-A392-970DCCF9F6E3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3AB7-794E-4DD8-B474-5D2711812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28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3039-7FB1-43A1-A392-970DCCF9F6E3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3AB7-794E-4DD8-B474-5D2711812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44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E63039-7FB1-43A1-A392-970DCCF9F6E3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B83AB7-794E-4DD8-B474-5D2711812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24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  <p:sldLayoutId id="214748397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88074" y="0"/>
            <a:ext cx="1055551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Проект программного комплекса</a:t>
            </a:r>
          </a:p>
          <a:p>
            <a:pPr algn="ctr"/>
            <a:r>
              <a:rPr lang="ru-RU" sz="54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Для автоматизации учёта работы</a:t>
            </a:r>
          </a:p>
          <a:p>
            <a:pPr algn="ctr"/>
            <a:r>
              <a:rPr lang="ru-RU" sz="54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Медико-санитарного цеха</a:t>
            </a:r>
            <a:endParaRPr lang="ru-RU" sz="5400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2137" y="3129192"/>
            <a:ext cx="7898674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 smtClean="0">
                <a:latin typeface="Book Antiqua" panose="02040602050305030304" pitchFamily="18" charset="0"/>
              </a:rPr>
              <a:t>Выполнил: студент группы ИТ-12-1 Макаренко О.А.</a:t>
            </a:r>
            <a:endParaRPr lang="ru-RU" sz="2400" dirty="0">
              <a:latin typeface="Book Antiqua" panose="020406020503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92138" y="3590857"/>
            <a:ext cx="7898673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 smtClean="0">
                <a:latin typeface="Book Antiqua" panose="02040602050305030304" pitchFamily="18" charset="0"/>
              </a:rPr>
              <a:t>Руководитель: старший преподаватель кафедры КИТ </a:t>
            </a:r>
            <a:r>
              <a:rPr lang="ru-RU" sz="2400" dirty="0" err="1" smtClean="0">
                <a:latin typeface="Book Antiqua" panose="02040602050305030304" pitchFamily="18" charset="0"/>
              </a:rPr>
              <a:t>Сташкевич</a:t>
            </a:r>
            <a:r>
              <a:rPr lang="ru-RU" sz="2400" dirty="0" smtClean="0">
                <a:latin typeface="Book Antiqua" panose="02040602050305030304" pitchFamily="18" charset="0"/>
              </a:rPr>
              <a:t> И.И.</a:t>
            </a:r>
            <a:endParaRPr lang="ru-RU" sz="2400" dirty="0">
              <a:latin typeface="Book Antiqua" panose="020406020503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5702" y="6270170"/>
            <a:ext cx="296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Book Antiqua" panose="02040602050305030304" pitchFamily="18" charset="0"/>
              </a:rPr>
              <a:t>Краматорск 2016</a:t>
            </a:r>
            <a:endParaRPr lang="ru-RU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12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27757" y="161110"/>
            <a:ext cx="36239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Экономика</a:t>
            </a:r>
            <a:endParaRPr lang="ru-RU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061894"/>
              </p:ext>
            </p:extLst>
          </p:nvPr>
        </p:nvGraphicFramePr>
        <p:xfrm>
          <a:off x="1550127" y="1976842"/>
          <a:ext cx="9553302" cy="2952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10598">
                  <a:extLst>
                    <a:ext uri="{9D8B030D-6E8A-4147-A177-3AD203B41FA5}">
                      <a16:colId xmlns:a16="http://schemas.microsoft.com/office/drawing/2014/main" val="1038014552"/>
                    </a:ext>
                  </a:extLst>
                </a:gridCol>
                <a:gridCol w="2228933">
                  <a:extLst>
                    <a:ext uri="{9D8B030D-6E8A-4147-A177-3AD203B41FA5}">
                      <a16:colId xmlns:a16="http://schemas.microsoft.com/office/drawing/2014/main" val="1069927946"/>
                    </a:ext>
                  </a:extLst>
                </a:gridCol>
                <a:gridCol w="913771">
                  <a:extLst>
                    <a:ext uri="{9D8B030D-6E8A-4147-A177-3AD203B41FA5}">
                      <a16:colId xmlns:a16="http://schemas.microsoft.com/office/drawing/2014/main" val="3723891472"/>
                    </a:ext>
                  </a:extLst>
                </a:gridCol>
              </a:tblGrid>
              <a:tr h="486776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Капиталовложения на создание ПК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23419,02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грн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44597590"/>
                  </a:ext>
                </a:extLst>
              </a:tr>
              <a:tr h="486776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Годовая экономия текущих затрат 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17270,32</a:t>
                      </a:r>
                      <a:r>
                        <a:rPr lang="ru-RU" sz="2400">
                          <a:effectLst/>
                        </a:rPr>
                        <a:t>  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грн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74797702"/>
                  </a:ext>
                </a:extLst>
              </a:tr>
              <a:tr h="486776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Годовой экономический эффект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2471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грн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32254436"/>
                  </a:ext>
                </a:extLst>
              </a:tr>
              <a:tr h="976315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Расчетный коэффициент экономической эффективности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0,74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60177776"/>
                  </a:ext>
                </a:extLst>
              </a:tr>
              <a:tr h="515567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Срок окупаемости проекта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1,35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года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77676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92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975443" y="204653"/>
            <a:ext cx="26679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Выводы</a:t>
            </a:r>
            <a:endParaRPr lang="ru-RU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56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124465" y="2793165"/>
            <a:ext cx="870943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Спасибо за внимание</a:t>
            </a:r>
            <a:endParaRPr lang="ru-RU" sz="7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85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70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3913421380"/>
              </p:ext>
            </p:extLst>
          </p:nvPr>
        </p:nvGraphicFramePr>
        <p:xfrm>
          <a:off x="2510972" y="116380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2329771" y="60961"/>
            <a:ext cx="84904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Задачи дипломной работы</a:t>
            </a:r>
            <a:endParaRPr lang="ru-RU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773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2471613" y="1372779"/>
            <a:ext cx="7649392" cy="4418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1032588" y="113212"/>
            <a:ext cx="10771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SADT </a:t>
            </a:r>
            <a:r>
              <a:rPr lang="ru-RU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диаграмма нулевого уровня</a:t>
            </a:r>
            <a:endParaRPr lang="ru-RU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30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911405" y="1472565"/>
            <a:ext cx="10522950" cy="4161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462268" y="200298"/>
            <a:ext cx="10448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SADT </a:t>
            </a:r>
            <a:r>
              <a:rPr lang="ru-RU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диаграмма первого уровня</a:t>
            </a:r>
            <a:endParaRPr lang="ru-RU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312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65761" y="1086667"/>
            <a:ext cx="6717575" cy="544476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912202" y="65315"/>
            <a:ext cx="78712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Диаграмма прецедентов</a:t>
            </a:r>
            <a:endParaRPr lang="ru-RU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189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1489166" y="1432832"/>
            <a:ext cx="9509760" cy="4514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2859565" y="291737"/>
            <a:ext cx="62835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Диаграмма классов</a:t>
            </a:r>
            <a:endParaRPr lang="ru-RU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876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12" y="1728107"/>
            <a:ext cx="10857594" cy="3584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3647500" y="239486"/>
            <a:ext cx="45683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ER </a:t>
            </a:r>
            <a:r>
              <a:rPr lang="ru-RU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диаграмма</a:t>
            </a:r>
            <a:endParaRPr lang="ru-RU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60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1605960" y="1077459"/>
            <a:ext cx="9027206" cy="56455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545168" y="65315"/>
            <a:ext cx="106053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Диаграмма последовательностей</a:t>
            </a:r>
            <a:endParaRPr lang="ru-RU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624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103</Words>
  <Application>Microsoft Office PowerPoint</Application>
  <PresentationFormat>Широкоэкранный</PresentationFormat>
  <Paragraphs>35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Book Antiqua</vt:lpstr>
      <vt:lpstr>Corbel</vt:lpstr>
      <vt:lpstr>Times New Roman</vt:lpstr>
      <vt:lpstr>Параллакс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</dc:creator>
  <cp:lastModifiedBy>Oleg</cp:lastModifiedBy>
  <cp:revision>5</cp:revision>
  <dcterms:created xsi:type="dcterms:W3CDTF">2016-06-01T19:37:43Z</dcterms:created>
  <dcterms:modified xsi:type="dcterms:W3CDTF">2016-06-05T19:56:09Z</dcterms:modified>
</cp:coreProperties>
</file>