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50" r:id="rId5"/>
    <p:sldMasterId id="2147483923" r:id="rId6"/>
    <p:sldMasterId id="2147483836" r:id="rId7"/>
  </p:sldMasterIdLst>
  <p:notesMasterIdLst>
    <p:notesMasterId r:id="rId33"/>
  </p:notesMasterIdLst>
  <p:handoutMasterIdLst>
    <p:handoutMasterId r:id="rId34"/>
  </p:handoutMasterIdLst>
  <p:sldIdLst>
    <p:sldId id="308" r:id="rId8"/>
    <p:sldId id="416" r:id="rId9"/>
    <p:sldId id="350" r:id="rId10"/>
    <p:sldId id="405" r:id="rId11"/>
    <p:sldId id="406" r:id="rId12"/>
    <p:sldId id="407" r:id="rId13"/>
    <p:sldId id="409" r:id="rId14"/>
    <p:sldId id="408" r:id="rId15"/>
    <p:sldId id="404" r:id="rId16"/>
    <p:sldId id="345" r:id="rId17"/>
    <p:sldId id="361" r:id="rId18"/>
    <p:sldId id="349" r:id="rId19"/>
    <p:sldId id="344" r:id="rId20"/>
    <p:sldId id="398" r:id="rId21"/>
    <p:sldId id="410" r:id="rId22"/>
    <p:sldId id="411" r:id="rId23"/>
    <p:sldId id="412" r:id="rId24"/>
    <p:sldId id="413" r:id="rId25"/>
    <p:sldId id="358" r:id="rId26"/>
    <p:sldId id="356" r:id="rId27"/>
    <p:sldId id="399" r:id="rId28"/>
    <p:sldId id="402" r:id="rId29"/>
    <p:sldId id="403" r:id="rId30"/>
    <p:sldId id="415" r:id="rId31"/>
    <p:sldId id="414" r:id="rId32"/>
  </p:sldIdLst>
  <p:sldSz cx="12192000" cy="6858000"/>
  <p:notesSz cx="9775825" cy="6645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Y 2" id="{BD9571FB-C25F-4BE6-9003-988CFA0A26A5}">
          <p14:sldIdLst>
            <p14:sldId id="308"/>
            <p14:sldId id="416"/>
          </p14:sldIdLst>
        </p14:section>
        <p14:section name="Lookup functions" id="{F81C9013-5128-42A5-A375-3E21CFDEEC3A}">
          <p14:sldIdLst>
            <p14:sldId id="350"/>
            <p14:sldId id="405"/>
            <p14:sldId id="406"/>
            <p14:sldId id="407"/>
            <p14:sldId id="409"/>
            <p14:sldId id="408"/>
            <p14:sldId id="404"/>
            <p14:sldId id="345"/>
            <p14:sldId id="361"/>
          </p14:sldIdLst>
        </p14:section>
        <p14:section name="Joining tables" id="{05DC8AF5-DAB5-42C8-A2F4-9F3E33BBBDA7}">
          <p14:sldIdLst>
            <p14:sldId id="349"/>
            <p14:sldId id="344"/>
            <p14:sldId id="398"/>
            <p14:sldId id="410"/>
            <p14:sldId id="411"/>
            <p14:sldId id="412"/>
            <p14:sldId id="413"/>
            <p14:sldId id="358"/>
            <p14:sldId id="356"/>
            <p14:sldId id="399"/>
            <p14:sldId id="402"/>
            <p14:sldId id="403"/>
            <p14:sldId id="415"/>
            <p14:sldId id="41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50"/>
    <a:srgbClr val="668C96"/>
    <a:srgbClr val="336673"/>
    <a:srgbClr val="F3622C"/>
    <a:srgbClr val="00EDB5"/>
    <a:srgbClr val="000000"/>
    <a:srgbClr val="008000"/>
    <a:srgbClr val="FFFFFF"/>
    <a:srgbClr val="509A4C"/>
    <a:srgbClr val="41A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75C44-E040-4BB3-B045-1635AB0A6FD6}" v="1" dt="2024-05-20T10:28:27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72938" autoAdjust="0"/>
  </p:normalViewPr>
  <p:slideViewPr>
    <p:cSldViewPr snapToObjects="1" showGuides="1">
      <p:cViewPr varScale="1">
        <p:scale>
          <a:sx n="55" d="100"/>
          <a:sy n="55" d="100"/>
        </p:scale>
        <p:origin x="9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885"/>
    </p:cViewPr>
  </p:sorterViewPr>
  <p:notesViewPr>
    <p:cSldViewPr snapToObjects="1">
      <p:cViewPr varScale="1">
        <p:scale>
          <a:sx n="69" d="100"/>
          <a:sy n="69" d="100"/>
        </p:scale>
        <p:origin x="167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, Anila" userId="7ec8f63d-2460-4403-b80b-51d56fda513b" providerId="ADAL" clId="{3D175C44-E040-4BB3-B045-1635AB0A6FD6}"/>
    <pc:docChg chg="undo custSel modSld">
      <pc:chgData name="Khan, Anila" userId="7ec8f63d-2460-4403-b80b-51d56fda513b" providerId="ADAL" clId="{3D175C44-E040-4BB3-B045-1635AB0A6FD6}" dt="2024-05-20T10:28:36.470" v="58" actId="1076"/>
      <pc:docMkLst>
        <pc:docMk/>
      </pc:docMkLst>
      <pc:sldChg chg="addSp delSp modSp mod modNotesTx">
        <pc:chgData name="Khan, Anila" userId="7ec8f63d-2460-4403-b80b-51d56fda513b" providerId="ADAL" clId="{3D175C44-E040-4BB3-B045-1635AB0A6FD6}" dt="2024-05-20T10:28:36.470" v="58" actId="1076"/>
        <pc:sldMkLst>
          <pc:docMk/>
          <pc:sldMk cId="284737883" sldId="358"/>
        </pc:sldMkLst>
        <pc:picChg chg="del">
          <ac:chgData name="Khan, Anila" userId="7ec8f63d-2460-4403-b80b-51d56fda513b" providerId="ADAL" clId="{3D175C44-E040-4BB3-B045-1635AB0A6FD6}" dt="2024-05-20T10:28:26.807" v="53" actId="478"/>
          <ac:picMkLst>
            <pc:docMk/>
            <pc:sldMk cId="284737883" sldId="358"/>
            <ac:picMk id="2" creationId="{2EAE9A49-6281-A965-8C2D-76D44058C1D9}"/>
          </ac:picMkLst>
        </pc:picChg>
        <pc:picChg chg="add mod">
          <ac:chgData name="Khan, Anila" userId="7ec8f63d-2460-4403-b80b-51d56fda513b" providerId="ADAL" clId="{3D175C44-E040-4BB3-B045-1635AB0A6FD6}" dt="2024-05-20T10:28:36.470" v="58" actId="1076"/>
          <ac:picMkLst>
            <pc:docMk/>
            <pc:sldMk cId="284737883" sldId="358"/>
            <ac:picMk id="4" creationId="{672A7560-8E72-4875-8CBC-48C6371F3EAD}"/>
          </ac:picMkLst>
        </pc:picChg>
      </pc:sldChg>
      <pc:sldChg chg="modNotesTx">
        <pc:chgData name="Khan, Anila" userId="7ec8f63d-2460-4403-b80b-51d56fda513b" providerId="ADAL" clId="{3D175C44-E040-4BB3-B045-1635AB0A6FD6}" dt="2024-05-20T09:36:48.674" v="51" actId="6549"/>
        <pc:sldMkLst>
          <pc:docMk/>
          <pc:sldMk cId="619157236" sldId="415"/>
        </pc:sldMkLst>
      </pc:sldChg>
      <pc:sldChg chg="modNotesTx">
        <pc:chgData name="Khan, Anila" userId="7ec8f63d-2460-4403-b80b-51d56fda513b" providerId="ADAL" clId="{3D175C44-E040-4BB3-B045-1635AB0A6FD6}" dt="2024-05-20T09:35:36.493" v="25" actId="20577"/>
        <pc:sldMkLst>
          <pc:docMk/>
          <pc:sldMk cId="518139852" sldId="41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37144" y="0"/>
            <a:ext cx="4236347" cy="3334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37144" y="6311825"/>
            <a:ext cx="4236347" cy="333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37372" y="0"/>
            <a:ext cx="4236191" cy="33341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0263"/>
            <a:ext cx="3987800" cy="224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7583" y="3198039"/>
            <a:ext cx="7820660" cy="261657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37372" y="6311859"/>
            <a:ext cx="4236191" cy="33341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2065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Introduce the tables.</a:t>
            </a:r>
          </a:p>
          <a:p>
            <a:r>
              <a:rPr lang="en-GB" dirty="0"/>
              <a:t>Ask learners to:</a:t>
            </a:r>
          </a:p>
          <a:p>
            <a:pPr marL="228600" indent="-228600">
              <a:buAutoNum type="arabicParenR"/>
            </a:pPr>
            <a:r>
              <a:rPr lang="en-GB" dirty="0"/>
              <a:t>What is the benefit of joining the two tables?</a:t>
            </a:r>
          </a:p>
          <a:p>
            <a:pPr marL="228600" indent="-228600">
              <a:buAutoNum type="arabicParenR"/>
            </a:pPr>
            <a:r>
              <a:rPr lang="en-GB" dirty="0"/>
              <a:t>What is a unique identifier? Use examples (customer table, Tesco database, college database, NHS database)</a:t>
            </a:r>
          </a:p>
          <a:p>
            <a:pPr marL="228600" indent="-228600">
              <a:buAutoNum type="arabicParenR"/>
            </a:pPr>
            <a:r>
              <a:rPr lang="en-GB" dirty="0"/>
              <a:t>Which one exists here in both tables?</a:t>
            </a:r>
          </a:p>
          <a:p>
            <a:pPr marL="228600" indent="-228600">
              <a:buAutoNum type="arabicParenR"/>
            </a:pPr>
            <a:r>
              <a:rPr lang="en-GB" dirty="0"/>
              <a:t>In order to join them, why do both tables have to have a common identifier?</a:t>
            </a:r>
          </a:p>
          <a:p>
            <a:pPr marL="228600" indent="-228600">
              <a:buAutoNum type="arabicParenR"/>
            </a:pPr>
            <a:r>
              <a:rPr lang="en-GB" dirty="0"/>
              <a:t>Can a name/surname be a unique identifier?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601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585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595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77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017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/>
              <a:t>“</a:t>
            </a:r>
            <a:r>
              <a:rPr lang="en-GB" b="0" dirty="0"/>
              <a:t>Joins Playground” </a:t>
            </a:r>
            <a:r>
              <a:rPr lang="en-GB" dirty="0"/>
              <a:t> </a:t>
            </a:r>
            <a:r>
              <a:rPr lang="en-GB" b="0" dirty="0"/>
              <a:t>will allow learners to paste data directly into Excel and perform an {inner, left, right, outer} join using an intuitive interface.</a:t>
            </a:r>
            <a:endParaRPr lang="en-GB" b="0" dirty="0">
              <a:cs typeface="Calibri"/>
            </a:endParaRPr>
          </a:p>
          <a:p>
            <a:r>
              <a:rPr lang="en-GB" b="0" dirty="0"/>
              <a:t>The activity will run learners through a series of experimental joins until they have a strong intuitive understanding of the four basic types of join.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The activity may also satisfy S3 (“</a:t>
            </a:r>
            <a:r>
              <a:rPr lang="en-GB" dirty="0">
                <a:solidFill>
                  <a:schemeClr val="tx1"/>
                </a:solidFill>
              </a:rPr>
              <a:t>Summarise and explain gathered data.</a:t>
            </a:r>
            <a:r>
              <a:rPr lang="en-GB" b="0" dirty="0">
                <a:solidFill>
                  <a:schemeClr val="tx1"/>
                </a:solidFill>
              </a:rPr>
              <a:t>”) but this is currently uncertain.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719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Give learners no more than around 20 mins to think about the question and run their experiments.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For clarity: we are asking if we can achieve a </a:t>
            </a:r>
            <a:r>
              <a:rPr lang="en-GB" b="1" dirty="0"/>
              <a:t>dynamic</a:t>
            </a:r>
            <a:r>
              <a:rPr lang="en-GB" dirty="0"/>
              <a:t> left join using lookup functions alone. Dynamic: if we change the contents of the input tables, the output table updates </a:t>
            </a:r>
            <a:r>
              <a:rPr lang="en-GB" b="0" dirty="0"/>
              <a:t>correctly.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A:</a:t>
            </a:r>
            <a:r>
              <a:rPr lang="en-GB" dirty="0"/>
              <a:t> It is </a:t>
            </a:r>
            <a:r>
              <a:rPr lang="en-GB" b="1" dirty="0"/>
              <a:t>not</a:t>
            </a:r>
            <a:r>
              <a:rPr lang="en-GB" dirty="0"/>
              <a:t> possible to perform this join using only lookup functions and no copy &amp; paste. Reason: the output table contains multiple matches for certain rows, e.g., “1000 | Alice”. A lookup function can’t return all matches—only the first match.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i="1" dirty="0"/>
              <a:t>Side note: it actually is possible using more advanced formulas. If an advanced learner manages to write a </a:t>
            </a:r>
            <a:r>
              <a:rPr lang="en-GB" i="1" dirty="0" err="1"/>
              <a:t>LeftJoin</a:t>
            </a:r>
            <a:r>
              <a:rPr lang="en-GB" i="1" dirty="0"/>
              <a:t> LAMBDA() function then obviously they get full brownie points.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i="1" dirty="0"/>
              <a:t>If any learner claims they have achieved a dynamic left join using only lookup functions, ask them to add a new row to the Left Table. Does the output table now contain the new row? Probably not!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Key learning points: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Lookup functions can’t do everything! Joins are not “pointless”! Some learners need to see this from themselves to understand.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A join returns </a:t>
            </a:r>
            <a:r>
              <a:rPr lang="en-GB" b="1" dirty="0"/>
              <a:t>all</a:t>
            </a:r>
            <a:r>
              <a:rPr lang="en-GB" dirty="0"/>
              <a:t> matching rows between two tables.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A lookup function returns only the </a:t>
            </a:r>
            <a:r>
              <a:rPr lang="en-GB" b="1" dirty="0"/>
              <a:t>first</a:t>
            </a:r>
            <a:r>
              <a:rPr lang="en-GB" dirty="0"/>
              <a:t> match.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034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A:</a:t>
            </a:r>
            <a:r>
              <a:rPr lang="en-GB" dirty="0"/>
              <a:t> C – Inner, left, right, full.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151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A:</a:t>
            </a:r>
            <a:r>
              <a:rPr lang="en-GB" dirty="0"/>
              <a:t> C – Inner, left, right, full.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546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A:</a:t>
            </a:r>
            <a:r>
              <a:rPr lang="en-GB" dirty="0"/>
              <a:t> A – Inner join. Only the matched rows from each input table are returned.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41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If not done in day 1, all learners to check if they have PQ using the ‘Get data’ option.</a:t>
            </a:r>
          </a:p>
          <a:p>
            <a:r>
              <a:rPr lang="en-GB" b="1" dirty="0"/>
              <a:t>Assign VMs to those who don’t.</a:t>
            </a:r>
          </a:p>
          <a:p>
            <a:r>
              <a:rPr lang="en-GB" b="1" dirty="0"/>
              <a:t>Ask learners to have a look around the interface whilst you assign VMs to others.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479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If time, demo all joins (and append, next slide).</a:t>
            </a:r>
          </a:p>
          <a:p>
            <a:r>
              <a:rPr lang="en-GB" b="1" dirty="0"/>
              <a:t>If short on time, demo only left and inner join.</a:t>
            </a:r>
          </a:p>
          <a:p>
            <a:endParaRPr lang="en-GB" b="1" dirty="0"/>
          </a:p>
          <a:p>
            <a:r>
              <a:rPr lang="en-GB" b="1" dirty="0"/>
              <a:t>Demo merge – left, right, inner and outer joins using PQ, learners to follow along.</a:t>
            </a:r>
          </a:p>
          <a:p>
            <a:r>
              <a:rPr lang="en-GB" b="1" dirty="0"/>
              <a:t>Afterwards, they can check it against their initial join (manual) activity outputs.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803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Demo append using PQ, learners to follow along.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152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35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15 mins to think, research and make notes.</a:t>
            </a:r>
          </a:p>
          <a:p>
            <a:r>
              <a:rPr lang="en-GB" b="1" dirty="0"/>
              <a:t>Discuss as class.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87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246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49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APPROX 20 MINS (suggest they add headers for all the lookup and return values for readability)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First Demo use of XLOOKUP using the 5 arguments.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Use demo version of the Superstore data to demo: Day 2 Demo (XLOOKUP) Superstore.xlsx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*** Important ***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There are still a few learners on pre-365 versions of Excel. If the group contains any such learners, they should be instructed in how to use INDEX() and MATCH() as a substitute for XLOOKUP().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Key learning points: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How to use XLOOKUP() on example data.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XLOOKUP() as a modern replacement for VLOOKUP(). VLOOKUP() is worse in every respect except backwards-compatibility.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200" dirty="0"/>
              <a:t>Suggestions for additional teaching: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`</a:t>
            </a:r>
            <a:r>
              <a:rPr lang="en-GB" dirty="0" err="1"/>
              <a:t>if_not_found</a:t>
            </a:r>
            <a:r>
              <a:rPr lang="en-GB" dirty="0"/>
              <a:t>` 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945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-171450" y="428625"/>
            <a:ext cx="7200900" cy="4051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278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 uncertainty about whether S3 will be fully satisfied by the “Experiments with Joins” activity (WIP).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96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sv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sv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svg"/></Relationships>
</file>

<file path=ppt/slideLayouts/_rels/slideLayout7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 Section Divi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-1" y="2138695"/>
            <a:ext cx="11137643" cy="49733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6783308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2691454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- With side bar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4485899"/>
            <a:ext cx="4401082" cy="187486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3D6ABAC-98C2-4A0D-8B8C-8A597A57D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FD0FE0C-257E-4211-9CAC-9BA769FC94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658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- With side bar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F0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1" y="4614727"/>
            <a:ext cx="4244154" cy="1944001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B9D501-C2FE-4F4E-B0F6-FE58A17AB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A961E50-B6CC-47F7-8DF6-C0AE1ADFAB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12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427447-CE66-4582-B744-A32983AD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92F08D-E18C-48DE-85CF-0EEBD344D7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309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0A7D019-BBAC-4645-9DB8-682AF9377C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A6C8B8C-BDD5-43B9-8C27-354C810E1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629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AE6F906-CC5F-42C7-9475-87635D7361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1F0A2D-AF77-453A-A628-E5249AE85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022B908-BA31-4E35-AAA8-AA6869D9D8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5494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91B42B-198C-425F-B793-3ED8FA182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AB8CF2-F221-497D-8A4A-9E369C2BE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E3635FE-6F90-4286-8EBE-FEE651E560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939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D94233-C7E7-4738-A0C4-B997955166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3A38F4-26AB-473F-A76C-F9BCE73BE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4EF76EF-23E8-4453-97F1-6B565EFFD6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247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rgbClr val="004050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8967D6-25B5-4098-82D9-0802D22193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D750DE-56D0-4BC9-AA2A-42BE390D2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680B404-A54E-4E7E-8BBE-C0FAF5A135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052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97A7600-9EBB-4083-BCDD-6A17658709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313C4C-13AF-45F6-A71B-8AA193623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FD30B99-C964-41A2-983E-292CAEE023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170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 Section Divi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1169540"/>
            <a:ext cx="700059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"/>
          <a:stretch/>
        </p:blipFill>
        <p:spPr>
          <a:xfrm>
            <a:off x="0" y="2294314"/>
            <a:ext cx="9545652" cy="40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90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02 Section Divider">
    <p:bg>
      <p:bgPr>
        <a:solidFill>
          <a:srgbClr val="004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7071966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4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724B3C1-1C9A-478C-8A84-BF65A52018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27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3548AA-2EF5-4301-B743-9688BED3B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7888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12F92A-2AA3-4AE7-9685-27769A952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0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ACF9E5-B24F-48AB-A388-369B61722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429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F226655-D805-4B87-813B-F781D2DAF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447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Activity 1">
    <p:bg>
      <p:bgPr>
        <a:solidFill>
          <a:srgbClr val="20D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tx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219D4-D160-4AED-AB5B-A5ED5A754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147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62421104-899E-4F1E-9A2F-57175A8CFD01}"/>
              </a:ext>
            </a:extLst>
          </p:cNvPr>
          <p:cNvSpPr txBox="1">
            <a:spLocks/>
          </p:cNvSpPr>
          <p:nvPr userDrawn="1"/>
        </p:nvSpPr>
        <p:spPr>
          <a:xfrm>
            <a:off x="1198387" y="377825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 Black" panose="00000A00000000000000" pitchFamily="2" charset="0"/>
                <a:ea typeface="+mj-ea"/>
                <a:cs typeface="+mj-cs"/>
              </a:rPr>
              <a:t>Click to edit Master title style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 Black" panose="00000A00000000000000" pitchFamily="2" charset="0"/>
              <a:ea typeface="+mj-ea"/>
              <a:cs typeface="+mj-cs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BF3B38F-9248-4518-960F-EDA7B13F7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632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896B65-6406-4653-B1DC-F69E4603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4F529A1-8E27-48C0-8395-0D2C24C23C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5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6846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62C174-BF5A-4194-BC6C-B1D4B5673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0AB5B51-72D8-4473-94F4-AF1E267C4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7107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A2A039-D599-4D76-8124-504B5075C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B3A548B-2F5E-4EDE-B435-EFC29196AF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599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E319D53-01A0-4E2F-9BD9-B40072889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C0A6909-69F0-4B1F-BE18-928EC76D39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168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22C14-6CAE-4F48-B751-E9E621B2C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62CD8E-3A81-48BD-84FE-755B7D0788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956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411762-86B8-4A94-AA95-CCF22816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987461D-5441-4AD2-8665-A7A3D3A4D9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65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7D866A2-1500-436A-A186-3C20EE4D5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A433F1-ACA3-4D3D-8AFF-6E3BE26B06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994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AE9C79-14B5-44C7-8FA5-E4D6103A0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2C66C0C-8E65-4B91-9008-87E53A07C0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278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4D412BD-43D3-4A43-9346-908171D3B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C23A046-21AC-4DAE-8154-4FE4D01B9A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F600B5F-7713-43B9-8473-50A216B6C6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589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302942E-CE85-4C6C-9028-B98821F8F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DE34FD-D516-4C25-82B2-09E27AA0E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5CAFD6D-3AC9-43A7-88AB-26FD7F8FC6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9793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EBA526-60BF-4958-81B9-EA46732F1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71054D9-60B5-41F3-984B-AF6E5FE5F8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3E84D21-72B4-491E-ACF0-23B74A3E3F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891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73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9DCD36C-45A5-4076-B40F-7B2A5A6FC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3CD4607-1DFA-4DA2-A302-14AA7E741A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C9A809-5A3F-46CE-93A1-B61856B8EA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086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2464811-C3A4-4C43-85CA-DDE34ABA6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077554B-9AB3-4001-A116-3414FBC11D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5FEE24A-E749-4DC2-B881-5A1436F05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007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-2932" y="5113958"/>
            <a:ext cx="3594030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D99CE6E-A64E-4704-AF9F-FFB00E94D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589C6D-0204-47CC-87FF-FB0EB80215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EC17026-9507-409A-81BC-59EFD639EE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359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E6605E-98CF-4395-9DE0-09CC46943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33EE44F-4E4B-4653-9358-84B9BA391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609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0CA267-7521-4244-9705-1A256E863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A6E7854-1462-4248-9497-C8C510D5E9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993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95F8AE-8762-4F39-B239-68E1547B1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BA6F235-3973-48D8-B2CC-D1C3A5A7FF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933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77089E4-D435-4929-8AC4-34D75682B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6223DB9-3B28-4A1C-AF77-040989A89C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89BF57C-9A63-4BD2-BE5E-6C985D4ACD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028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4B9FA5E-F6D9-41E1-AB1A-0DF3518A3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D3749E-0BC5-465D-A75B-AEC2DF19C1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F7A3913-1B98-4C5D-8011-58DA120BBE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953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4304140-66DF-4600-A913-2FE16EE8D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4BDB016-508C-4776-BAF5-402A02267F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B909995E-F976-4C7D-8CFA-5515B97460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713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0" y="5523689"/>
            <a:ext cx="4114800" cy="1334310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9589677-251F-470E-9AA6-4D13BF7FABA0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918F955-2B32-48D1-8D99-B25B656F3C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2BCBA9-38AC-4EB6-A0FA-5CD919F5E6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028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264302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0FD9B-3A7B-4AD3-AF69-81B1DB3B7DCC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9FE1B0-D8B0-4E06-93F5-0A82852A87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120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9D7AB20-841B-473D-A32A-6F69250CA67F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6C196FA-3B7D-4C82-8883-8F2013A27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137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754639" y="4413951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8E8E948-8BC8-4DC2-8EA6-D6D12C7B44AC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2206BDD-4CAD-4240-8289-65D6D1D0A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74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C2B73AC-F2E0-442D-B9C4-65D5AD1A0967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CFC6B97-40BB-4EAB-A33D-8398BEE6A9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4300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8137084-0666-4AB6-A15C-58BA10ECC343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8430456-322C-496E-9439-7335E15B26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DE75644-A55F-4F09-A532-80ED1D4604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210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DE094E3-CE25-440F-B8A8-1CA329D5AAFA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9157EC-B9A8-478B-B1F3-B2A9D86D24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F4CD14E-E0F2-49B7-93CC-478A610043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59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D33088-E4C8-4FF8-824B-9F688A8163CB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F24479-1F81-40E3-89A1-F1875ADD43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5935BB6-5CCF-4418-A1AD-7CC46A8A5E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41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2260E9D-886F-4C37-909F-86CB02C60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488AF78-499E-480C-9653-A23A983DC2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005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02BC675-0ACA-4C98-904F-78AFF641EB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EF663F-3A21-46DD-B058-26447AC84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97A60B7-7703-48EE-BEE3-573BFBF674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984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B0EE3B6-2A99-4A4A-9595-73B01F290B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6000C67-7602-4BCB-9279-C3575014D3DC}"/>
              </a:ext>
            </a:extLst>
          </p:cNvPr>
          <p:cNvSpPr txBox="1">
            <a:spLocks/>
          </p:cNvSpPr>
          <p:nvPr userDrawn="1"/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3341C2A-73FF-4BE5-8452-230916D7E6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169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9" y="493"/>
            <a:ext cx="12192649" cy="68575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52" y="377825"/>
            <a:ext cx="2133602" cy="136550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B541408-9F20-4E79-B69D-8A8151C2D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369" y="2265730"/>
            <a:ext cx="5627171" cy="2211677"/>
          </a:xfrm>
        </p:spPr>
        <p:txBody>
          <a:bodyPr anchor="t" anchorCtr="0">
            <a:noAutofit/>
          </a:bodyPr>
          <a:lstStyle>
            <a:lvl1pPr algn="l">
              <a:lnSpc>
                <a:spcPct val="80000"/>
              </a:lnSpc>
              <a:defRPr sz="56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438328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/>
          <a:stretch/>
        </p:blipFill>
        <p:spPr>
          <a:xfrm>
            <a:off x="0" y="3432381"/>
            <a:ext cx="5788325" cy="258470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Page title </a:t>
            </a:r>
            <a:br>
              <a:rPr lang="en-US" dirty="0"/>
            </a:br>
            <a:r>
              <a:rPr lang="en-US" dirty="0"/>
              <a:t>to sit here</a:t>
            </a: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08B1376-9C9D-45E5-9BBE-71B21FC9A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50EA61-94E4-4825-90F9-9FB7F4E8F3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272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373063" y="4996683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F3B2DBE-6810-4AC0-B237-4C05D67F11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9AE5860-C0B6-4F89-AE77-B2F4760B5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59352F-E67E-4FE9-8363-4452B1CC29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6131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F4F082C-21A3-4795-85E7-493095ABB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EBB4AF7-2E97-4705-8E23-69D0121E65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3063" y="1133145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FC37F7E-8509-4F7C-9153-35620AE50A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4000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3C0A894-CE35-4D5D-8748-553B91B4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F2D5D8A-AFE9-4D9A-B04C-8A0BB5E629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3063" y="1133145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D2A3021-76D5-4427-B3CB-789B0FA1F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456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68CBE16-9243-46B2-AB09-95C8191428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063" y="1133145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373DA12-ED5E-4FF3-9F6C-A932CC1C5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98DD8AB-C99D-45F0-B8BC-AE12BB8090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229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1CBE07-42E3-4B39-BDDF-60F502220A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02014-5771-41F0-9083-A94B1449F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879EDE-DC9B-4B44-9F37-A58CA524CA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351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225252A-8CEF-43E2-9274-7BF4B9F004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BD3CBC6-0348-4ED0-BA6D-3BF82E7D1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79F881A-B30C-494F-9A57-517FCF4905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447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511BD1D-4FB3-47E5-90D7-0CCF84C8CA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92F7B73-6958-4A1B-B8CA-0F5A9E902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1B248D0-3729-477D-A45B-4AC82FDBBD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96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9E4ACF-1E9A-40C0-8732-68C6F8A2CD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120D91C-D1E9-43DD-9588-6136E19DC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721D982-41CB-4649-9208-82A8115B6F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75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CEE3D7F-91EC-47CB-86E2-77D5DE1A2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A12DBF6-DDF6-4705-B10E-4742D0F2A7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3F4F259-26B2-4677-AE17-D14181EB82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6168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1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09"/>
          <a:stretch/>
        </p:blipFill>
        <p:spPr>
          <a:xfrm>
            <a:off x="6590289" y="11113"/>
            <a:ext cx="5601711" cy="6860864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57921" y="1240172"/>
            <a:ext cx="9483118" cy="520262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40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Page title to sit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357921" y="2102264"/>
            <a:ext cx="9483117" cy="437632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9737" y="314036"/>
            <a:ext cx="1004881" cy="659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A975D01-89DD-456F-80CA-73FF7FB9E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098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2D9328-9CFC-4681-96FF-77C4AB52B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0F8BB63-A7D0-443F-A4D9-CBEDEBA89F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B92FB0B-A9D4-4957-A766-FEAFF10CA7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674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562CB5-885C-4340-835C-442D717FB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FBA81F6-8E89-4DB2-BA0B-73E3237A97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4E6F44B-181A-448F-A307-E82F96114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201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 userDrawn="1"/>
        </p:nvCxnSpPr>
        <p:spPr>
          <a:xfrm>
            <a:off x="3101975" y="1925767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3101975" y="2587060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3101975" y="3248353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3101975" y="3909646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3101975" y="4570939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>
            <a:off x="3101975" y="5232231"/>
            <a:ext cx="8523287" cy="0"/>
          </a:xfrm>
          <a:prstGeom prst="line">
            <a:avLst/>
          </a:prstGeom>
          <a:ln w="1905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5640" y="3666044"/>
            <a:ext cx="2923326" cy="2198740"/>
          </a:xfrm>
          <a:prstGeom prst="rect">
            <a:avLst/>
          </a:prstGeom>
        </p:spPr>
      </p:pic>
      <p:sp>
        <p:nvSpPr>
          <p:cNvPr id="3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925767"/>
            <a:ext cx="2521449" cy="1962150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200" cap="all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299565" y="2060614"/>
            <a:ext cx="951760" cy="42673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138" y="2107781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299565" y="2721905"/>
            <a:ext cx="951760" cy="42673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5037138" y="2769072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305695" y="3380601"/>
            <a:ext cx="951760" cy="42673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dirty="0"/>
              <a:t>TEXT</a:t>
            </a:r>
          </a:p>
        </p:txBody>
      </p:sp>
      <p:sp>
        <p:nvSpPr>
          <p:cNvPr id="41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043268" y="3427768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2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305695" y="4035597"/>
            <a:ext cx="951760" cy="4267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TEXT</a:t>
            </a:r>
          </a:p>
        </p:txBody>
      </p:sp>
      <p:sp>
        <p:nvSpPr>
          <p:cNvPr id="43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5043268" y="4082764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299564" y="4700588"/>
            <a:ext cx="951760" cy="4267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TEXT</a:t>
            </a:r>
          </a:p>
        </p:txBody>
      </p:sp>
      <p:sp>
        <p:nvSpPr>
          <p:cNvPr id="45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5037137" y="4747755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305695" y="5378225"/>
            <a:ext cx="951760" cy="42673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2800"/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TEXT</a:t>
            </a:r>
          </a:p>
        </p:txBody>
      </p:sp>
      <p:sp>
        <p:nvSpPr>
          <p:cNvPr id="47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5043268" y="5425392"/>
            <a:ext cx="6588125" cy="37628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/>
            </a:lvl1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50"/>
              </a:spcAft>
              <a:buClrTx/>
              <a:buSzPct val="115000"/>
              <a:buFontTx/>
              <a:buNone/>
              <a:tabLst/>
              <a:defRPr/>
            </a:pP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Lorem ipsum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dolor</a:t>
            </a:r>
            <a:r>
              <a:rPr lang="en-GB" sz="1800" b="0" i="0" kern="1200" dirty="0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 sit </a:t>
            </a:r>
            <a:r>
              <a:rPr lang="en-GB" sz="1800" b="0" i="0" kern="1200" dirty="0" err="1">
                <a:solidFill>
                  <a:srgbClr val="004050"/>
                </a:solidFill>
                <a:latin typeface="Montserrat"/>
                <a:ea typeface="+mn-ea"/>
                <a:cs typeface="Montserrat"/>
              </a:rPr>
              <a:t>amet</a:t>
            </a:r>
            <a:endParaRPr lang="en-GB" sz="1800" dirty="0">
              <a:solidFill>
                <a:srgbClr val="004050"/>
              </a:solidFill>
            </a:endParaRPr>
          </a:p>
          <a:p>
            <a:pPr lvl="0"/>
            <a:endParaRPr lang="en-GB" dirty="0"/>
          </a:p>
        </p:txBody>
      </p:sp>
      <p:pic>
        <p:nvPicPr>
          <p:cNvPr id="23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317F0D96-BC58-434E-BE95-7E8750948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1150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3D00C54-118E-47F2-BEED-8C2514ED8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C66BE5F-2E76-4496-9234-6453A8DFED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235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FBE6C43-DD0D-4FAF-9BD2-84E953FD6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5FD2FD3-6973-40C0-8977-F91621F33F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7565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78E8CD2-9C88-4163-A7EE-AB91D262A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0CE4796-16B1-4035-9A0B-84250F40DD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5861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E269A-2068-4C33-BD8C-91BB8F416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829AE8-ABF3-4C23-AFA7-F835134F76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9161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0C592A-34A2-4FBE-BBD0-1231F3D2A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CFD92C0-4B59-40C7-8AFA-24EAB9A12F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461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0D3FF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65166C1-B518-4008-A325-E242BC597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4B83FEDD-C988-42F4-B20C-F32B64B810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861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4D408FB-534C-495E-A01B-3A5252745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815EACF-801C-42B6-9E09-8A49AFA339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836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4" y="3089654"/>
            <a:ext cx="7075271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19383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36E4D3-6B85-4E7A-A517-650651AC5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A4284CA-721A-46FE-91ED-BB203CE244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7A4347C-EAF5-41E3-99B2-9B958C054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026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312FD13-97A1-4EBA-A95C-75C0B1FD9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79E27B8-6E6D-4D7C-8511-478854267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5E2F94A-6BD1-4809-8195-0CB493D728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556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A2DC30-C4F7-4157-9660-F0E750F90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8DBD0B-5C62-430B-A5E1-22B98F78BB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FADBB4D-8AC1-40DF-B56E-CE3D9F96A5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363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F111D75-7F37-4729-97BD-3A53778CD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CC3E60-4992-48EA-A47D-023E5007E7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43CA721-4441-4AC8-B4DE-721B4B5F0C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0891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0D3FF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04D90AE-C358-4B2C-A9CF-5507DB729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9284DC7-FDFA-4A70-82F3-A997EB41B7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73A8DAF-2058-4022-B937-44F0E6A958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492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-2932" y="5113958"/>
            <a:ext cx="3594030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0D3F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6E965C2-93DD-4C7A-8A12-F6B8FB6BF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6D61C67-0401-4818-B951-6E0A37D6C1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650" y="1147572"/>
            <a:ext cx="590085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A0C0EFF0-5546-4493-A222-73F375FB5B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732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ge numb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62C174-BF5A-4194-BC6C-B1D4B5673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420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27229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896B65-6406-4653-B1DC-F69E4603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4F529A1-8E27-48C0-8395-0D2C24C23C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3163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0893CE-9599-46E1-8C4B-E49F55C46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D6CBE0F-9A3C-4223-BCB1-72E6DB41D0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704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9613" y="1556247"/>
            <a:ext cx="681427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4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7" name="Graphic 31">
            <a:extLst>
              <a:ext uri="{FF2B5EF4-FFF2-40B4-BE49-F238E27FC236}">
                <a16:creationId xmlns:a16="http://schemas.microsoft.com/office/drawing/2014/main" id="{5548F746-665E-408B-B0D4-EA7E82C51C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6918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2147E7-0E00-4857-9387-8C98DB82E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5545F83-4383-41AF-855D-23D197ADAF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612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FCB4367-DFEB-41EE-BB5F-1DE76BE84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7D55C08-C6A4-4310-AEEF-59D10B31A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926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896B65-6406-4653-B1DC-F69E46033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4F529A1-8E27-48C0-8395-0D2C24C23C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9819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D686AB6-FF0C-4123-9325-1B0D3DE23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2226ADB-845F-4C5C-A8EE-88BE65AB80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761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39AB15F-03B0-4706-83CA-17272774B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23A4B77-1686-450D-9C67-51B65F1B8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666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00988D2-82A2-458F-83C4-DDF528994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C859107-FD19-4226-A608-E9BE8671A6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3552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accent6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E841C89-9FC5-43A4-844D-AB62CBC2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4877454-100C-4E10-9A9E-F6AD2F2F9F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337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accent6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AB162E7-8FD8-4304-8A81-63BF4C370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1FC4075-679E-4D60-938A-748CADDD96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375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accent6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10B59E-1833-44B5-8681-D09E60BD3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A44FD2F-A8A0-4406-A893-2B023C1FBA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492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695FF9-7CF7-4B5D-B88A-16EAD663D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2B3D6DA-C005-419A-9A80-9FA360F7CB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645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2 Section 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t="-5388" r="-9847" b="6180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8" y="1897166"/>
            <a:ext cx="7011390" cy="2277604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560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" y="1897166"/>
            <a:ext cx="11479292" cy="49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772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75D9748-2DD0-4FFA-A4DB-0870D106D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FD08F0E-3E27-4620-A708-86D5F01A0B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970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E0FDA98-D83C-4F8D-8C06-E1EC33D32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8C97BD8-4E1D-420B-BED8-058F92E1D6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492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8F1BEC4-B7C8-40F3-80A4-023EE62D7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CCDF01D-4284-4B49-922B-CC5473380B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324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0D79F22-9145-4FB6-A417-23EAEBAE0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F35AFB-525B-4610-8ABA-620C36499E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882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0A7D019-BBAC-4645-9DB8-682AF9377C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D08D196-F460-485B-9B5F-F9309E615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46A15D-5D47-4F9D-AE82-7850CDF907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285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AE6F906-CC5F-42C7-9475-87635D7361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AD2262-AEBC-4DD5-8680-6A6F55F04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FD150A3-A188-4177-AC97-4337644B63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69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91B42B-198C-425F-B793-3ED8FA182C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1DF176-8FAA-466E-A7A3-4168C0953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C65070B-DD11-4B89-A8A8-6D8C6468C2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783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D94233-C7E7-4738-A0C4-B997955166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B7AED6-4DFA-4DBB-B3DC-591078FB0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9E3DC87-BE48-4B96-B86C-00DB8A66CF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672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E8967D6-25B5-4098-82D9-0802D22193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8F9D1C8-5795-4F0C-8DB2-F08769294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5393A2A-51FC-43E8-88C3-4A77760C45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994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97A7600-9EBB-4083-BCDD-6A17658709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4F5004-F0DD-4BC5-9E39-C91C6C0C9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24FC32-9812-4DB8-8622-1007B7A817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37137" y="1349986"/>
            <a:ext cx="6770688" cy="51194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GB"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289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45.xml"/><Relationship Id="rId39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40.xml"/><Relationship Id="rId34" Type="http://schemas.openxmlformats.org/officeDocument/2006/relationships/slideLayout" Target="../slideLayouts/slideLayout53.xml"/><Relationship Id="rId42" Type="http://schemas.openxmlformats.org/officeDocument/2006/relationships/slideLayout" Target="../slideLayouts/slideLayout61.xml"/><Relationship Id="rId47" Type="http://schemas.openxmlformats.org/officeDocument/2006/relationships/slideLayout" Target="../slideLayouts/slideLayout66.xml"/><Relationship Id="rId50" Type="http://schemas.openxmlformats.org/officeDocument/2006/relationships/slideLayout" Target="../slideLayouts/slideLayout69.xml"/><Relationship Id="rId55" Type="http://schemas.openxmlformats.org/officeDocument/2006/relationships/slideLayout" Target="../slideLayouts/slideLayout74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52.xml"/><Relationship Id="rId38" Type="http://schemas.openxmlformats.org/officeDocument/2006/relationships/slideLayout" Target="../slideLayouts/slideLayout57.xml"/><Relationship Id="rId46" Type="http://schemas.openxmlformats.org/officeDocument/2006/relationships/slideLayout" Target="../slideLayouts/slideLayout65.xml"/><Relationship Id="rId59" Type="http://schemas.openxmlformats.org/officeDocument/2006/relationships/image" Target="../media/image2.svg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8.xml"/><Relationship Id="rId41" Type="http://schemas.openxmlformats.org/officeDocument/2006/relationships/slideLayout" Target="../slideLayouts/slideLayout60.xml"/><Relationship Id="rId54" Type="http://schemas.openxmlformats.org/officeDocument/2006/relationships/slideLayout" Target="../slideLayouts/slideLayout73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37" Type="http://schemas.openxmlformats.org/officeDocument/2006/relationships/slideLayout" Target="../slideLayouts/slideLayout56.xml"/><Relationship Id="rId40" Type="http://schemas.openxmlformats.org/officeDocument/2006/relationships/slideLayout" Target="../slideLayouts/slideLayout59.xml"/><Relationship Id="rId45" Type="http://schemas.openxmlformats.org/officeDocument/2006/relationships/slideLayout" Target="../slideLayouts/slideLayout64.xml"/><Relationship Id="rId53" Type="http://schemas.openxmlformats.org/officeDocument/2006/relationships/slideLayout" Target="../slideLayouts/slideLayout72.xml"/><Relationship Id="rId58" Type="http://schemas.openxmlformats.org/officeDocument/2006/relationships/image" Target="../media/image1.png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55.xml"/><Relationship Id="rId49" Type="http://schemas.openxmlformats.org/officeDocument/2006/relationships/slideLayout" Target="../slideLayouts/slideLayout68.xml"/><Relationship Id="rId57" Type="http://schemas.openxmlformats.org/officeDocument/2006/relationships/theme" Target="../theme/theme2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31" Type="http://schemas.openxmlformats.org/officeDocument/2006/relationships/slideLayout" Target="../slideLayouts/slideLayout50.xml"/><Relationship Id="rId44" Type="http://schemas.openxmlformats.org/officeDocument/2006/relationships/slideLayout" Target="../slideLayouts/slideLayout63.xml"/><Relationship Id="rId52" Type="http://schemas.openxmlformats.org/officeDocument/2006/relationships/slideLayout" Target="../slideLayouts/slideLayout71.xml"/><Relationship Id="rId60" Type="http://schemas.openxmlformats.org/officeDocument/2006/relationships/image" Target="../media/image3.png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54.xml"/><Relationship Id="rId43" Type="http://schemas.openxmlformats.org/officeDocument/2006/relationships/slideLayout" Target="../slideLayouts/slideLayout62.xml"/><Relationship Id="rId48" Type="http://schemas.openxmlformats.org/officeDocument/2006/relationships/slideLayout" Target="../slideLayouts/slideLayout67.xml"/><Relationship Id="rId56" Type="http://schemas.openxmlformats.org/officeDocument/2006/relationships/slideLayout" Target="../slideLayouts/slideLayout75.xml"/><Relationship Id="rId8" Type="http://schemas.openxmlformats.org/officeDocument/2006/relationships/slideLayout" Target="../slideLayouts/slideLayout27.xml"/><Relationship Id="rId51" Type="http://schemas.openxmlformats.org/officeDocument/2006/relationships/slideLayout" Target="../slideLayouts/slideLayout70.xml"/><Relationship Id="rId3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6.xml"/><Relationship Id="rId26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99.xml"/><Relationship Id="rId34" Type="http://schemas.openxmlformats.org/officeDocument/2006/relationships/image" Target="../media/image3.png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slideLayout" Target="../slideLayouts/slideLayout95.xml"/><Relationship Id="rId25" Type="http://schemas.openxmlformats.org/officeDocument/2006/relationships/slideLayout" Target="../slideLayouts/slideLayout103.xml"/><Relationship Id="rId33" Type="http://schemas.openxmlformats.org/officeDocument/2006/relationships/image" Target="../media/image2.svg"/><Relationship Id="rId2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94.xml"/><Relationship Id="rId20" Type="http://schemas.openxmlformats.org/officeDocument/2006/relationships/slideLayout" Target="../slideLayouts/slideLayout98.xml"/><Relationship Id="rId29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24" Type="http://schemas.openxmlformats.org/officeDocument/2006/relationships/slideLayout" Target="../slideLayouts/slideLayout102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3.xml"/><Relationship Id="rId23" Type="http://schemas.openxmlformats.org/officeDocument/2006/relationships/slideLayout" Target="../slideLayouts/slideLayout101.xml"/><Relationship Id="rId28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97.xml"/><Relationship Id="rId31" Type="http://schemas.openxmlformats.org/officeDocument/2006/relationships/theme" Target="../theme/theme4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Relationship Id="rId22" Type="http://schemas.openxmlformats.org/officeDocument/2006/relationships/slideLayout" Target="../slideLayouts/slideLayout100.xml"/><Relationship Id="rId27" Type="http://schemas.openxmlformats.org/officeDocument/2006/relationships/slideLayout" Target="../slideLayouts/slideLayout105.xml"/><Relationship Id="rId30" Type="http://schemas.openxmlformats.org/officeDocument/2006/relationships/slideLayout" Target="../slideLayouts/slideLayout10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E04B9394-820E-45B1-AED1-10AA3CC584A2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5BFF78-5EE7-4B04-B46B-A0F8EF1FD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49" r:id="rId2"/>
    <p:sldLayoutId id="2147483710" r:id="rId3"/>
    <p:sldLayoutId id="2147483711" r:id="rId4"/>
    <p:sldLayoutId id="2147483921" r:id="rId5"/>
    <p:sldLayoutId id="2147483922" r:id="rId6"/>
    <p:sldLayoutId id="2147483713" r:id="rId7"/>
    <p:sldLayoutId id="2147483823" r:id="rId8"/>
    <p:sldLayoutId id="2147483712" r:id="rId9"/>
    <p:sldLayoutId id="2147483714" r:id="rId10"/>
    <p:sldLayoutId id="2147483718" r:id="rId11"/>
    <p:sldLayoutId id="2147483806" r:id="rId12"/>
    <p:sldLayoutId id="2147483819" r:id="rId13"/>
    <p:sldLayoutId id="2147483822" r:id="rId14"/>
    <p:sldLayoutId id="2147483847" r:id="rId15"/>
    <p:sldLayoutId id="2147483848" r:id="rId16"/>
    <p:sldLayoutId id="2147483849" r:id="rId17"/>
    <p:sldLayoutId id="2147483821" r:id="rId18"/>
    <p:sldLayoutId id="2147483925" r:id="rId19"/>
  </p:sldLayoutIdLst>
  <p:hf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23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23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23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23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23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78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4DA8F496-1848-4375-BD96-37C7C2C8E927}"/>
              </a:ext>
            </a:extLst>
          </p:cNvPr>
          <p:cNvPicPr>
            <a:picLocks noChangeAspect="1"/>
          </p:cNvPicPr>
          <p:nvPr userDrawn="1"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7A34765-C083-4AF8-9D73-1E6C4EA3B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67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76" r:id="rId17"/>
    <p:sldLayoutId id="2147483877" r:id="rId18"/>
    <p:sldLayoutId id="2147483878" r:id="rId19"/>
    <p:sldLayoutId id="2147483879" r:id="rId20"/>
    <p:sldLayoutId id="2147483868" r:id="rId21"/>
    <p:sldLayoutId id="2147483869" r:id="rId22"/>
    <p:sldLayoutId id="2147483870" r:id="rId23"/>
    <p:sldLayoutId id="2147483872" r:id="rId24"/>
    <p:sldLayoutId id="2147483873" r:id="rId25"/>
    <p:sldLayoutId id="2147483874" r:id="rId26"/>
    <p:sldLayoutId id="2147483875" r:id="rId27"/>
    <p:sldLayoutId id="2147483880" r:id="rId28"/>
    <p:sldLayoutId id="2147483881" r:id="rId29"/>
    <p:sldLayoutId id="2147483882" r:id="rId30"/>
    <p:sldLayoutId id="2147483900" r:id="rId31"/>
    <p:sldLayoutId id="2147483896" r:id="rId32"/>
    <p:sldLayoutId id="2147483897" r:id="rId33"/>
    <p:sldLayoutId id="2147483898" r:id="rId34"/>
    <p:sldLayoutId id="2147483899" r:id="rId35"/>
    <p:sldLayoutId id="2147483883" r:id="rId36"/>
    <p:sldLayoutId id="2147483884" r:id="rId37"/>
    <p:sldLayoutId id="2147483885" r:id="rId38"/>
    <p:sldLayoutId id="2147483886" r:id="rId39"/>
    <p:sldLayoutId id="2147483888" r:id="rId40"/>
    <p:sldLayoutId id="2147483887" r:id="rId41"/>
    <p:sldLayoutId id="2147483889" r:id="rId42"/>
    <p:sldLayoutId id="2147483894" r:id="rId43"/>
    <p:sldLayoutId id="2147483908" r:id="rId44"/>
    <p:sldLayoutId id="2147483909" r:id="rId45"/>
    <p:sldLayoutId id="2147483910" r:id="rId46"/>
    <p:sldLayoutId id="2147483911" r:id="rId47"/>
    <p:sldLayoutId id="2147483912" r:id="rId48"/>
    <p:sldLayoutId id="2147483913" r:id="rId49"/>
    <p:sldLayoutId id="2147483914" r:id="rId50"/>
    <p:sldLayoutId id="2147483915" r:id="rId51"/>
    <p:sldLayoutId id="2147483916" r:id="rId52"/>
    <p:sldLayoutId id="2147483917" r:id="rId53"/>
    <p:sldLayoutId id="2147483918" r:id="rId54"/>
    <p:sldLayoutId id="2147483919" r:id="rId55"/>
    <p:sldLayoutId id="2147483920" r:id="rId56"/>
  </p:sldLayoutIdLst>
  <p:hf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60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60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60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60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60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0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4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78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2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6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0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4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8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349374" y="1138012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350676" y="1944209"/>
            <a:ext cx="9490362" cy="423275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4DA8F496-1848-4375-BD96-37C7C2C8E92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7A34765-C083-4AF8-9D73-1E6C4EA3B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0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7" r:id="rId2"/>
    <p:sldLayoutId id="2147483928" r:id="rId3"/>
  </p:sldLayoutIdLst>
  <p:hf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7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7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7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7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7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0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4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78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2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6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0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4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8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9DFF0C5-4C99-4CAF-9A83-22496076BB8D}"/>
              </a:ext>
            </a:extLst>
          </p:cNvPr>
          <p:cNvSpPr txBox="1">
            <a:spLocks/>
          </p:cNvSpPr>
          <p:nvPr userDrawn="1"/>
        </p:nvSpPr>
        <p:spPr>
          <a:xfrm>
            <a:off x="1125959" y="377825"/>
            <a:ext cx="9491663" cy="68761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 Black" panose="00000A00000000000000" pitchFamily="2" charset="0"/>
                <a:ea typeface="+mj-ea"/>
                <a:cs typeface="+mj-cs"/>
              </a:rPr>
              <a:t>Click to edit Master title style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 Black" panose="00000A00000000000000" pitchFamily="2" charset="0"/>
              <a:ea typeface="+mj-ea"/>
              <a:cs typeface="+mj-cs"/>
            </a:endParaRP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850D63-A695-4E54-9B50-1380DF3F2934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3D5031B-6036-416C-A339-3FB0379D4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57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2" r:id="rId5"/>
    <p:sldLayoutId id="2147483733" r:id="rId6"/>
    <p:sldLayoutId id="2147483734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837" r:id="rId15"/>
    <p:sldLayoutId id="2147483838" r:id="rId16"/>
    <p:sldLayoutId id="2147483839" r:id="rId17"/>
    <p:sldLayoutId id="2147483840" r:id="rId18"/>
    <p:sldLayoutId id="2147483841" r:id="rId19"/>
    <p:sldLayoutId id="2147483842" r:id="rId20"/>
    <p:sldLayoutId id="2147483843" r:id="rId21"/>
    <p:sldLayoutId id="2147483844" r:id="rId22"/>
    <p:sldLayoutId id="2147483845" r:id="rId23"/>
    <p:sldLayoutId id="2147483901" r:id="rId24"/>
    <p:sldLayoutId id="2147483902" r:id="rId25"/>
    <p:sldLayoutId id="2147483903" r:id="rId26"/>
    <p:sldLayoutId id="2147483904" r:id="rId27"/>
    <p:sldLayoutId id="2147483905" r:id="rId28"/>
    <p:sldLayoutId id="2147483906" r:id="rId29"/>
    <p:sldLayoutId id="2147483907" r:id="rId30"/>
  </p:sldLayoutIdLst>
  <p:hf hdr="0" ftr="0" dt="0"/>
  <p:txStyles>
    <p:titleStyle>
      <a:lvl1pPr algn="l" defTabSz="914400" rtl="0" eaLnBrk="1" latinLnBrk="0" hangingPunct="1">
        <a:lnSpc>
          <a:spcPts val="42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ts val="2200"/>
        </a:lnSpc>
        <a:spcBef>
          <a:spcPts val="0"/>
        </a:spcBef>
        <a:spcAft>
          <a:spcPts val="650"/>
        </a:spcAft>
        <a:buSzPct val="115000"/>
        <a:buFontTx/>
        <a:buBlip>
          <a:blip r:embed="rId34"/>
        </a:buBlip>
        <a:defRPr sz="18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5000"/>
        <a:buFontTx/>
        <a:buBlip>
          <a:blip r:embed="rId34"/>
        </a:buBlip>
        <a:tabLst/>
        <a:defRPr sz="12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80000" indent="-180000" algn="l" defTabSz="914400" rtl="0" eaLnBrk="1" latinLnBrk="0" hangingPunct="1">
        <a:lnSpc>
          <a:spcPts val="1400"/>
        </a:lnSpc>
        <a:spcBef>
          <a:spcPts val="0"/>
        </a:spcBef>
        <a:spcAft>
          <a:spcPts val="650"/>
        </a:spcAft>
        <a:buSzPct val="120000"/>
        <a:buFontTx/>
        <a:buBlip>
          <a:blip r:embed="rId34"/>
        </a:buBlip>
        <a:tabLst/>
        <a:defRPr sz="1000" b="1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80000" indent="-180000" algn="l" defTabSz="914400" rtl="0" eaLnBrk="1" latinLnBrk="0" hangingPunct="1">
        <a:lnSpc>
          <a:spcPts val="1200"/>
        </a:lnSpc>
        <a:spcBef>
          <a:spcPts val="0"/>
        </a:spcBef>
        <a:spcAft>
          <a:spcPts val="650"/>
        </a:spcAft>
        <a:buSzPct val="120000"/>
        <a:buFontTx/>
        <a:buBlip>
          <a:blip r:embed="rId34"/>
        </a:buBlip>
        <a:tabLst/>
        <a:defRPr sz="1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180000" indent="-180000" algn="l" defTabSz="914400" rtl="0" eaLnBrk="1" latinLnBrk="0" hangingPunct="1">
        <a:lnSpc>
          <a:spcPts val="1000"/>
        </a:lnSpc>
        <a:spcBef>
          <a:spcPts val="0"/>
        </a:spcBef>
        <a:spcAft>
          <a:spcPts val="650"/>
        </a:spcAft>
        <a:buSzPct val="125000"/>
        <a:buFontTx/>
        <a:buBlip>
          <a:blip r:embed="rId34"/>
        </a:buBlip>
        <a:tabLst/>
        <a:defRPr sz="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0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4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78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2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6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0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4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8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5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5.xml"/><Relationship Id="rId5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5.xml"/><Relationship Id="rId5" Type="http://schemas.openxmlformats.org/officeDocument/2006/relationships/image" Target="../media/image38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5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3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Data Essentials L3</a:t>
            </a:r>
            <a:br>
              <a:rPr lang="en-US" dirty="0">
                <a:cs typeface="Arial" charset="0"/>
              </a:rPr>
            </a:br>
            <a:r>
              <a:rPr lang="en-US" sz="4000" dirty="0">
                <a:cs typeface="Arial" charset="0"/>
              </a:rPr>
              <a:t>DAY 2</a:t>
            </a:r>
            <a:endParaRPr lang="en-US" dirty="0">
              <a:cs typeface="Arial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D19F35-8642-4AB9-B3E4-CC5FE78D6CEC}"/>
              </a:ext>
            </a:extLst>
          </p:cNvPr>
          <p:cNvSpPr txBox="1">
            <a:spLocks/>
          </p:cNvSpPr>
          <p:nvPr/>
        </p:nvSpPr>
        <p:spPr>
          <a:xfrm>
            <a:off x="448793" y="5394960"/>
            <a:ext cx="6596062" cy="46180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00" b="0" i="0" kern="1200" cap="none" baseline="0">
                <a:solidFill>
                  <a:srgbClr val="004050"/>
                </a:solidFill>
                <a:latin typeface="Montserrat Black" panose="00000A00000000000000" pitchFamily="2" charset="0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  <a:cs typeface="Arial" charset="0"/>
              </a:rPr>
              <a:t>Module 2: From Data to Insight</a:t>
            </a:r>
          </a:p>
        </p:txBody>
      </p:sp>
    </p:spTree>
    <p:extLst>
      <p:ext uri="{BB962C8B-B14F-4D97-AF65-F5344CB8AC3E}">
        <p14:creationId xmlns:p14="http://schemas.microsoft.com/office/powerpoint/2010/main" val="96902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9BAA9-74BB-4BFD-8BE4-5C935B94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Lookup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9B1EC5-95AF-49F1-8B2C-9BE53F38F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00EBB3-56AA-2C02-CF4C-844AD068A634}"/>
              </a:ext>
            </a:extLst>
          </p:cNvPr>
          <p:cNvSpPr/>
          <p:nvPr/>
        </p:nvSpPr>
        <p:spPr>
          <a:xfrm>
            <a:off x="4713769" y="1339352"/>
            <a:ext cx="7045843" cy="56781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44000" bIns="144000" rtlCol="0" anchor="t">
            <a:spAutoFit/>
          </a:bodyPr>
          <a:lstStyle/>
          <a:p>
            <a:pPr marL="622300" lvl="0" indent="-622300"/>
            <a:r>
              <a:rPr lang="en-GB" b="1" dirty="0">
                <a:solidFill>
                  <a:schemeClr val="tx1"/>
                </a:solidFill>
              </a:rPr>
              <a:t>S5₁	</a:t>
            </a:r>
            <a:r>
              <a:rPr lang="en-GB" dirty="0">
                <a:solidFill>
                  <a:schemeClr val="tx1"/>
                </a:solidFill>
              </a:rPr>
              <a:t>Manipulate and link different data sets as required.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EC6A41-65EE-1D56-6E53-33713933CAF0}"/>
              </a:ext>
            </a:extLst>
          </p:cNvPr>
          <p:cNvSpPr txBox="1">
            <a:spLocks/>
          </p:cNvSpPr>
          <p:nvPr/>
        </p:nvSpPr>
        <p:spPr>
          <a:xfrm>
            <a:off x="4713768" y="96989"/>
            <a:ext cx="7045843" cy="1063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tx1"/>
                </a:solidFill>
                <a:latin typeface="Montserrat Black" panose="00000A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+mn-lt"/>
              </a:rPr>
              <a:t>KSBs</a:t>
            </a:r>
          </a:p>
        </p:txBody>
      </p:sp>
    </p:spTree>
    <p:extLst>
      <p:ext uri="{BB962C8B-B14F-4D97-AF65-F5344CB8AC3E}">
        <p14:creationId xmlns:p14="http://schemas.microsoft.com/office/powerpoint/2010/main" val="122902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9BAA9-74BB-4BFD-8BE4-5C935B94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XLOOKUP()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9B1EC5-95AF-49F1-8B2C-9BE53F38F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C7BAA-6A3F-3F98-A261-1095F937B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158" y="278349"/>
            <a:ext cx="8682208" cy="4590811"/>
          </a:xfrm>
          <a:prstGeom prst="rect">
            <a:avLst/>
          </a:prstGeom>
        </p:spPr>
      </p:pic>
      <p:sp>
        <p:nvSpPr>
          <p:cNvPr id="7" name="Text">
            <a:extLst>
              <a:ext uri="{FF2B5EF4-FFF2-40B4-BE49-F238E27FC236}">
                <a16:creationId xmlns:a16="http://schemas.microsoft.com/office/drawing/2014/main" id="{28D529F3-89CD-DC27-8CB8-367F52FFE18D}"/>
              </a:ext>
            </a:extLst>
          </p:cNvPr>
          <p:cNvSpPr txBox="1">
            <a:spLocks/>
          </p:cNvSpPr>
          <p:nvPr/>
        </p:nvSpPr>
        <p:spPr>
          <a:xfrm>
            <a:off x="5303912" y="5322464"/>
            <a:ext cx="6192688" cy="97640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square" lIns="144000" tIns="72000" rIns="144000" bIns="7200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4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4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4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4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tabLst>
                <a:tab pos="3051175" algn="r"/>
              </a:tabLst>
            </a:pPr>
            <a:r>
              <a:rPr lang="en-GB" b="1" dirty="0">
                <a:solidFill>
                  <a:schemeClr val="accent1"/>
                </a:solidFill>
              </a:rPr>
              <a:t>Open file</a:t>
            </a:r>
            <a:endParaRPr lang="en-GB" sz="1200" dirty="0">
              <a:solidFill>
                <a:schemeClr val="accent1"/>
              </a:solidFill>
            </a:endParaRPr>
          </a:p>
          <a:p>
            <a:pPr>
              <a:lnSpc>
                <a:spcPct val="20000"/>
              </a:lnSpc>
              <a:spcAft>
                <a:spcPts val="1200"/>
              </a:spcAft>
              <a:tabLst>
                <a:tab pos="12022138" algn="r"/>
              </a:tabLst>
            </a:pPr>
            <a:r>
              <a:rPr lang="en-GB" b="1" u="sng" dirty="0">
                <a:solidFill>
                  <a:schemeClr val="accent1"/>
                </a:solidFill>
              </a:rPr>
              <a:t>	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accent1"/>
                </a:solidFill>
                <a:latin typeface="Montserrat"/>
              </a:rPr>
              <a:t>‘Learner Guide - Practice with XLOOKUP.pdf’</a:t>
            </a:r>
            <a:endParaRPr lang="en-US" dirty="0">
              <a:solidFill>
                <a:schemeClr val="accent1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7077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84784" y="3089654"/>
            <a:ext cx="7075271" cy="843402"/>
          </a:xfrm>
        </p:spPr>
        <p:txBody>
          <a:bodyPr/>
          <a:lstStyle/>
          <a:p>
            <a:r>
              <a:rPr lang="en-US" dirty="0"/>
              <a:t>Joining tables</a:t>
            </a:r>
          </a:p>
        </p:txBody>
      </p:sp>
    </p:spTree>
    <p:extLst>
      <p:ext uri="{BB962C8B-B14F-4D97-AF65-F5344CB8AC3E}">
        <p14:creationId xmlns:p14="http://schemas.microsoft.com/office/powerpoint/2010/main" val="4250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9BAA9-74BB-4BFD-8BE4-5C935B94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Joining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9B1EC5-95AF-49F1-8B2C-9BE53F38F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A0418-74F9-680D-CE5A-ED54155B4251}"/>
              </a:ext>
            </a:extLst>
          </p:cNvPr>
          <p:cNvSpPr/>
          <p:nvPr/>
        </p:nvSpPr>
        <p:spPr>
          <a:xfrm>
            <a:off x="4713768" y="1334572"/>
            <a:ext cx="7045843" cy="8448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44000" bIns="144000" rtlCol="0" anchor="t">
            <a:spAutoFit/>
          </a:bodyPr>
          <a:lstStyle/>
          <a:p>
            <a:pPr marL="622300" indent="-622300"/>
            <a:r>
              <a:rPr lang="en-GB" b="1" dirty="0">
                <a:solidFill>
                  <a:schemeClr val="tx1"/>
                </a:solidFill>
              </a:rPr>
              <a:t>K6₁₊₂	</a:t>
            </a:r>
            <a:r>
              <a:rPr lang="en-GB" b="1" dirty="0">
                <a:solidFill>
                  <a:srgbClr val="004050"/>
                </a:solidFill>
              </a:rPr>
              <a:t>The value of data to the business</a:t>
            </a:r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.</a:t>
            </a:r>
            <a:r>
              <a:rPr lang="en-GB" dirty="0">
                <a:solidFill>
                  <a:schemeClr val="tx1"/>
                </a:solidFill>
              </a:rPr>
              <a:t> How to undertake blending of data from multiple 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949AA1-625D-270C-56AE-28B0740EE1C7}"/>
              </a:ext>
            </a:extLst>
          </p:cNvPr>
          <p:cNvSpPr/>
          <p:nvPr/>
        </p:nvSpPr>
        <p:spPr>
          <a:xfrm>
            <a:off x="4713767" y="4400942"/>
            <a:ext cx="7045843" cy="8448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44000" bIns="144000" rtlCol="0" anchor="t">
            <a:spAutoFit/>
          </a:bodyPr>
          <a:lstStyle/>
          <a:p>
            <a:pPr marL="622300" lvl="0" indent="-622300"/>
            <a:r>
              <a:rPr lang="en-GB" b="1" dirty="0">
                <a:solidFill>
                  <a:schemeClr val="tx1"/>
                </a:solidFill>
              </a:rPr>
              <a:t>S4₁	</a:t>
            </a:r>
            <a:r>
              <a:rPr lang="en-GB" dirty="0">
                <a:solidFill>
                  <a:schemeClr val="tx1"/>
                </a:solidFill>
              </a:rPr>
              <a:t>Blend data sets from multiple sources and present in format appropriate to the task.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C460F22-0135-F590-DB5F-30D89B806F84}"/>
              </a:ext>
            </a:extLst>
          </p:cNvPr>
          <p:cNvSpPr txBox="1">
            <a:spLocks/>
          </p:cNvSpPr>
          <p:nvPr/>
        </p:nvSpPr>
        <p:spPr>
          <a:xfrm>
            <a:off x="4713768" y="96989"/>
            <a:ext cx="7045843" cy="1063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tx1"/>
                </a:solidFill>
                <a:latin typeface="Montserrat Black" panose="00000A00000000000000" pitchFamily="2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+mn-lt"/>
              </a:rPr>
              <a:t>KSBs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C8E53A-E6D4-8306-9BB7-604F8BAFE5E0}"/>
              </a:ext>
            </a:extLst>
          </p:cNvPr>
          <p:cNvSpPr/>
          <p:nvPr/>
        </p:nvSpPr>
        <p:spPr>
          <a:xfrm>
            <a:off x="4713769" y="2353340"/>
            <a:ext cx="7045843" cy="112180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44000" bIns="144000" rtlCol="0" anchor="t">
            <a:spAutoFit/>
          </a:bodyPr>
          <a:lstStyle/>
          <a:p>
            <a:pPr marL="622300" lvl="0" indent="-622300"/>
            <a:r>
              <a:rPr lang="en-GB" b="1" dirty="0">
                <a:solidFill>
                  <a:schemeClr val="tx1"/>
                </a:solidFill>
              </a:rPr>
              <a:t>K9₁	</a:t>
            </a:r>
            <a:r>
              <a:rPr lang="en-GB" b="1" dirty="0">
                <a:solidFill>
                  <a:srgbClr val="004050"/>
                </a:solidFill>
              </a:rPr>
              <a:t>Basic statistical methods </a:t>
            </a:r>
            <a:r>
              <a:rPr lang="en-GB" dirty="0">
                <a:solidFill>
                  <a:srgbClr val="004050"/>
                </a:solidFill>
              </a:rPr>
              <a:t>and </a:t>
            </a:r>
            <a:r>
              <a:rPr lang="en-GB" dirty="0">
                <a:solidFill>
                  <a:schemeClr val="tx1"/>
                </a:solidFill>
              </a:rPr>
              <a:t>simple data modelling to extract relevant data and normalise unstructured data.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F167A0-6D42-DF73-B3D3-95A2CF8C15CF}"/>
              </a:ext>
            </a:extLst>
          </p:cNvPr>
          <p:cNvSpPr/>
          <p:nvPr/>
        </p:nvSpPr>
        <p:spPr>
          <a:xfrm>
            <a:off x="4713769" y="3654140"/>
            <a:ext cx="7045843" cy="56781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44000" bIns="144000" rtlCol="0" anchor="t">
            <a:spAutoFit/>
          </a:bodyPr>
          <a:lstStyle/>
          <a:p>
            <a:pPr marL="622300" lvl="0" indent="-622300"/>
            <a:r>
              <a:rPr lang="en-GB" b="1" dirty="0">
                <a:solidFill>
                  <a:schemeClr val="tx1"/>
                </a:solidFill>
              </a:rPr>
              <a:t>S3₁	</a:t>
            </a:r>
            <a:r>
              <a:rPr lang="en-GB" dirty="0">
                <a:solidFill>
                  <a:schemeClr val="tx1"/>
                </a:solidFill>
              </a:rPr>
              <a:t>Summarise and explain gathered data.</a:t>
            </a:r>
          </a:p>
        </p:txBody>
      </p:sp>
    </p:spTree>
    <p:extLst>
      <p:ext uri="{BB962C8B-B14F-4D97-AF65-F5344CB8AC3E}">
        <p14:creationId xmlns:p14="http://schemas.microsoft.com/office/powerpoint/2010/main" val="838383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9BAA9-74BB-4BFD-8BE4-5C935B94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Joining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9B1EC5-95AF-49F1-8B2C-9BE53F38F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EE804-D7C7-33AA-17E0-E38F6819E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885" y="1938943"/>
            <a:ext cx="8096115" cy="298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7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9BAA9-74BB-4BFD-8BE4-5C935B94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Joining Tables</a:t>
            </a:r>
          </a:p>
          <a:p>
            <a:endParaRPr lang="en-GB" dirty="0"/>
          </a:p>
          <a:p>
            <a:r>
              <a:rPr lang="en-GB" dirty="0"/>
              <a:t>Left join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9B1EC5-95AF-49F1-8B2C-9BE53F38F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05C72D-0CAB-4420-23E7-32AA4B4319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334"/>
          <a:stretch/>
        </p:blipFill>
        <p:spPr>
          <a:xfrm>
            <a:off x="4223792" y="332656"/>
            <a:ext cx="7224043" cy="27264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E3150E-EE25-6787-326E-17AE57835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458" y="3978937"/>
            <a:ext cx="5936897" cy="23812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40AD7F-16DE-1617-2D17-8ABFACBE1D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4304"/>
          <a:stretch/>
        </p:blipFill>
        <p:spPr>
          <a:xfrm>
            <a:off x="8615998" y="3133999"/>
            <a:ext cx="2484357" cy="770034"/>
          </a:xfrm>
          <a:prstGeom prst="rect">
            <a:avLst/>
          </a:prstGeom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429C8C9C-5A90-A896-9919-4440EC4E35C0}"/>
              </a:ext>
            </a:extLst>
          </p:cNvPr>
          <p:cNvSpPr/>
          <p:nvPr/>
        </p:nvSpPr>
        <p:spPr>
          <a:xfrm>
            <a:off x="9254138" y="3059095"/>
            <a:ext cx="1558834" cy="919842"/>
          </a:xfrm>
          <a:prstGeom prst="mathMultiply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730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9BAA9-74BB-4BFD-8BE4-5C935B94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Joining Tables</a:t>
            </a:r>
          </a:p>
          <a:p>
            <a:endParaRPr lang="en-GB" dirty="0"/>
          </a:p>
          <a:p>
            <a:r>
              <a:rPr lang="en-GB" dirty="0"/>
              <a:t>Right join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9B1EC5-95AF-49F1-8B2C-9BE53F38F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C6DE3F-61D4-19AC-BCF9-2ADE920B8F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330"/>
          <a:stretch/>
        </p:blipFill>
        <p:spPr>
          <a:xfrm>
            <a:off x="4328188" y="332656"/>
            <a:ext cx="7380213" cy="2679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6A8B92-8671-15E5-657C-D2437A4F6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240" y="4087021"/>
            <a:ext cx="5869577" cy="23027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2C4485-ACF9-2280-44A3-D6ED5F4A9C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186"/>
          <a:stretch/>
        </p:blipFill>
        <p:spPr>
          <a:xfrm>
            <a:off x="4669368" y="3164556"/>
            <a:ext cx="2490792" cy="770034"/>
          </a:xfrm>
          <a:prstGeom prst="rect">
            <a:avLst/>
          </a:prstGeom>
        </p:spPr>
      </p:pic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4211D4F8-081F-81A5-AC2D-0FA18D86BCD7}"/>
              </a:ext>
            </a:extLst>
          </p:cNvPr>
          <p:cNvSpPr/>
          <p:nvPr/>
        </p:nvSpPr>
        <p:spPr>
          <a:xfrm>
            <a:off x="5000434" y="3089652"/>
            <a:ext cx="1558834" cy="919842"/>
          </a:xfrm>
          <a:prstGeom prst="mathMultiply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595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9BAA9-74BB-4BFD-8BE4-5C935B94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Joining Tables</a:t>
            </a:r>
          </a:p>
          <a:p>
            <a:endParaRPr lang="en-GB" dirty="0"/>
          </a:p>
          <a:p>
            <a:r>
              <a:rPr lang="en-GB" dirty="0"/>
              <a:t>Inner join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9B1EC5-95AF-49F1-8B2C-9BE53F38F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97EBCB-018B-286C-BB6E-9C2EDD38FB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167"/>
          <a:stretch/>
        </p:blipFill>
        <p:spPr>
          <a:xfrm>
            <a:off x="4223792" y="260648"/>
            <a:ext cx="7720546" cy="28559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0D2592-8CA6-E079-A756-D66A461B4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505" y="4468917"/>
            <a:ext cx="6127474" cy="1867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8BCB56-720E-EA1A-6394-16E86CEF7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0387" y="3334873"/>
            <a:ext cx="5436704" cy="770034"/>
          </a:xfrm>
          <a:prstGeom prst="rect">
            <a:avLst/>
          </a:prstGeom>
        </p:spPr>
      </p:pic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404FC592-C3E8-C875-A89D-2922510D2B0A}"/>
              </a:ext>
            </a:extLst>
          </p:cNvPr>
          <p:cNvSpPr/>
          <p:nvPr/>
        </p:nvSpPr>
        <p:spPr>
          <a:xfrm>
            <a:off x="8939122" y="3185065"/>
            <a:ext cx="1558834" cy="919842"/>
          </a:xfrm>
          <a:prstGeom prst="mathMultiply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6BD42934-34A5-FB62-D525-6D3D56CDAADD}"/>
              </a:ext>
            </a:extLst>
          </p:cNvPr>
          <p:cNvSpPr/>
          <p:nvPr/>
        </p:nvSpPr>
        <p:spPr>
          <a:xfrm>
            <a:off x="5795328" y="3259969"/>
            <a:ext cx="1558834" cy="919842"/>
          </a:xfrm>
          <a:prstGeom prst="mathMultiply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849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9BAA9-74BB-4BFD-8BE4-5C935B94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Joining Tables</a:t>
            </a:r>
          </a:p>
          <a:p>
            <a:endParaRPr lang="en-GB" dirty="0"/>
          </a:p>
          <a:p>
            <a:r>
              <a:rPr lang="en-GB" dirty="0"/>
              <a:t>FULL(outer)</a:t>
            </a:r>
          </a:p>
          <a:p>
            <a:r>
              <a:rPr lang="en-GB" dirty="0"/>
              <a:t>join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9B1EC5-95AF-49F1-8B2C-9BE53F38F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B9AF41-8F79-9929-7EB8-5ECA13C6B2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313"/>
          <a:stretch/>
        </p:blipFill>
        <p:spPr>
          <a:xfrm>
            <a:off x="4051836" y="122402"/>
            <a:ext cx="8140164" cy="30287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CEC25D-72D3-1020-B55C-3F1CA3775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3445" y="3735464"/>
            <a:ext cx="5491347" cy="274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9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9BAA9-74BB-4BFD-8BE4-5C935B94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dirty="0"/>
              <a:t>Experiments with Joins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9B1EC5-95AF-49F1-8B2C-9BE53F38F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6" name="Text">
            <a:extLst>
              <a:ext uri="{FF2B5EF4-FFF2-40B4-BE49-F238E27FC236}">
                <a16:creationId xmlns:a16="http://schemas.microsoft.com/office/drawing/2014/main" id="{D992C252-02D5-7A2A-0927-9CED229392CF}"/>
              </a:ext>
            </a:extLst>
          </p:cNvPr>
          <p:cNvSpPr txBox="1">
            <a:spLocks/>
          </p:cNvSpPr>
          <p:nvPr/>
        </p:nvSpPr>
        <p:spPr>
          <a:xfrm>
            <a:off x="6377338" y="5109067"/>
            <a:ext cx="5184576" cy="97640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square" lIns="144000" tIns="72000" rIns="144000" bIns="7200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tabLst>
                <a:tab pos="3051175" algn="r"/>
              </a:tabLst>
            </a:pPr>
            <a:r>
              <a:rPr lang="en-GB" b="1" dirty="0">
                <a:solidFill>
                  <a:schemeClr val="accent1"/>
                </a:solidFill>
                <a:latin typeface="Montserrat"/>
              </a:rPr>
              <a:t>Open file</a:t>
            </a:r>
            <a:endParaRPr lang="en-GB" sz="1200" dirty="0">
              <a:solidFill>
                <a:schemeClr val="accent1"/>
              </a:solidFill>
            </a:endParaRPr>
          </a:p>
          <a:p>
            <a:pPr>
              <a:lnSpc>
                <a:spcPct val="20000"/>
              </a:lnSpc>
              <a:spcAft>
                <a:spcPts val="1200"/>
              </a:spcAft>
              <a:tabLst>
                <a:tab pos="12022138" algn="r"/>
              </a:tabLst>
            </a:pPr>
            <a:r>
              <a:rPr lang="en-GB" b="1" u="sng" dirty="0">
                <a:solidFill>
                  <a:schemeClr val="accent1"/>
                </a:solidFill>
              </a:rPr>
              <a:t>	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accent1"/>
                </a:solidFill>
                <a:latin typeface="Montserrat"/>
              </a:rPr>
              <a:t>‘Joins Playground.pdf’</a:t>
            </a:r>
            <a:endParaRPr lang="en-US" dirty="0">
              <a:solidFill>
                <a:schemeClr val="accent1"/>
              </a:solidFill>
              <a:latin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A7560-8E72-4875-8CBC-48C6371F3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784" y="1916832"/>
            <a:ext cx="7785962" cy="1930989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</p:spTree>
    <p:extLst>
      <p:ext uri="{BB962C8B-B14F-4D97-AF65-F5344CB8AC3E}">
        <p14:creationId xmlns:p14="http://schemas.microsoft.com/office/powerpoint/2010/main" val="28473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9BAA9-74BB-4BFD-8BE4-5C935B94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Power query access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9B1EC5-95AF-49F1-8B2C-9BE53F38F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250BC-15A5-7D2C-8EA9-C512C6EE74E0}"/>
              </a:ext>
            </a:extLst>
          </p:cNvPr>
          <p:cNvSpPr txBox="1">
            <a:spLocks/>
          </p:cNvSpPr>
          <p:nvPr/>
        </p:nvSpPr>
        <p:spPr>
          <a:xfrm>
            <a:off x="4773523" y="1349985"/>
            <a:ext cx="5616624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GB" sz="2400" dirty="0">
                <a:solidFill>
                  <a:srgbClr val="004050"/>
                </a:solidFill>
                <a:latin typeface="+mn-lt"/>
                <a:cs typeface="Kalam" panose="02000000000000000000" pitchFamily="2" charset="0"/>
              </a:rPr>
              <a:t>Check if you have the Power Query feature in your Excel.</a:t>
            </a:r>
          </a:p>
        </p:txBody>
      </p:sp>
    </p:spTree>
    <p:extLst>
      <p:ext uri="{BB962C8B-B14F-4D97-AF65-F5344CB8AC3E}">
        <p14:creationId xmlns:p14="http://schemas.microsoft.com/office/powerpoint/2010/main" val="518139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9BAA9-74BB-4BFD-8BE4-5C935B94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Lookup Formulas vs. joins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9B1EC5-95AF-49F1-8B2C-9BE53F38F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20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20D11-F268-7D29-945B-61936ADCB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717" y="93674"/>
            <a:ext cx="6336704" cy="43330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">
            <a:extLst>
              <a:ext uri="{FF2B5EF4-FFF2-40B4-BE49-F238E27FC236}">
                <a16:creationId xmlns:a16="http://schemas.microsoft.com/office/drawing/2014/main" id="{DD712225-1527-561E-58C8-085998430882}"/>
              </a:ext>
            </a:extLst>
          </p:cNvPr>
          <p:cNvSpPr txBox="1">
            <a:spLocks/>
          </p:cNvSpPr>
          <p:nvPr/>
        </p:nvSpPr>
        <p:spPr>
          <a:xfrm>
            <a:off x="4686176" y="4150274"/>
            <a:ext cx="6912768" cy="251528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/>
            </a:solidFill>
          </a:ln>
        </p:spPr>
        <p:txBody>
          <a:bodyPr wrap="square" lIns="144000" tIns="72000" rIns="144000" bIns="7200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4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4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4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4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tabLst>
                <a:tab pos="3051175" algn="r"/>
              </a:tabLst>
            </a:pPr>
            <a:r>
              <a:rPr lang="en-GB" b="1" dirty="0">
                <a:solidFill>
                  <a:schemeClr val="bg1"/>
                </a:solidFill>
              </a:rPr>
              <a:t>Question</a:t>
            </a:r>
            <a:endParaRPr lang="en-GB" sz="1200" b="1" dirty="0">
              <a:solidFill>
                <a:schemeClr val="bg1"/>
              </a:solidFill>
            </a:endParaRPr>
          </a:p>
          <a:p>
            <a:pPr>
              <a:lnSpc>
                <a:spcPct val="20000"/>
              </a:lnSpc>
              <a:spcAft>
                <a:spcPts val="1200"/>
              </a:spcAft>
              <a:tabLst>
                <a:tab pos="12022138" algn="r"/>
              </a:tabLst>
            </a:pPr>
            <a:r>
              <a:rPr lang="en-GB" b="1" u="sng" dirty="0">
                <a:solidFill>
                  <a:schemeClr val="bg1"/>
                </a:solidFill>
              </a:rPr>
              <a:t>	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bg1"/>
                </a:solidFill>
              </a:rPr>
              <a:t>Could this left join operation be achieved in Excel using </a:t>
            </a:r>
            <a:r>
              <a:rPr lang="en-GB" b="1" dirty="0">
                <a:solidFill>
                  <a:schemeClr val="bg1"/>
                </a:solidFill>
              </a:rPr>
              <a:t>only</a:t>
            </a:r>
            <a:r>
              <a:rPr lang="en-GB" dirty="0">
                <a:solidFill>
                  <a:schemeClr val="bg1"/>
                </a:solidFill>
              </a:rPr>
              <a:t> lookup functions such as XLOOKUP()? </a:t>
            </a:r>
            <a:r>
              <a:rPr lang="en-GB" b="1" dirty="0">
                <a:solidFill>
                  <a:schemeClr val="bg1"/>
                </a:solidFill>
              </a:rPr>
              <a:t>(No copy and paste!)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bg1"/>
                </a:solidFill>
              </a:rPr>
              <a:t>If so: prove it!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bg1"/>
                </a:solidFill>
              </a:rPr>
              <a:t>If not: explain why not.</a:t>
            </a:r>
          </a:p>
        </p:txBody>
      </p:sp>
    </p:spTree>
    <p:extLst>
      <p:ext uri="{BB962C8B-B14F-4D97-AF65-F5344CB8AC3E}">
        <p14:creationId xmlns:p14="http://schemas.microsoft.com/office/powerpoint/2010/main" val="2399264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9BAA9-74BB-4BFD-8BE4-5C935B94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Knowledge check: Joins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9B1EC5-95AF-49F1-8B2C-9BE53F38F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89D53F-2ABD-92F0-FFC8-DB1C6FE8B582}"/>
              </a:ext>
            </a:extLst>
          </p:cNvPr>
          <p:cNvSpPr txBox="1">
            <a:spLocks/>
          </p:cNvSpPr>
          <p:nvPr/>
        </p:nvSpPr>
        <p:spPr>
          <a:xfrm>
            <a:off x="4712580" y="628801"/>
            <a:ext cx="7045843" cy="1063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tx1"/>
                </a:solidFill>
                <a:latin typeface="Montserrat Black" panose="00000A00000000000000" pitchFamily="2" charset="0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Joins</a:t>
            </a:r>
          </a:p>
        </p:txBody>
      </p:sp>
      <p:sp>
        <p:nvSpPr>
          <p:cNvPr id="2" name="Text">
            <a:extLst>
              <a:ext uri="{FF2B5EF4-FFF2-40B4-BE49-F238E27FC236}">
                <a16:creationId xmlns:a16="http://schemas.microsoft.com/office/drawing/2014/main" id="{28DAEFF2-FB8B-173B-CC24-4785ED132875}"/>
              </a:ext>
            </a:extLst>
          </p:cNvPr>
          <p:cNvSpPr txBox="1">
            <a:spLocks/>
          </p:cNvSpPr>
          <p:nvPr/>
        </p:nvSpPr>
        <p:spPr>
          <a:xfrm>
            <a:off x="4713768" y="1556792"/>
            <a:ext cx="6854840" cy="128418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/>
            </a:solidFill>
          </a:ln>
        </p:spPr>
        <p:txBody>
          <a:bodyPr wrap="square" lIns="144000" tIns="72000" rIns="144000" bIns="7200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tabLst>
                <a:tab pos="3051175" algn="r"/>
              </a:tabLst>
            </a:pPr>
            <a:r>
              <a:rPr lang="en-GB" b="1" dirty="0">
                <a:solidFill>
                  <a:schemeClr val="bg1"/>
                </a:solidFill>
              </a:rPr>
              <a:t>Question 1</a:t>
            </a:r>
            <a:endParaRPr lang="en-GB" sz="1200" b="1" dirty="0">
              <a:solidFill>
                <a:schemeClr val="bg1"/>
              </a:solidFill>
            </a:endParaRPr>
          </a:p>
          <a:p>
            <a:pPr>
              <a:lnSpc>
                <a:spcPct val="20000"/>
              </a:lnSpc>
              <a:spcAft>
                <a:spcPts val="1200"/>
              </a:spcAft>
              <a:tabLst>
                <a:tab pos="12022138" algn="r"/>
              </a:tabLst>
            </a:pPr>
            <a:r>
              <a:rPr lang="en-GB" b="1" u="sng" dirty="0">
                <a:solidFill>
                  <a:schemeClr val="bg1"/>
                </a:solidFill>
              </a:rPr>
              <a:t>	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bg1"/>
                </a:solidFill>
              </a:rPr>
              <a:t>What are the four basic types of join introduced earlier?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54C741F1-8341-FD5F-232B-721879C8CE06}"/>
              </a:ext>
            </a:extLst>
          </p:cNvPr>
          <p:cNvSpPr/>
          <p:nvPr/>
        </p:nvSpPr>
        <p:spPr>
          <a:xfrm flipH="1">
            <a:off x="4716784" y="3028586"/>
            <a:ext cx="4691584" cy="1647736"/>
          </a:xfrm>
          <a:prstGeom prst="snip2DiagRect">
            <a:avLst>
              <a:gd name="adj1" fmla="val 0"/>
              <a:gd name="adj2" fmla="val 13874"/>
            </a:avLst>
          </a:prstGeom>
          <a:solidFill>
            <a:schemeClr val="tx1">
              <a:lumMod val="10000"/>
              <a:lumOff val="90000"/>
            </a:schemeClr>
          </a:solidFill>
          <a:ln w="76200">
            <a:solidFill>
              <a:schemeClr val="tx1"/>
            </a:solidFill>
          </a:ln>
          <a:effectLst>
            <a:outerShdw blurRad="38100" dist="254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marL="542925" indent="-366713">
              <a:spcAft>
                <a:spcPts val="500"/>
              </a:spcAft>
              <a:tabLst>
                <a:tab pos="542925" algn="l"/>
                <a:tab pos="1524000" algn="l"/>
                <a:tab pos="1878013" algn="l"/>
              </a:tabLst>
            </a:pPr>
            <a:r>
              <a:rPr lang="en-GB" sz="2000" b="1" dirty="0">
                <a:solidFill>
                  <a:schemeClr val="tx1"/>
                </a:solidFill>
                <a:effectLst>
                  <a:glow rad="38100">
                    <a:schemeClr val="bg1">
                      <a:alpha val="30000"/>
                    </a:schemeClr>
                  </a:glow>
                </a:effectLst>
              </a:rPr>
              <a:t>A:	Middle, left, right, full</a:t>
            </a:r>
          </a:p>
          <a:p>
            <a:pPr marL="542925" indent="-366713">
              <a:spcAft>
                <a:spcPts val="500"/>
              </a:spcAft>
              <a:tabLst>
                <a:tab pos="542925" algn="l"/>
                <a:tab pos="1524000" algn="l"/>
                <a:tab pos="1878013" algn="l"/>
              </a:tabLst>
            </a:pPr>
            <a:r>
              <a:rPr lang="en-GB" sz="2000" b="1" dirty="0">
                <a:solidFill>
                  <a:schemeClr val="tx1"/>
                </a:solidFill>
                <a:effectLst>
                  <a:glow rad="38100">
                    <a:schemeClr val="bg1">
                      <a:alpha val="30000"/>
                    </a:schemeClr>
                  </a:glow>
                </a:effectLst>
              </a:rPr>
              <a:t>B:	Up, left, right, down</a:t>
            </a:r>
          </a:p>
          <a:p>
            <a:pPr marL="542925" indent="-366713">
              <a:spcAft>
                <a:spcPts val="500"/>
              </a:spcAft>
              <a:tabLst>
                <a:tab pos="542925" algn="l"/>
                <a:tab pos="1524000" algn="l"/>
                <a:tab pos="1878013" algn="l"/>
              </a:tabLst>
            </a:pPr>
            <a:r>
              <a:rPr lang="en-GB" sz="2000" b="1" dirty="0">
                <a:solidFill>
                  <a:schemeClr val="tx1"/>
                </a:solidFill>
                <a:effectLst>
                  <a:glow rad="38100">
                    <a:schemeClr val="bg1">
                      <a:alpha val="30000"/>
                    </a:schemeClr>
                  </a:glow>
                </a:effectLst>
              </a:rPr>
              <a:t>C:	Inner, left, right, full</a:t>
            </a:r>
          </a:p>
          <a:p>
            <a:pPr marL="542925" indent="-366713">
              <a:spcAft>
                <a:spcPts val="500"/>
              </a:spcAft>
              <a:tabLst>
                <a:tab pos="542925" algn="l"/>
                <a:tab pos="1524000" algn="l"/>
                <a:tab pos="1878013" algn="l"/>
              </a:tabLst>
            </a:pPr>
            <a:r>
              <a:rPr lang="en-GB" sz="2000" b="1" dirty="0">
                <a:solidFill>
                  <a:schemeClr val="tx1"/>
                </a:solidFill>
                <a:effectLst>
                  <a:glow rad="38100">
                    <a:schemeClr val="bg1">
                      <a:alpha val="30000"/>
                    </a:schemeClr>
                  </a:glow>
                </a:effectLst>
              </a:rPr>
              <a:t>D:	Inner, left, right, outer</a:t>
            </a:r>
          </a:p>
        </p:txBody>
      </p:sp>
    </p:spTree>
    <p:extLst>
      <p:ext uri="{BB962C8B-B14F-4D97-AF65-F5344CB8AC3E}">
        <p14:creationId xmlns:p14="http://schemas.microsoft.com/office/powerpoint/2010/main" val="545799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9BAA9-74BB-4BFD-8BE4-5C935B94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Knowledge check: Joins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9B1EC5-95AF-49F1-8B2C-9BE53F38F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89D53F-2ABD-92F0-FFC8-DB1C6FE8B582}"/>
              </a:ext>
            </a:extLst>
          </p:cNvPr>
          <p:cNvSpPr txBox="1">
            <a:spLocks/>
          </p:cNvSpPr>
          <p:nvPr/>
        </p:nvSpPr>
        <p:spPr>
          <a:xfrm>
            <a:off x="4713768" y="678138"/>
            <a:ext cx="7045843" cy="1063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tx1"/>
                </a:solidFill>
                <a:latin typeface="Montserrat Black" panose="00000A00000000000000" pitchFamily="2" charset="0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Joins</a:t>
            </a:r>
          </a:p>
        </p:txBody>
      </p:sp>
      <p:sp>
        <p:nvSpPr>
          <p:cNvPr id="2" name="Text">
            <a:extLst>
              <a:ext uri="{FF2B5EF4-FFF2-40B4-BE49-F238E27FC236}">
                <a16:creationId xmlns:a16="http://schemas.microsoft.com/office/drawing/2014/main" id="{28DAEFF2-FB8B-173B-CC24-4785ED132875}"/>
              </a:ext>
            </a:extLst>
          </p:cNvPr>
          <p:cNvSpPr txBox="1">
            <a:spLocks/>
          </p:cNvSpPr>
          <p:nvPr/>
        </p:nvSpPr>
        <p:spPr>
          <a:xfrm>
            <a:off x="4713768" y="1556792"/>
            <a:ext cx="6854840" cy="128418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/>
            </a:solidFill>
          </a:ln>
        </p:spPr>
        <p:txBody>
          <a:bodyPr wrap="square" lIns="144000" tIns="72000" rIns="144000" bIns="7200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tabLst>
                <a:tab pos="3051175" algn="r"/>
              </a:tabLst>
            </a:pPr>
            <a:r>
              <a:rPr lang="en-GB" b="1" dirty="0">
                <a:solidFill>
                  <a:schemeClr val="bg1"/>
                </a:solidFill>
              </a:rPr>
              <a:t>Question 2</a:t>
            </a:r>
            <a:endParaRPr lang="en-GB" sz="1200" b="1" dirty="0">
              <a:solidFill>
                <a:schemeClr val="bg1"/>
              </a:solidFill>
            </a:endParaRPr>
          </a:p>
          <a:p>
            <a:pPr>
              <a:lnSpc>
                <a:spcPct val="20000"/>
              </a:lnSpc>
              <a:spcAft>
                <a:spcPts val="1200"/>
              </a:spcAft>
              <a:tabLst>
                <a:tab pos="12022138" algn="r"/>
              </a:tabLst>
            </a:pPr>
            <a:r>
              <a:rPr lang="en-GB" b="1" u="sng" dirty="0">
                <a:solidFill>
                  <a:schemeClr val="bg1"/>
                </a:solidFill>
              </a:rPr>
              <a:t>	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bg1"/>
                </a:solidFill>
              </a:rPr>
              <a:t>In a left join, which rows are </a:t>
            </a:r>
            <a:r>
              <a:rPr lang="en-GB" b="1" dirty="0">
                <a:solidFill>
                  <a:schemeClr val="bg1"/>
                </a:solidFill>
              </a:rPr>
              <a:t>guaranteed</a:t>
            </a:r>
            <a:r>
              <a:rPr lang="en-GB" dirty="0">
                <a:solidFill>
                  <a:schemeClr val="bg1"/>
                </a:solidFill>
              </a:rPr>
              <a:t> to make it into the output table?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54C741F1-8341-FD5F-232B-721879C8CE06}"/>
              </a:ext>
            </a:extLst>
          </p:cNvPr>
          <p:cNvSpPr/>
          <p:nvPr/>
        </p:nvSpPr>
        <p:spPr>
          <a:xfrm flipH="1">
            <a:off x="4716784" y="3114039"/>
            <a:ext cx="5051624" cy="2316867"/>
          </a:xfrm>
          <a:prstGeom prst="snip2DiagRect">
            <a:avLst>
              <a:gd name="adj1" fmla="val 0"/>
              <a:gd name="adj2" fmla="val 9867"/>
            </a:avLst>
          </a:prstGeom>
          <a:solidFill>
            <a:schemeClr val="tx1">
              <a:lumMod val="10000"/>
              <a:lumOff val="90000"/>
            </a:schemeClr>
          </a:solidFill>
          <a:ln w="76200">
            <a:solidFill>
              <a:schemeClr val="tx1"/>
            </a:solidFill>
          </a:ln>
          <a:effectLst>
            <a:outerShdw blurRad="38100" dist="254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marL="542925" indent="-366713">
              <a:spcAft>
                <a:spcPts val="500"/>
              </a:spcAft>
              <a:tabLst>
                <a:tab pos="542925" algn="l"/>
                <a:tab pos="1524000" algn="l"/>
                <a:tab pos="1878013" algn="l"/>
              </a:tabLst>
            </a:pPr>
            <a:r>
              <a:rPr lang="en-GB" sz="2000" b="1" dirty="0">
                <a:solidFill>
                  <a:schemeClr val="tx1"/>
                </a:solidFill>
                <a:effectLst>
                  <a:glow rad="38100">
                    <a:schemeClr val="bg1">
                      <a:alpha val="30000"/>
                    </a:schemeClr>
                  </a:glow>
                </a:effectLst>
              </a:rPr>
              <a:t>A:	All rows from the Left Table</a:t>
            </a:r>
          </a:p>
          <a:p>
            <a:pPr marL="542925" indent="-366713">
              <a:spcAft>
                <a:spcPts val="500"/>
              </a:spcAft>
              <a:tabLst>
                <a:tab pos="542925" algn="l"/>
                <a:tab pos="1524000" algn="l"/>
                <a:tab pos="1878013" algn="l"/>
              </a:tabLst>
            </a:pPr>
            <a:r>
              <a:rPr lang="en-GB" sz="2000" b="1" dirty="0">
                <a:solidFill>
                  <a:schemeClr val="tx1"/>
                </a:solidFill>
                <a:effectLst>
                  <a:glow rad="38100">
                    <a:schemeClr val="bg1">
                      <a:alpha val="30000"/>
                    </a:schemeClr>
                  </a:glow>
                </a:effectLst>
              </a:rPr>
              <a:t>B:	All rows from the Right Table</a:t>
            </a:r>
          </a:p>
          <a:p>
            <a:pPr marL="542925" indent="-366713">
              <a:spcAft>
                <a:spcPts val="500"/>
              </a:spcAft>
              <a:tabLst>
                <a:tab pos="542925" algn="l"/>
                <a:tab pos="1524000" algn="l"/>
                <a:tab pos="1878013" algn="l"/>
              </a:tabLst>
            </a:pPr>
            <a:r>
              <a:rPr lang="en-GB" sz="2000" b="1" dirty="0">
                <a:solidFill>
                  <a:schemeClr val="tx1"/>
                </a:solidFill>
                <a:effectLst>
                  <a:glow rad="38100">
                    <a:schemeClr val="bg1">
                      <a:alpha val="30000"/>
                    </a:schemeClr>
                  </a:glow>
                </a:effectLst>
              </a:rPr>
              <a:t>C:	All rows from both the Left and Right tables</a:t>
            </a:r>
          </a:p>
          <a:p>
            <a:pPr marL="542925" indent="-366713">
              <a:spcAft>
                <a:spcPts val="500"/>
              </a:spcAft>
              <a:tabLst>
                <a:tab pos="542925" algn="l"/>
                <a:tab pos="1524000" algn="l"/>
                <a:tab pos="1878013" algn="l"/>
              </a:tabLst>
            </a:pPr>
            <a:r>
              <a:rPr lang="en-GB" sz="2000" b="1" dirty="0">
                <a:solidFill>
                  <a:schemeClr val="tx1"/>
                </a:solidFill>
                <a:effectLst>
                  <a:glow rad="38100">
                    <a:schemeClr val="bg1">
                      <a:alpha val="30000"/>
                    </a:schemeClr>
                  </a:glow>
                </a:effectLst>
              </a:rPr>
              <a:t>D:	No rows are guaranteed to make it into the output table</a:t>
            </a:r>
          </a:p>
        </p:txBody>
      </p:sp>
    </p:spTree>
    <p:extLst>
      <p:ext uri="{BB962C8B-B14F-4D97-AF65-F5344CB8AC3E}">
        <p14:creationId xmlns:p14="http://schemas.microsoft.com/office/powerpoint/2010/main" val="2485396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9BAA9-74BB-4BFD-8BE4-5C935B94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Knowledge check: Joins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9B1EC5-95AF-49F1-8B2C-9BE53F38F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89D53F-2ABD-92F0-FFC8-DB1C6FE8B582}"/>
              </a:ext>
            </a:extLst>
          </p:cNvPr>
          <p:cNvSpPr txBox="1">
            <a:spLocks/>
          </p:cNvSpPr>
          <p:nvPr/>
        </p:nvSpPr>
        <p:spPr>
          <a:xfrm>
            <a:off x="4744714" y="692696"/>
            <a:ext cx="7045843" cy="1063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tx1"/>
                </a:solidFill>
                <a:latin typeface="Montserrat Black" panose="00000A00000000000000" pitchFamily="2" charset="0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Joins</a:t>
            </a:r>
          </a:p>
        </p:txBody>
      </p:sp>
      <p:sp>
        <p:nvSpPr>
          <p:cNvPr id="2" name="Text">
            <a:extLst>
              <a:ext uri="{FF2B5EF4-FFF2-40B4-BE49-F238E27FC236}">
                <a16:creationId xmlns:a16="http://schemas.microsoft.com/office/drawing/2014/main" id="{28DAEFF2-FB8B-173B-CC24-4785ED132875}"/>
              </a:ext>
            </a:extLst>
          </p:cNvPr>
          <p:cNvSpPr txBox="1">
            <a:spLocks/>
          </p:cNvSpPr>
          <p:nvPr/>
        </p:nvSpPr>
        <p:spPr>
          <a:xfrm>
            <a:off x="4713768" y="1556792"/>
            <a:ext cx="6854840" cy="1591956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2"/>
            </a:solidFill>
          </a:ln>
        </p:spPr>
        <p:txBody>
          <a:bodyPr wrap="square" lIns="144000" tIns="72000" rIns="144000" bIns="7200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tabLst>
                <a:tab pos="3051175" algn="r"/>
              </a:tabLst>
            </a:pPr>
            <a:r>
              <a:rPr lang="en-GB" b="1" dirty="0">
                <a:solidFill>
                  <a:schemeClr val="bg1"/>
                </a:solidFill>
              </a:rPr>
              <a:t>Question 3</a:t>
            </a:r>
            <a:endParaRPr lang="en-GB" sz="1200" b="1" dirty="0">
              <a:solidFill>
                <a:schemeClr val="bg1"/>
              </a:solidFill>
            </a:endParaRPr>
          </a:p>
          <a:p>
            <a:pPr>
              <a:lnSpc>
                <a:spcPct val="20000"/>
              </a:lnSpc>
              <a:spcAft>
                <a:spcPts val="1200"/>
              </a:spcAft>
              <a:tabLst>
                <a:tab pos="12022138" algn="r"/>
              </a:tabLst>
            </a:pPr>
            <a:r>
              <a:rPr lang="en-GB" b="1" u="sng" dirty="0">
                <a:solidFill>
                  <a:schemeClr val="bg1"/>
                </a:solidFill>
              </a:rPr>
              <a:t>	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bg1"/>
                </a:solidFill>
              </a:rPr>
              <a:t>Which type of join do we need if the output table must contain only rows from the Left Table that have a match in the right Table </a:t>
            </a:r>
            <a:r>
              <a:rPr lang="en-GB" b="1" dirty="0">
                <a:solidFill>
                  <a:schemeClr val="bg1"/>
                </a:solidFill>
              </a:rPr>
              <a:t>and vice versa</a:t>
            </a:r>
            <a:r>
              <a:rPr lang="en-GB" dirty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54C741F1-8341-FD5F-232B-721879C8CE06}"/>
              </a:ext>
            </a:extLst>
          </p:cNvPr>
          <p:cNvSpPr/>
          <p:nvPr/>
        </p:nvSpPr>
        <p:spPr>
          <a:xfrm flipH="1">
            <a:off x="4716784" y="3360260"/>
            <a:ext cx="2747368" cy="1647736"/>
          </a:xfrm>
          <a:prstGeom prst="snip2DiagRect">
            <a:avLst>
              <a:gd name="adj1" fmla="val 0"/>
              <a:gd name="adj2" fmla="val 13874"/>
            </a:avLst>
          </a:prstGeom>
          <a:solidFill>
            <a:schemeClr val="tx1">
              <a:lumMod val="10000"/>
              <a:lumOff val="90000"/>
            </a:schemeClr>
          </a:solidFill>
          <a:ln w="76200">
            <a:solidFill>
              <a:schemeClr val="tx1"/>
            </a:solidFill>
          </a:ln>
          <a:effectLst>
            <a:outerShdw blurRad="38100" dist="254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marL="542925" indent="-366713">
              <a:spcAft>
                <a:spcPts val="500"/>
              </a:spcAft>
              <a:tabLst>
                <a:tab pos="542925" algn="l"/>
                <a:tab pos="1524000" algn="l"/>
                <a:tab pos="1878013" algn="l"/>
              </a:tabLst>
            </a:pPr>
            <a:r>
              <a:rPr lang="en-GB" sz="2000" b="1" dirty="0">
                <a:solidFill>
                  <a:schemeClr val="tx1"/>
                </a:solidFill>
                <a:effectLst>
                  <a:glow rad="38100">
                    <a:schemeClr val="bg1">
                      <a:alpha val="30000"/>
                    </a:schemeClr>
                  </a:glow>
                </a:effectLst>
              </a:rPr>
              <a:t>A:	Inner join</a:t>
            </a:r>
          </a:p>
          <a:p>
            <a:pPr marL="542925" indent="-366713">
              <a:spcAft>
                <a:spcPts val="500"/>
              </a:spcAft>
              <a:tabLst>
                <a:tab pos="542925" algn="l"/>
                <a:tab pos="1524000" algn="l"/>
                <a:tab pos="1878013" algn="l"/>
              </a:tabLst>
            </a:pPr>
            <a:r>
              <a:rPr lang="en-GB" sz="2000" b="1" dirty="0">
                <a:solidFill>
                  <a:schemeClr val="tx1"/>
                </a:solidFill>
                <a:effectLst>
                  <a:glow rad="38100">
                    <a:schemeClr val="bg1">
                      <a:alpha val="30000"/>
                    </a:schemeClr>
                  </a:glow>
                </a:effectLst>
              </a:rPr>
              <a:t>B:	Left join</a:t>
            </a:r>
          </a:p>
          <a:p>
            <a:pPr marL="542925" indent="-366713">
              <a:spcAft>
                <a:spcPts val="500"/>
              </a:spcAft>
              <a:tabLst>
                <a:tab pos="542925" algn="l"/>
                <a:tab pos="1524000" algn="l"/>
                <a:tab pos="1878013" algn="l"/>
              </a:tabLst>
            </a:pPr>
            <a:r>
              <a:rPr lang="en-GB" sz="2000" b="1" dirty="0">
                <a:solidFill>
                  <a:schemeClr val="tx1"/>
                </a:solidFill>
                <a:effectLst>
                  <a:glow rad="38100">
                    <a:schemeClr val="bg1">
                      <a:alpha val="30000"/>
                    </a:schemeClr>
                  </a:glow>
                </a:effectLst>
              </a:rPr>
              <a:t>C:	Right join</a:t>
            </a:r>
          </a:p>
          <a:p>
            <a:pPr marL="542925" indent="-366713">
              <a:spcAft>
                <a:spcPts val="500"/>
              </a:spcAft>
              <a:tabLst>
                <a:tab pos="542925" algn="l"/>
                <a:tab pos="1524000" algn="l"/>
                <a:tab pos="1878013" algn="l"/>
              </a:tabLst>
            </a:pPr>
            <a:r>
              <a:rPr lang="en-GB" sz="2000" b="1" dirty="0">
                <a:solidFill>
                  <a:schemeClr val="tx1"/>
                </a:solidFill>
                <a:effectLst>
                  <a:glow rad="38100">
                    <a:schemeClr val="bg1">
                      <a:alpha val="30000"/>
                    </a:schemeClr>
                  </a:glow>
                </a:effectLst>
              </a:rPr>
              <a:t>D:	Full join</a:t>
            </a:r>
          </a:p>
        </p:txBody>
      </p:sp>
    </p:spTree>
    <p:extLst>
      <p:ext uri="{BB962C8B-B14F-4D97-AF65-F5344CB8AC3E}">
        <p14:creationId xmlns:p14="http://schemas.microsoft.com/office/powerpoint/2010/main" val="69903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9BAA9-74BB-4BFD-8BE4-5C935B94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dirty="0"/>
              <a:t>Join (merge)</a:t>
            </a:r>
          </a:p>
          <a:p>
            <a:r>
              <a:rPr lang="en-GB" sz="3200" dirty="0"/>
              <a:t>data</a:t>
            </a:r>
          </a:p>
          <a:p>
            <a:endParaRPr lang="en-GB" sz="3200" dirty="0"/>
          </a:p>
          <a:p>
            <a:r>
              <a:rPr lang="en-GB" sz="3200" dirty="0"/>
              <a:t>Power query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9B1EC5-95AF-49F1-8B2C-9BE53F38F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6" name="Text">
            <a:extLst>
              <a:ext uri="{FF2B5EF4-FFF2-40B4-BE49-F238E27FC236}">
                <a16:creationId xmlns:a16="http://schemas.microsoft.com/office/drawing/2014/main" id="{D992C252-02D5-7A2A-0927-9CED229392CF}"/>
              </a:ext>
            </a:extLst>
          </p:cNvPr>
          <p:cNvSpPr txBox="1">
            <a:spLocks/>
          </p:cNvSpPr>
          <p:nvPr/>
        </p:nvSpPr>
        <p:spPr>
          <a:xfrm>
            <a:off x="4367808" y="1628800"/>
            <a:ext cx="5184576" cy="97640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square" lIns="144000" tIns="72000" rIns="144000" bIns="7200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tabLst>
                <a:tab pos="3051175" algn="r"/>
              </a:tabLst>
            </a:pPr>
            <a:r>
              <a:rPr lang="en-GB" b="1" dirty="0">
                <a:solidFill>
                  <a:schemeClr val="accent1"/>
                </a:solidFill>
                <a:latin typeface="Montserrat"/>
              </a:rPr>
              <a:t>Open file</a:t>
            </a:r>
            <a:endParaRPr lang="en-GB" sz="1200" dirty="0">
              <a:solidFill>
                <a:schemeClr val="accent1"/>
              </a:solidFill>
            </a:endParaRPr>
          </a:p>
          <a:p>
            <a:pPr>
              <a:lnSpc>
                <a:spcPct val="20000"/>
              </a:lnSpc>
              <a:spcAft>
                <a:spcPts val="1200"/>
              </a:spcAft>
              <a:tabLst>
                <a:tab pos="12022138" algn="r"/>
              </a:tabLst>
            </a:pPr>
            <a:r>
              <a:rPr lang="en-GB" b="1" u="sng" dirty="0">
                <a:solidFill>
                  <a:schemeClr val="accent1"/>
                </a:solidFill>
              </a:rPr>
              <a:t>	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accent1"/>
                </a:solidFill>
                <a:latin typeface="Montserrat"/>
              </a:rPr>
              <a:t>‘Merge Data For </a:t>
            </a:r>
            <a:r>
              <a:rPr lang="en-GB" dirty="0" err="1">
                <a:solidFill>
                  <a:schemeClr val="accent1"/>
                </a:solidFill>
                <a:latin typeface="Montserrat"/>
              </a:rPr>
              <a:t>PQ..xlsx</a:t>
            </a:r>
            <a:r>
              <a:rPr lang="en-GB" dirty="0">
                <a:solidFill>
                  <a:schemeClr val="accent1"/>
                </a:solidFill>
                <a:latin typeface="Montserrat"/>
              </a:rPr>
              <a:t>’</a:t>
            </a:r>
            <a:endParaRPr lang="en-US" dirty="0">
              <a:solidFill>
                <a:schemeClr val="accent1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19157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9BAA9-74BB-4BFD-8BE4-5C935B94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dirty="0"/>
              <a:t>Append data</a:t>
            </a:r>
          </a:p>
          <a:p>
            <a:endParaRPr lang="en-GB" sz="3200" dirty="0"/>
          </a:p>
          <a:p>
            <a:r>
              <a:rPr lang="en-GB" sz="3200" dirty="0"/>
              <a:t>Power query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9B1EC5-95AF-49F1-8B2C-9BE53F38F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6" name="Text">
            <a:extLst>
              <a:ext uri="{FF2B5EF4-FFF2-40B4-BE49-F238E27FC236}">
                <a16:creationId xmlns:a16="http://schemas.microsoft.com/office/drawing/2014/main" id="{D992C252-02D5-7A2A-0927-9CED229392CF}"/>
              </a:ext>
            </a:extLst>
          </p:cNvPr>
          <p:cNvSpPr txBox="1">
            <a:spLocks/>
          </p:cNvSpPr>
          <p:nvPr/>
        </p:nvSpPr>
        <p:spPr>
          <a:xfrm>
            <a:off x="4367808" y="1628800"/>
            <a:ext cx="5184576" cy="976403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square" lIns="144000" tIns="72000" rIns="144000" bIns="7200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tabLst>
                <a:tab pos="3051175" algn="r"/>
              </a:tabLst>
            </a:pPr>
            <a:r>
              <a:rPr lang="en-GB" b="1" dirty="0">
                <a:solidFill>
                  <a:schemeClr val="accent1"/>
                </a:solidFill>
                <a:latin typeface="Montserrat"/>
              </a:rPr>
              <a:t>Open file</a:t>
            </a:r>
            <a:endParaRPr lang="en-GB" sz="1200" dirty="0">
              <a:solidFill>
                <a:schemeClr val="accent1"/>
              </a:solidFill>
            </a:endParaRPr>
          </a:p>
          <a:p>
            <a:pPr>
              <a:lnSpc>
                <a:spcPct val="20000"/>
              </a:lnSpc>
              <a:spcAft>
                <a:spcPts val="1200"/>
              </a:spcAft>
              <a:tabLst>
                <a:tab pos="12022138" algn="r"/>
              </a:tabLst>
            </a:pPr>
            <a:r>
              <a:rPr lang="en-GB" b="1" u="sng" dirty="0">
                <a:solidFill>
                  <a:schemeClr val="accent1"/>
                </a:solidFill>
              </a:rPr>
              <a:t>	</a:t>
            </a:r>
          </a:p>
          <a:p>
            <a:pPr>
              <a:spcAft>
                <a:spcPts val="1200"/>
              </a:spcAft>
            </a:pPr>
            <a:r>
              <a:rPr lang="en-GB" dirty="0">
                <a:solidFill>
                  <a:schemeClr val="accent1"/>
                </a:solidFill>
                <a:latin typeface="Montserrat"/>
              </a:rPr>
              <a:t>‘Append Data For PQ.xlsx’</a:t>
            </a:r>
            <a:endParaRPr lang="en-US" dirty="0">
              <a:solidFill>
                <a:schemeClr val="accent1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6303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84784" y="3089654"/>
            <a:ext cx="7075271" cy="771394"/>
          </a:xfrm>
        </p:spPr>
        <p:txBody>
          <a:bodyPr/>
          <a:lstStyle/>
          <a:p>
            <a:r>
              <a:rPr lang="en-US" dirty="0"/>
              <a:t>Data blending</a:t>
            </a:r>
          </a:p>
        </p:txBody>
      </p:sp>
    </p:spTree>
    <p:extLst>
      <p:ext uri="{BB962C8B-B14F-4D97-AF65-F5344CB8AC3E}">
        <p14:creationId xmlns:p14="http://schemas.microsoft.com/office/powerpoint/2010/main" val="2957358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9BAA9-74BB-4BFD-8BE4-5C935B94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Data Blending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9B1EC5-95AF-49F1-8B2C-9BE53F38F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89D53F-2ABD-92F0-FFC8-DB1C6FE8B582}"/>
              </a:ext>
            </a:extLst>
          </p:cNvPr>
          <p:cNvSpPr txBox="1">
            <a:spLocks/>
          </p:cNvSpPr>
          <p:nvPr/>
        </p:nvSpPr>
        <p:spPr>
          <a:xfrm>
            <a:off x="4699640" y="3284984"/>
            <a:ext cx="7045843" cy="1063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tx1"/>
                </a:solidFill>
                <a:latin typeface="Montserrat Black" panose="00000A00000000000000" pitchFamily="2" charset="0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</a:rPr>
              <a:t>What, why, how?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Kalam" panose="02000000000000000000" pitchFamily="2" charset="0"/>
              </a:rPr>
              <a:t>What does it mean to ‘blend data’ together?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Kalam" panose="02000000000000000000" pitchFamily="2" charset="0"/>
              </a:rPr>
              <a:t>Examples of data sources that can be used to blend data.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Kalam" panose="02000000000000000000" pitchFamily="2" charset="0"/>
              </a:rPr>
              <a:t>What are the benefits of data blending?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Kalam" panose="02000000000000000000" pitchFamily="2" charset="0"/>
              </a:rPr>
              <a:t>Methods of data blending.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Kalam" panose="02000000000000000000" pitchFamily="2" charset="0"/>
              </a:rPr>
              <a:t>Examples of data blending from your own role / organisation. If not applicable, general examples of data blending from any industry.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Kalam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Kalam" panose="02000000000000000000" pitchFamily="2" charset="0"/>
              </a:rPr>
              <a:t>Think, research, take notes.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Kalam" panose="02000000000000000000" pitchFamily="2" charset="0"/>
              </a:rPr>
              <a:t>Share with class.</a:t>
            </a:r>
          </a:p>
          <a:p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755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9BAA9-74BB-4BFD-8BE4-5C935B94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Data Blending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9B1EC5-95AF-49F1-8B2C-9BE53F38F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89D53F-2ABD-92F0-FFC8-DB1C6FE8B582}"/>
              </a:ext>
            </a:extLst>
          </p:cNvPr>
          <p:cNvSpPr txBox="1">
            <a:spLocks/>
          </p:cNvSpPr>
          <p:nvPr/>
        </p:nvSpPr>
        <p:spPr>
          <a:xfrm>
            <a:off x="4582877" y="2365375"/>
            <a:ext cx="7045843" cy="1063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ts val="4200"/>
              </a:lnSpc>
              <a:spcBef>
                <a:spcPct val="0"/>
              </a:spcBef>
              <a:buNone/>
              <a:defRPr sz="3600" b="0" i="0" kern="1200" cap="none" baseline="0">
                <a:solidFill>
                  <a:schemeClr val="tx1"/>
                </a:solidFill>
                <a:latin typeface="Montserrat Black" panose="00000A00000000000000" pitchFamily="2" charset="0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+mn-lt"/>
              </a:rPr>
              <a:t>Methods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Kalam" panose="02000000000000000000" pitchFamily="2" charset="0"/>
              </a:rPr>
              <a:t>Lookup functions (VLOOKUP, XLOOKUP, etc.)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Kalam" panose="02000000000000000000" pitchFamily="2" charset="0"/>
              </a:rPr>
              <a:t>Joining data (horizontally)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/>
                <a:ea typeface="+mn-ea"/>
                <a:cs typeface="Kalam" panose="02000000000000000000" pitchFamily="2" charset="0"/>
              </a:rPr>
              <a:t>Merging data (vertically)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Kalam" panose="02000000000000000000" pitchFamily="2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Kalam" panose="02000000000000000000" pitchFamily="2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Kalam" panose="02000000000000000000" pitchFamily="2" charset="0"/>
            </a:endParaRPr>
          </a:p>
          <a:p>
            <a:endParaRPr 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770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35EBEF-4EDC-1866-0C3C-DD4DE8252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Lookup functions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1752E28-824C-50A9-B2A1-08229A3F3512}"/>
              </a:ext>
            </a:extLst>
          </p:cNvPr>
          <p:cNvSpPr txBox="1">
            <a:spLocks/>
          </p:cNvSpPr>
          <p:nvPr/>
        </p:nvSpPr>
        <p:spPr>
          <a:xfrm>
            <a:off x="4608577" y="1052736"/>
            <a:ext cx="7583423" cy="150810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2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2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2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2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4050"/>
                </a:solidFill>
                <a:latin typeface="+mn-lt"/>
                <a:cs typeface="Kalam" panose="02000000000000000000" pitchFamily="2" charset="0"/>
              </a:rPr>
              <a:t>VLOOKUP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4050"/>
                </a:solidFill>
                <a:latin typeface="+mn-lt"/>
                <a:cs typeface="Kalam" panose="02000000000000000000" pitchFamily="2" charset="0"/>
              </a:rPr>
              <a:t>XLOOKUP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4050"/>
                </a:solidFill>
                <a:latin typeface="+mn-lt"/>
                <a:cs typeface="Kalam" panose="02000000000000000000" pitchFamily="2" charset="0"/>
              </a:rPr>
              <a:t>INDEX and MATCH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C4415F-39AB-6877-F920-BE5D485D8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64" y="2852936"/>
            <a:ext cx="6651220" cy="379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5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35EBEF-4EDC-1866-0C3C-DD4DE8252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JOINING</a:t>
            </a:r>
          </a:p>
          <a:p>
            <a:r>
              <a:rPr lang="en-GB" dirty="0">
                <a:solidFill>
                  <a:schemeClr val="bg1"/>
                </a:solidFill>
              </a:rPr>
              <a:t>Merging data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D7C2D9-9631-8C2E-38DF-FFFD0978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634" y="2276873"/>
            <a:ext cx="7848872" cy="2573792"/>
          </a:xfrm>
          <a:prstGeom prst="rect">
            <a:avLst/>
          </a:prstGeom>
        </p:spPr>
      </p:pic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C68F390D-1196-CC2C-9549-2DFE511D052E}"/>
              </a:ext>
            </a:extLst>
          </p:cNvPr>
          <p:cNvSpPr/>
          <p:nvPr/>
        </p:nvSpPr>
        <p:spPr>
          <a:xfrm>
            <a:off x="5951984" y="260647"/>
            <a:ext cx="4104456" cy="2016225"/>
          </a:xfrm>
          <a:prstGeom prst="curved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1752E28-824C-50A9-B2A1-08229A3F3512}"/>
              </a:ext>
            </a:extLst>
          </p:cNvPr>
          <p:cNvSpPr txBox="1">
            <a:spLocks/>
          </p:cNvSpPr>
          <p:nvPr/>
        </p:nvSpPr>
        <p:spPr>
          <a:xfrm>
            <a:off x="4458358" y="4850665"/>
            <a:ext cx="7583423" cy="135421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4050"/>
                </a:solidFill>
                <a:latin typeface="+mn-lt"/>
                <a:cs typeface="Kalam" panose="02000000000000000000" pitchFamily="2" charset="0"/>
              </a:rPr>
              <a:t>New </a:t>
            </a:r>
            <a:r>
              <a:rPr lang="en-GB" sz="2400" b="1" dirty="0">
                <a:solidFill>
                  <a:srgbClr val="004050"/>
                </a:solidFill>
                <a:latin typeface="+mn-lt"/>
                <a:cs typeface="Kalam" panose="02000000000000000000" pitchFamily="2" charset="0"/>
              </a:rPr>
              <a:t>columns</a:t>
            </a:r>
            <a:r>
              <a:rPr lang="en-GB" sz="2400" dirty="0">
                <a:solidFill>
                  <a:srgbClr val="004050"/>
                </a:solidFill>
                <a:latin typeface="+mn-lt"/>
                <a:cs typeface="Kalam" panose="02000000000000000000" pitchFamily="2" charset="0"/>
              </a:rPr>
              <a:t> are added.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4050"/>
                </a:solidFill>
                <a:latin typeface="+mn-lt"/>
                <a:cs typeface="Kalam" panose="02000000000000000000" pitchFamily="2" charset="0"/>
              </a:rPr>
              <a:t>Based on there being a matching unique field in both tables (needed to join).</a:t>
            </a:r>
          </a:p>
        </p:txBody>
      </p:sp>
    </p:spTree>
    <p:extLst>
      <p:ext uri="{BB962C8B-B14F-4D97-AF65-F5344CB8AC3E}">
        <p14:creationId xmlns:p14="http://schemas.microsoft.com/office/powerpoint/2010/main" val="170655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35EBEF-4EDC-1866-0C3C-DD4DE8252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appending data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7BD1A71-72A9-B097-6BAB-8545D3D8C126}"/>
              </a:ext>
            </a:extLst>
          </p:cNvPr>
          <p:cNvSpPr txBox="1">
            <a:spLocks/>
          </p:cNvSpPr>
          <p:nvPr/>
        </p:nvSpPr>
        <p:spPr>
          <a:xfrm>
            <a:off x="4467830" y="6258710"/>
            <a:ext cx="7583423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2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2"/>
              </a:buBlip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2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2"/>
              </a:buBlip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4050"/>
                </a:solidFill>
                <a:latin typeface="+mn-lt"/>
                <a:cs typeface="Kalam" panose="02000000000000000000" pitchFamily="2" charset="0"/>
              </a:rPr>
              <a:t>New </a:t>
            </a:r>
            <a:r>
              <a:rPr lang="en-GB" sz="2400" b="1" dirty="0">
                <a:solidFill>
                  <a:srgbClr val="004050"/>
                </a:solidFill>
                <a:latin typeface="+mn-lt"/>
                <a:cs typeface="Kalam" panose="02000000000000000000" pitchFamily="2" charset="0"/>
              </a:rPr>
              <a:t>rows</a:t>
            </a:r>
            <a:r>
              <a:rPr lang="en-GB" sz="2400" dirty="0">
                <a:solidFill>
                  <a:srgbClr val="004050"/>
                </a:solidFill>
                <a:latin typeface="+mn-lt"/>
                <a:cs typeface="Kalam" panose="02000000000000000000" pitchFamily="2" charset="0"/>
              </a:rPr>
              <a:t> are added.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FCA68-A7E8-3459-5374-AC43609C9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233"/>
          <a:stretch/>
        </p:blipFill>
        <p:spPr>
          <a:xfrm>
            <a:off x="4105807" y="5290"/>
            <a:ext cx="3980385" cy="11236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5E3159-10B9-6D67-5CB9-1BDF9D493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832" y="3300766"/>
            <a:ext cx="5300578" cy="2924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E8E981-E7F1-795A-63D7-F09BD50B7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72" r="32814"/>
          <a:stretch/>
        </p:blipFill>
        <p:spPr>
          <a:xfrm>
            <a:off x="6744072" y="1157743"/>
            <a:ext cx="3443732" cy="11236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6E94F5-A462-3082-F180-870DC51A10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402" b="7027"/>
          <a:stretch/>
        </p:blipFill>
        <p:spPr>
          <a:xfrm>
            <a:off x="8960558" y="2222557"/>
            <a:ext cx="3135288" cy="1044722"/>
          </a:xfrm>
          <a:prstGeom prst="rect">
            <a:avLst/>
          </a:prstGeom>
        </p:spPr>
      </p:pic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617AD8F1-9207-3F0B-0711-CFEF9B0232E4}"/>
              </a:ext>
            </a:extLst>
          </p:cNvPr>
          <p:cNvSpPr/>
          <p:nvPr/>
        </p:nvSpPr>
        <p:spPr>
          <a:xfrm flipH="1">
            <a:off x="5367829" y="1161972"/>
            <a:ext cx="1370236" cy="864096"/>
          </a:xfrm>
          <a:prstGeom prst="bent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7146B7BB-641C-2B74-F629-A00943CABA1B}"/>
              </a:ext>
            </a:extLst>
          </p:cNvPr>
          <p:cNvSpPr/>
          <p:nvPr/>
        </p:nvSpPr>
        <p:spPr>
          <a:xfrm flipH="1">
            <a:off x="7621499" y="2225287"/>
            <a:ext cx="1370236" cy="864096"/>
          </a:xfrm>
          <a:prstGeom prst="bentUp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59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84784" y="3089654"/>
            <a:ext cx="7075271" cy="771394"/>
          </a:xfrm>
        </p:spPr>
        <p:txBody>
          <a:bodyPr/>
          <a:lstStyle/>
          <a:p>
            <a:r>
              <a:rPr lang="en-US" dirty="0"/>
              <a:t>Lookup functions</a:t>
            </a:r>
          </a:p>
        </p:txBody>
      </p:sp>
    </p:spTree>
    <p:extLst>
      <p:ext uri="{BB962C8B-B14F-4D97-AF65-F5344CB8AC3E}">
        <p14:creationId xmlns:p14="http://schemas.microsoft.com/office/powerpoint/2010/main" val="236523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QA - NEW Powerpoint template_v3.0" id="{757C6B63-E14D-49F7-B3A2-1526B7ACA66B}" vid="{484D6699-C988-4F0E-BCF1-0F878826832A}"/>
    </a:ext>
  </a:extLst>
</a:theme>
</file>

<file path=ppt/theme/theme2.xml><?xml version="1.0" encoding="utf-8"?>
<a:theme xmlns:a="http://schemas.openxmlformats.org/drawingml/2006/main" name="2_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QA - NEW Powerpoint template_v3.0" id="{757C6B63-E14D-49F7-B3A2-1526B7ACA66B}" vid="{484D6699-C988-4F0E-BCF1-0F878826832A}"/>
    </a:ext>
  </a:extLst>
</a:theme>
</file>

<file path=ppt/theme/theme3.xml><?xml version="1.0" encoding="utf-8"?>
<a:theme xmlns:a="http://schemas.openxmlformats.org/drawingml/2006/main" name="Blank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QA - NEW Powerpoint template_v3.0" id="{757C6B63-E14D-49F7-B3A2-1526B7ACA66B}" vid="{484D6699-C988-4F0E-BCF1-0F878826832A}"/>
    </a:ext>
  </a:extLst>
</a:theme>
</file>

<file path=ppt/theme/theme4.xml><?xml version="1.0" encoding="utf-8"?>
<a:theme xmlns:a="http://schemas.openxmlformats.org/drawingml/2006/main" name="1_Office Them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ndA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QA - NEW Powerpoint template_v3.0" id="{757C6B63-E14D-49F7-B3A2-1526B7ACA66B}" vid="{484D6699-C988-4F0E-BCF1-0F878826832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17C33DDE971642A3AD62E1BE8FB4A8" ma:contentTypeVersion="18" ma:contentTypeDescription="Create a new document." ma:contentTypeScope="" ma:versionID="e27b6b193086ccf2492fa4a1c3beb17a">
  <xsd:schema xmlns:xsd="http://www.w3.org/2001/XMLSchema" xmlns:xs="http://www.w3.org/2001/XMLSchema" xmlns:p="http://schemas.microsoft.com/office/2006/metadata/properties" xmlns:ns2="eb7c3fc1-ccd5-477b-94a4-7b6dc96a8d59" xmlns:ns3="9e706368-9a73-4dcc-9221-b8fc62424fbc" targetNamespace="http://schemas.microsoft.com/office/2006/metadata/properties" ma:root="true" ma:fieldsID="1cbe3fd12ddf180cd07389aecbb7c154" ns2:_="" ns3:_="">
    <xsd:import namespace="eb7c3fc1-ccd5-477b-94a4-7b6dc96a8d59"/>
    <xsd:import namespace="9e706368-9a73-4dcc-9221-b8fc62424f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7c3fc1-ccd5-477b-94a4-7b6dc96a8d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706368-9a73-4dcc-9221-b8fc62424fb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0d56f4e-fc78-4139-b8cb-10eb5f78ae8a}" ma:internalName="TaxCatchAll" ma:showField="CatchAllData" ma:web="9e706368-9a73-4dcc-9221-b8fc62424f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e706368-9a73-4dcc-9221-b8fc62424fbc" xsi:nil="true"/>
    <lcf76f155ced4ddcb4097134ff3c332f xmlns="eb7c3fc1-ccd5-477b-94a4-7b6dc96a8d5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20D599-BCF7-426E-8C9C-CBA711C7C9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7c3fc1-ccd5-477b-94a4-7b6dc96a8d59"/>
    <ds:schemaRef ds:uri="9e706368-9a73-4dcc-9221-b8fc62424f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C0D1A9-62D4-4D38-98A5-BE95FE2B3BF6}">
  <ds:schemaRefs>
    <ds:schemaRef ds:uri="http://purl.org/dc/elements/1.1/"/>
    <ds:schemaRef ds:uri="http://schemas.microsoft.com/office/2006/metadata/properties"/>
    <ds:schemaRef ds:uri="http://purl.org/dc/terms/"/>
    <ds:schemaRef ds:uri="98F23120-B9C0-4326-80F1-742994D56820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ae7a5ef5-f60e-4918-a47e-25aad02606cf"/>
    <ds:schemaRef ds:uri="35c74202-6262-43ee-80e5-eb97de261190"/>
    <ds:schemaRef ds:uri="9e706368-9a73-4dcc-9221-b8fc62424fbc"/>
    <ds:schemaRef ds:uri="eb7c3fc1-ccd5-477b-94a4-7b6dc96a8d59"/>
  </ds:schemaRefs>
</ds:datastoreItem>
</file>

<file path=customXml/itemProps3.xml><?xml version="1.0" encoding="utf-8"?>
<ds:datastoreItem xmlns:ds="http://schemas.openxmlformats.org/officeDocument/2006/customXml" ds:itemID="{1E30C460-91BC-4486-927B-7DEF612172C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Powerpoint template_with instructions</Template>
  <TotalTime>22821</TotalTime>
  <Words>1310</Words>
  <Application>Microsoft Office PowerPoint</Application>
  <PresentationFormat>Widescreen</PresentationFormat>
  <Paragraphs>197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Montserrat</vt:lpstr>
      <vt:lpstr>Montserrat Black</vt:lpstr>
      <vt:lpstr>Office Theme</vt:lpstr>
      <vt:lpstr>2_Office Theme</vt:lpstr>
      <vt:lpstr>Blanks</vt:lpstr>
      <vt:lpstr>1_Office Theme</vt:lpstr>
      <vt:lpstr>Data Essentials L3 DAY 2</vt:lpstr>
      <vt:lpstr>PowerPoint Presentation</vt:lpstr>
      <vt:lpstr>Data blending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Lookup functions</vt:lpstr>
      <vt:lpstr>PowerPoint Presentation</vt:lpstr>
      <vt:lpstr>PowerPoint Presentation</vt:lpstr>
      <vt:lpstr>Joining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slide deck</dc:title>
  <dc:subject/>
  <dc:creator>Wood, Michael</dc:creator>
  <cp:keywords/>
  <dc:description/>
  <cp:lastModifiedBy>Wild, Lydia</cp:lastModifiedBy>
  <cp:revision>585</cp:revision>
  <cp:lastPrinted>2021-06-30T10:37:00Z</cp:lastPrinted>
  <dcterms:created xsi:type="dcterms:W3CDTF">2020-01-02T14:03:43Z</dcterms:created>
  <dcterms:modified xsi:type="dcterms:W3CDTF">2024-06-04T09:22:07Z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0x010100A117C33DDE971642A3AD62E1BE8FB4A8</vt:lpwstr>
  </property>
  <property fmtid="{D5CDD505-2E9C-101B-9397-08002B2CF9AE}" pid="3" name="BookType">
    <vt:lpwstr>10</vt:lpwstr>
  </property>
  <property fmtid="{D5CDD505-2E9C-101B-9397-08002B2CF9AE}" pid="4" name="MediaServiceImageTags">
    <vt:lpwstr/>
  </property>
</Properties>
</file>