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0" y="1620000"/>
            <a:ext cx="8999640" cy="107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0" y="1620000"/>
            <a:ext cx="8999640" cy="107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0" y="1620000"/>
            <a:ext cx="8999640" cy="107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6C4AB670-B71C-4901-A7BC-1011369C7371}"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0" y="1620000"/>
            <a:ext cx="8999640" cy="107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0"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A572373-4075-4274-BB20-11267E16514F}"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0" y="1620000"/>
            <a:ext cx="8999640" cy="107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F054CE6-EA67-4582-89F9-E9DF9F763D5A}"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1620000"/>
            <a:ext cx="8999640" cy="107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CBB721C8-2420-425B-BC5C-46916FC008D0}"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0" y="1620000"/>
            <a:ext cx="8999640" cy="107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CC5327C-3F8F-470F-B018-240B33B2DB7C}"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0" y="1620000"/>
            <a:ext cx="8999640" cy="50058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36BC7572-EEFF-4D05-B087-766D99FD42A4}"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0" y="1620000"/>
            <a:ext cx="8999640" cy="107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548B827-D853-4D8C-9E32-F67CD8044027}"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0" y="1620000"/>
            <a:ext cx="8999640" cy="107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0" y="1620000"/>
            <a:ext cx="8999640" cy="107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EFB9BE3-944A-4A3F-8C56-ABE67483BD15}"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0" y="1620000"/>
            <a:ext cx="8999640" cy="107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82F1418-595D-4E72-8FD2-8220B23199D4}"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0" y="1620000"/>
            <a:ext cx="8999640" cy="107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1"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C325865F-8A91-4DEA-A8AE-4FB40DB41CC3}"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0" y="1620000"/>
            <a:ext cx="8999640" cy="107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FAEEE1D3-997D-4CEB-8EC0-F5E70EF7032E}"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0" y="1620000"/>
            <a:ext cx="8999640" cy="107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9"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2"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3"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4"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0DC83064-ACAD-4082-9D8F-EB0B46503ABF}"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0" y="1620000"/>
            <a:ext cx="8999640" cy="107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2"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0" y="1620000"/>
            <a:ext cx="8999640" cy="107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4"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0" y="1620000"/>
            <a:ext cx="8999640" cy="107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9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0" y="1620000"/>
            <a:ext cx="8999640" cy="107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0" y="1620000"/>
            <a:ext cx="8999640" cy="107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0" y="1620000"/>
            <a:ext cx="8999640" cy="50058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0" y="1620000"/>
            <a:ext cx="8999640" cy="107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0" y="1620000"/>
            <a:ext cx="8999640" cy="107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7"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0" y="1620000"/>
            <a:ext cx="8999640" cy="107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1"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0" y="1620000"/>
            <a:ext cx="8999640" cy="107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3"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0" y="1620000"/>
            <a:ext cx="8999640" cy="107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9"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0" y="1620000"/>
            <a:ext cx="8999640" cy="107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1"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3"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4"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5"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6"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0" y="1620000"/>
            <a:ext cx="8999640" cy="107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0" y="1620000"/>
            <a:ext cx="8999640" cy="107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0" y="1620000"/>
            <a:ext cx="8999640" cy="50058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0" y="1620000"/>
            <a:ext cx="8999640" cy="107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0" y="1620000"/>
            <a:ext cx="8999640" cy="107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0" y="1620000"/>
            <a:ext cx="8999640" cy="107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flipH="1" flipV="1">
            <a:off x="-720" y="4499280"/>
            <a:ext cx="10079640" cy="1169640"/>
          </a:xfrm>
          <a:prstGeom prst="flowChartDocument">
            <a:avLst/>
          </a:prstGeom>
          <a:gradFill rotWithShape="0">
            <a:gsLst>
              <a:gs pos="0">
                <a:srgbClr val="77caee"/>
              </a:gs>
              <a:gs pos="100000">
                <a:srgbClr val="009bdd"/>
              </a:gs>
            </a:gsLst>
            <a:lin ang="0"/>
          </a:gradFill>
          <a:ln w="18000">
            <a:noFill/>
          </a:ln>
          <a:effectLst>
            <a:outerShdw blurRad="0" dir="5400000" dist="10800" rotWithShape="0">
              <a:srgbClr val="009bdd"/>
            </a:outerShdw>
          </a:effectLst>
        </p:spPr>
        <p:style>
          <a:lnRef idx="0"/>
          <a:fillRef idx="0"/>
          <a:effectRef idx="0"/>
          <a:fontRef idx="minor"/>
        </p:style>
      </p:sp>
      <p:sp>
        <p:nvSpPr>
          <p:cNvPr id="1" name=""/>
          <p:cNvSpPr/>
          <p:nvPr/>
        </p:nvSpPr>
        <p:spPr>
          <a:xfrm>
            <a:off x="360000" y="5220000"/>
            <a:ext cx="2339640" cy="35964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US" sz="1400" spc="-1" strike="noStrike">
                <a:solidFill>
                  <a:srgbClr val="ffffff"/>
                </a:solidFill>
                <a:latin typeface="Arial"/>
              </a:rPr>
              <a:t>&lt;date/time&gt;</a:t>
            </a:r>
            <a:endParaRPr b="0" lang="en-US" sz="1400" spc="-1" strike="noStrike">
              <a:latin typeface="Arial"/>
            </a:endParaRPr>
          </a:p>
        </p:txBody>
      </p:sp>
      <p:sp>
        <p:nvSpPr>
          <p:cNvPr id="2" name=""/>
          <p:cNvSpPr/>
          <p:nvPr/>
        </p:nvSpPr>
        <p:spPr>
          <a:xfrm>
            <a:off x="3420000" y="5220000"/>
            <a:ext cx="3239640" cy="359640"/>
          </a:xfrm>
          <a:prstGeom prst="rect">
            <a:avLst/>
          </a:prstGeom>
          <a:noFill/>
          <a:ln w="0">
            <a:noFill/>
          </a:ln>
        </p:spPr>
        <p:style>
          <a:lnRef idx="0"/>
          <a:fillRef idx="0"/>
          <a:effectRef idx="0"/>
          <a:fontRef idx="minor"/>
        </p:style>
        <p:txBody>
          <a:bodyPr lIns="0" rIns="0" tIns="0" bIns="0" anchor="t">
            <a:noAutofit/>
          </a:bodyPr>
          <a:p>
            <a:pPr algn="ctr">
              <a:lnSpc>
                <a:spcPct val="100000"/>
              </a:lnSpc>
              <a:buNone/>
            </a:pPr>
            <a:r>
              <a:rPr b="0" lang="en-US" sz="1400" spc="-1" strike="noStrike">
                <a:solidFill>
                  <a:srgbClr val="ffffff"/>
                </a:solidFill>
                <a:latin typeface="Arial"/>
              </a:rPr>
              <a:t>&lt;footer&gt;</a:t>
            </a:r>
            <a:endParaRPr b="0" lang="en-US" sz="1400" spc="-1" strike="noStrike">
              <a:latin typeface="Arial"/>
            </a:endParaRPr>
          </a:p>
        </p:txBody>
      </p:sp>
      <p:sp>
        <p:nvSpPr>
          <p:cNvPr id="3" name=""/>
          <p:cNvSpPr/>
          <p:nvPr/>
        </p:nvSpPr>
        <p:spPr>
          <a:xfrm>
            <a:off x="7380000" y="5220000"/>
            <a:ext cx="2339640" cy="359640"/>
          </a:xfrm>
          <a:prstGeom prst="rect">
            <a:avLst/>
          </a:prstGeom>
          <a:noFill/>
          <a:ln w="0">
            <a:noFill/>
          </a:ln>
        </p:spPr>
        <p:style>
          <a:lnRef idx="0"/>
          <a:fillRef idx="0"/>
          <a:effectRef idx="0"/>
          <a:fontRef idx="minor"/>
        </p:style>
        <p:txBody>
          <a:bodyPr lIns="0" rIns="0" tIns="0" bIns="0" anchor="t">
            <a:noAutofit/>
          </a:bodyPr>
          <a:p>
            <a:pPr algn="r">
              <a:lnSpc>
                <a:spcPct val="100000"/>
              </a:lnSpc>
              <a:buNone/>
            </a:pPr>
            <a:fld id="{30D63BBD-A23D-4C5B-9064-A25242CD3FF8}" type="slidenum">
              <a:rPr b="0" lang="en-US" sz="1400" spc="-1" strike="noStrike">
                <a:solidFill>
                  <a:srgbClr val="ffffff"/>
                </a:solidFill>
                <a:latin typeface="Arial"/>
              </a:rPr>
              <a:t>&lt;number&gt;</a:t>
            </a:fld>
            <a:endParaRPr b="0" lang="en-US" sz="1400" spc="-1" strike="noStrike">
              <a:latin typeface="Arial"/>
            </a:endParaRPr>
          </a:p>
        </p:txBody>
      </p:sp>
      <p:sp>
        <p:nvSpPr>
          <p:cNvPr id="4" name="PlaceHolder 1"/>
          <p:cNvSpPr>
            <a:spLocks noGrp="1"/>
          </p:cNvSpPr>
          <p:nvPr>
            <p:ph type="title"/>
          </p:nvPr>
        </p:nvSpPr>
        <p:spPr>
          <a:xfrm>
            <a:off x="0" y="1620000"/>
            <a:ext cx="8999640" cy="107964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
          <p:cNvSpPr/>
          <p:nvPr/>
        </p:nvSpPr>
        <p:spPr>
          <a:xfrm>
            <a:off x="0" y="0"/>
            <a:ext cx="10076400" cy="71964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43" name=""/>
          <p:cNvSpPr/>
          <p:nvPr/>
        </p:nvSpPr>
        <p:spPr>
          <a:xfrm>
            <a:off x="3240" y="5040000"/>
            <a:ext cx="10076400" cy="63108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44" name="PlaceHolder 1"/>
          <p:cNvSpPr>
            <a:spLocks noGrp="1"/>
          </p:cNvSpPr>
          <p:nvPr>
            <p:ph type="title"/>
          </p:nvPr>
        </p:nvSpPr>
        <p:spPr>
          <a:xfrm>
            <a:off x="0" y="1620000"/>
            <a:ext cx="8999640" cy="107964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45" name="PlaceHolder 2"/>
          <p:cNvSpPr>
            <a:spLocks noGrp="1"/>
          </p:cNvSpPr>
          <p:nvPr>
            <p:ph type="body"/>
          </p:nvPr>
        </p:nvSpPr>
        <p:spPr>
          <a:xfrm>
            <a:off x="360000" y="2880000"/>
            <a:ext cx="9359640" cy="1619640"/>
          </a:xfrm>
          <a:prstGeom prst="rect">
            <a:avLst/>
          </a:prstGeom>
          <a:noFill/>
          <a:ln w="0">
            <a:noFill/>
          </a:ln>
        </p:spPr>
        <p:txBody>
          <a:bodyPr lIns="0" rIns="0" tIns="0" bIns="0" anchor="t">
            <a:normAutofit fontScale="68000"/>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46" name="PlaceHolder 3"/>
          <p:cNvSpPr>
            <a:spLocks noGrp="1"/>
          </p:cNvSpPr>
          <p:nvPr>
            <p:ph type="ftr" idx="1"/>
          </p:nvPr>
        </p:nvSpPr>
        <p:spPr>
          <a:xfrm>
            <a:off x="3420000" y="5220000"/>
            <a:ext cx="3239640" cy="359640"/>
          </a:xfrm>
          <a:prstGeom prst="rect">
            <a:avLst/>
          </a:prstGeom>
          <a:noFill/>
          <a:ln w="0">
            <a:noFill/>
          </a:ln>
        </p:spPr>
        <p:txBody>
          <a:bodyPr lIns="0" rIns="0" tIns="0" bIns="0" anchor="t">
            <a:noAutofit/>
          </a:bodyPr>
          <a:lstStyle>
            <a:lvl1pPr algn="ctr">
              <a:lnSpc>
                <a:spcPct val="100000"/>
              </a:lnSpc>
              <a:buNone/>
              <a:defRPr b="0" lang="en-US" sz="1400" spc="-1" strike="noStrike">
                <a:solidFill>
                  <a:srgbClr val="ffffff"/>
                </a:solidFill>
                <a:latin typeface="Arial"/>
              </a:defRPr>
            </a:lvl1pPr>
          </a:lstStyle>
          <a:p>
            <a:pPr algn="ctr">
              <a:lnSpc>
                <a:spcPct val="100000"/>
              </a:lnSpc>
              <a:buNone/>
            </a:pPr>
            <a:r>
              <a:rPr b="0" lang="en-US" sz="1400" spc="-1" strike="noStrike">
                <a:solidFill>
                  <a:srgbClr val="ffffff"/>
                </a:solidFill>
                <a:latin typeface="Arial"/>
              </a:rPr>
              <a:t>&lt;footer&gt;</a:t>
            </a:r>
            <a:endParaRPr b="0" lang="en-US" sz="1400" spc="-1" strike="noStrike">
              <a:latin typeface="Times New Roman"/>
            </a:endParaRPr>
          </a:p>
        </p:txBody>
      </p:sp>
      <p:sp>
        <p:nvSpPr>
          <p:cNvPr id="47" name="PlaceHolder 4"/>
          <p:cNvSpPr>
            <a:spLocks noGrp="1"/>
          </p:cNvSpPr>
          <p:nvPr>
            <p:ph type="sldNum" idx="2"/>
          </p:nvPr>
        </p:nvSpPr>
        <p:spPr>
          <a:xfrm>
            <a:off x="7380000" y="5220000"/>
            <a:ext cx="2339640" cy="359640"/>
          </a:xfrm>
          <a:prstGeom prst="rect">
            <a:avLst/>
          </a:prstGeom>
          <a:noFill/>
          <a:ln w="0">
            <a:noFill/>
          </a:ln>
        </p:spPr>
        <p:txBody>
          <a:bodyPr lIns="0" rIns="0" tIns="0" bIns="0" anchor="t">
            <a:noAutofit/>
          </a:bodyPr>
          <a:lstStyle>
            <a:lvl1pPr algn="r">
              <a:lnSpc>
                <a:spcPct val="100000"/>
              </a:lnSpc>
              <a:buNone/>
              <a:defRPr b="0" lang="en-US" sz="1400" spc="-1" strike="noStrike">
                <a:solidFill>
                  <a:srgbClr val="ffffff"/>
                </a:solidFill>
                <a:latin typeface="Arial"/>
              </a:defRPr>
            </a:lvl1pPr>
          </a:lstStyle>
          <a:p>
            <a:pPr algn="r">
              <a:lnSpc>
                <a:spcPct val="100000"/>
              </a:lnSpc>
              <a:buNone/>
            </a:pPr>
            <a:fld id="{192AF21D-FF8B-4152-A86F-48ABED767519}" type="slidenum">
              <a:rPr b="0" lang="en-US" sz="1400" spc="-1" strike="noStrike">
                <a:solidFill>
                  <a:srgbClr val="ffffff"/>
                </a:solidFill>
                <a:latin typeface="Arial"/>
              </a:rPr>
              <a:t>&lt;number&gt;</a:t>
            </a:fld>
            <a:endParaRPr b="0" lang="en-US" sz="1400" spc="-1" strike="noStrike">
              <a:latin typeface="Times New Roman"/>
            </a:endParaRPr>
          </a:p>
        </p:txBody>
      </p:sp>
      <p:sp>
        <p:nvSpPr>
          <p:cNvPr id="48" name="PlaceHolder 5"/>
          <p:cNvSpPr>
            <a:spLocks noGrp="1"/>
          </p:cNvSpPr>
          <p:nvPr>
            <p:ph type="dt" idx="3"/>
          </p:nvPr>
        </p:nvSpPr>
        <p:spPr>
          <a:xfrm>
            <a:off x="360000" y="5220000"/>
            <a:ext cx="2339640" cy="35964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
          <p:cNvSpPr/>
          <p:nvPr/>
        </p:nvSpPr>
        <p:spPr>
          <a:xfrm flipH="1" flipV="1">
            <a:off x="-720" y="4499280"/>
            <a:ext cx="10079640" cy="1169640"/>
          </a:xfrm>
          <a:prstGeom prst="flowChartDocument">
            <a:avLst/>
          </a:prstGeom>
          <a:gradFill rotWithShape="0">
            <a:gsLst>
              <a:gs pos="0">
                <a:srgbClr val="77caee"/>
              </a:gs>
              <a:gs pos="100000">
                <a:srgbClr val="009bdd"/>
              </a:gs>
            </a:gsLst>
            <a:lin ang="0"/>
          </a:gradFill>
          <a:ln w="18000">
            <a:noFill/>
          </a:ln>
          <a:effectLst>
            <a:outerShdw blurRad="0" dir="5400000" dist="10800" rotWithShape="0">
              <a:srgbClr val="009bdd"/>
            </a:outerShdw>
          </a:effectLst>
        </p:spPr>
        <p:style>
          <a:lnRef idx="0"/>
          <a:fillRef idx="0"/>
          <a:effectRef idx="0"/>
          <a:fontRef idx="minor"/>
        </p:style>
      </p:sp>
      <p:sp>
        <p:nvSpPr>
          <p:cNvPr id="86" name=""/>
          <p:cNvSpPr/>
          <p:nvPr/>
        </p:nvSpPr>
        <p:spPr>
          <a:xfrm>
            <a:off x="360000" y="5220000"/>
            <a:ext cx="2339640" cy="35964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US" sz="1400" spc="-1" strike="noStrike">
                <a:solidFill>
                  <a:srgbClr val="ffffff"/>
                </a:solidFill>
                <a:latin typeface="Arial"/>
              </a:rPr>
              <a:t>&lt;date/time&gt;</a:t>
            </a:r>
            <a:endParaRPr b="0" lang="en-US" sz="1400" spc="-1" strike="noStrike">
              <a:latin typeface="Arial"/>
            </a:endParaRPr>
          </a:p>
        </p:txBody>
      </p:sp>
      <p:sp>
        <p:nvSpPr>
          <p:cNvPr id="87" name=""/>
          <p:cNvSpPr/>
          <p:nvPr/>
        </p:nvSpPr>
        <p:spPr>
          <a:xfrm>
            <a:off x="3420000" y="5220000"/>
            <a:ext cx="3239640" cy="359640"/>
          </a:xfrm>
          <a:prstGeom prst="rect">
            <a:avLst/>
          </a:prstGeom>
          <a:noFill/>
          <a:ln w="0">
            <a:noFill/>
          </a:ln>
        </p:spPr>
        <p:style>
          <a:lnRef idx="0"/>
          <a:fillRef idx="0"/>
          <a:effectRef idx="0"/>
          <a:fontRef idx="minor"/>
        </p:style>
        <p:txBody>
          <a:bodyPr lIns="0" rIns="0" tIns="0" bIns="0" anchor="t">
            <a:noAutofit/>
          </a:bodyPr>
          <a:p>
            <a:pPr algn="ctr">
              <a:lnSpc>
                <a:spcPct val="100000"/>
              </a:lnSpc>
              <a:buNone/>
            </a:pPr>
            <a:r>
              <a:rPr b="0" lang="en-US" sz="1400" spc="-1" strike="noStrike">
                <a:solidFill>
                  <a:srgbClr val="ffffff"/>
                </a:solidFill>
                <a:latin typeface="Arial"/>
              </a:rPr>
              <a:t>&lt;footer&gt;</a:t>
            </a:r>
            <a:endParaRPr b="0" lang="en-US" sz="1400" spc="-1" strike="noStrike">
              <a:latin typeface="Arial"/>
            </a:endParaRPr>
          </a:p>
        </p:txBody>
      </p:sp>
      <p:sp>
        <p:nvSpPr>
          <p:cNvPr id="88" name=""/>
          <p:cNvSpPr/>
          <p:nvPr/>
        </p:nvSpPr>
        <p:spPr>
          <a:xfrm>
            <a:off x="7380000" y="5220000"/>
            <a:ext cx="2339640" cy="359640"/>
          </a:xfrm>
          <a:prstGeom prst="rect">
            <a:avLst/>
          </a:prstGeom>
          <a:noFill/>
          <a:ln w="0">
            <a:noFill/>
          </a:ln>
        </p:spPr>
        <p:style>
          <a:lnRef idx="0"/>
          <a:fillRef idx="0"/>
          <a:effectRef idx="0"/>
          <a:fontRef idx="minor"/>
        </p:style>
        <p:txBody>
          <a:bodyPr lIns="0" rIns="0" tIns="0" bIns="0" anchor="t">
            <a:noAutofit/>
          </a:bodyPr>
          <a:p>
            <a:pPr algn="r">
              <a:lnSpc>
                <a:spcPct val="100000"/>
              </a:lnSpc>
              <a:buNone/>
            </a:pPr>
            <a:fld id="{02A37FC8-84A2-4E5A-AAA7-7C206F19842E}" type="slidenum">
              <a:rPr b="0" lang="en-US" sz="1400" spc="-1" strike="noStrike">
                <a:solidFill>
                  <a:srgbClr val="ffffff"/>
                </a:solidFill>
                <a:latin typeface="Arial"/>
              </a:rPr>
              <a:t>&lt;number&gt;</a:t>
            </a:fld>
            <a:endParaRPr b="0" lang="en-US" sz="1400" spc="-1" strike="noStrike">
              <a:latin typeface="Arial"/>
            </a:endParaRPr>
          </a:p>
        </p:txBody>
      </p:sp>
      <p:sp>
        <p:nvSpPr>
          <p:cNvPr id="89" name="PlaceHolder 1"/>
          <p:cNvSpPr>
            <a:spLocks noGrp="1"/>
          </p:cNvSpPr>
          <p:nvPr>
            <p:ph type="title"/>
          </p:nvPr>
        </p:nvSpPr>
        <p:spPr>
          <a:xfrm>
            <a:off x="0" y="1620000"/>
            <a:ext cx="8999640" cy="107964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90"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0" y="1620000"/>
            <a:ext cx="8999640" cy="1079640"/>
          </a:xfrm>
          <a:prstGeom prst="rect">
            <a:avLst/>
          </a:prstGeom>
          <a:noFill/>
          <a:ln w="0">
            <a:noFill/>
          </a:ln>
        </p:spPr>
        <p:txBody>
          <a:bodyPr lIns="0" rIns="0" tIns="0" bIns="0" anchor="ctr">
            <a:noAutofit/>
          </a:bodyPr>
          <a:p>
            <a:pPr algn="r">
              <a:lnSpc>
                <a:spcPct val="100000"/>
              </a:lnSpc>
              <a:buNone/>
            </a:pPr>
            <a:r>
              <a:rPr b="0" lang="en-US" sz="3300" spc="-1" strike="noStrike">
                <a:solidFill>
                  <a:srgbClr val="dd4100"/>
                </a:solidFill>
                <a:latin typeface="Arial"/>
              </a:rPr>
              <a:t>Всероссийский чемпионат</a:t>
            </a:r>
            <a:br>
              <a:rPr sz="3300"/>
            </a:br>
            <a:r>
              <a:rPr b="0" lang="en-US" sz="2400" spc="-1" strike="noStrike">
                <a:solidFill>
                  <a:srgbClr val="dd4100"/>
                </a:solidFill>
                <a:latin typeface="Arial"/>
              </a:rPr>
              <a:t>Разработка алгоритма прогнозирования выполнения задачи</a:t>
            </a:r>
            <a:endParaRPr b="0" lang="en-US" sz="2400" spc="-1" strike="noStrike">
              <a:latin typeface="Arial"/>
            </a:endParaRPr>
          </a:p>
        </p:txBody>
      </p:sp>
      <p:sp>
        <p:nvSpPr>
          <p:cNvPr id="128" name=""/>
          <p:cNvSpPr/>
          <p:nvPr/>
        </p:nvSpPr>
        <p:spPr>
          <a:xfrm>
            <a:off x="5617440" y="2625480"/>
            <a:ext cx="3382200" cy="345960"/>
          </a:xfrm>
          <a:prstGeom prst="rect">
            <a:avLst/>
          </a:prstGeom>
          <a:noFill/>
          <a:ln w="18000">
            <a:noFill/>
          </a:ln>
        </p:spPr>
        <p:style>
          <a:lnRef idx="0"/>
          <a:fillRef idx="0"/>
          <a:effectRef idx="0"/>
          <a:fontRef idx="minor"/>
        </p:style>
        <p:txBody>
          <a:bodyPr lIns="90000" rIns="90000" tIns="45000" bIns="45000" anchor="t">
            <a:noAutofit/>
          </a:bodyPr>
          <a:p>
            <a:pPr algn="r">
              <a:lnSpc>
                <a:spcPct val="100000"/>
              </a:lnSpc>
              <a:buNone/>
            </a:pPr>
            <a:r>
              <a:rPr b="0" lang="en-US" sz="1800" spc="-1" strike="noStrike">
                <a:solidFill>
                  <a:srgbClr val="808080"/>
                </a:solidFill>
                <a:latin typeface="Arial"/>
              </a:rPr>
              <a:t>Розов Михаил Александрович</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US" sz="3300" spc="-1" strike="noStrike">
                <a:solidFill>
                  <a:srgbClr val="ffffff"/>
                </a:solidFill>
                <a:latin typeface="Arial"/>
              </a:rPr>
              <a:t>Краткое описание проделанной работы</a:t>
            </a:r>
            <a:endParaRPr b="0" lang="en-US" sz="3300" spc="-1" strike="noStrike">
              <a:latin typeface="Arial"/>
            </a:endParaRPr>
          </a:p>
        </p:txBody>
      </p:sp>
      <p:sp>
        <p:nvSpPr>
          <p:cNvPr id="130"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a:lnSpc>
                <a:spcPct val="100000"/>
              </a:lnSpc>
              <a:spcBef>
                <a:spcPts val="1060"/>
              </a:spcBef>
              <a:buNone/>
            </a:pPr>
            <a:endParaRPr b="0" lang="en-US"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US" sz="1800" spc="-1" strike="noStrike">
                <a:solidFill>
                  <a:srgbClr val="009bdd"/>
                </a:solidFill>
                <a:latin typeface="Arial"/>
              </a:rPr>
              <a:t>В качестве исходных данных имелись три таблицы: основная и две дополнительных - с комментариями и с признаками сотрудников.</a:t>
            </a:r>
            <a:endParaRPr b="0" lang="en-US"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US" sz="1800" spc="-1" strike="noStrike">
                <a:solidFill>
                  <a:srgbClr val="009bdd"/>
                </a:solidFill>
                <a:latin typeface="Arial"/>
              </a:rPr>
              <a:t>Текстовые фичи основной таблицы переводились на английский язык вручную, используя переводчик YandexTranslate. Автоматический перевод через GoogleTranslate API давал плохие результаты. Текстовые фичи таблицы комментариев не переводились (о причинах ниже). Далее после удаления стоп-слов и лемматизации текстовые фичи основной таблицы переводились в векторы с использованием предобученной модели word2vec, которая обучалась Гуглом на 3 миллионах слов. На текстах комментариев обучалась “голая” модель word2vec, т.к. предобученная плохо себя показала.</a:t>
            </a:r>
            <a:endParaRPr b="0" lang="en-US" sz="1800" spc="-1" strike="noStrike">
              <a:latin typeface="Arial"/>
            </a:endParaRPr>
          </a:p>
        </p:txBody>
      </p:sp>
      <p:sp>
        <p:nvSpPr>
          <p:cNvPr id="4" name="PlaceHolder 3"/>
          <p:cNvSpPr>
            <a:spLocks noGrp="1"/>
          </p:cNvSpPr>
          <p:nvPr>
            <p:ph type="sldNum" idx="2"/>
          </p:nvPr>
        </p:nvSpPr>
        <p:spPr/>
        <p:txBody>
          <a:bodyPr/>
          <a:p>
            <a:fld id="{DA58CD03-ACD7-4A91-9658-6592AC64E623}" type="slidenum">
              <a:t>2</a:t>
            </a:fld>
          </a:p>
        </p:txBody>
      </p:sp>
      <p:sp>
        <p:nvSpPr>
          <p:cNvPr id="5" name="PlaceHolder 4"/>
          <p:cNvSpPr>
            <a:spLocks noGrp="1"/>
          </p:cNvSpPr>
          <p:nvPr>
            <p:ph type="dt" idx="3"/>
          </p:nvPr>
        </p:nvSpPr>
        <p:spPr/>
        <p:txBody>
          <a:bodyPr/>
          <a:p>
            <a:fld id="{B92DF545-5179-4F4D-AE09-507D72131BFB}" type="datetime1">
              <a:rPr lang="en-US"/>
              <a:t>09/30/2022</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US" sz="3300" spc="-1" strike="noStrike">
                <a:solidFill>
                  <a:srgbClr val="ffffff"/>
                </a:solidFill>
                <a:latin typeface="Arial"/>
              </a:rPr>
              <a:t>Краткое описание проделанной работы</a:t>
            </a:r>
            <a:endParaRPr b="0" lang="en-US" sz="3300" spc="-1" strike="noStrike">
              <a:latin typeface="Arial"/>
            </a:endParaRPr>
          </a:p>
        </p:txBody>
      </p:sp>
      <p:sp>
        <p:nvSpPr>
          <p:cNvPr id="132" name="PlaceHolder 2"/>
          <p:cNvSpPr>
            <a:spLocks noGrp="1"/>
          </p:cNvSpPr>
          <p:nvPr>
            <p:ph/>
          </p:nvPr>
        </p:nvSpPr>
        <p:spPr>
          <a:xfrm>
            <a:off x="360000" y="9144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US" sz="1800" spc="-1" strike="noStrike">
                <a:solidFill>
                  <a:srgbClr val="009bdd"/>
                </a:solidFill>
                <a:latin typeface="Arial"/>
              </a:rPr>
              <a:t>Фича с датой переводилась в формат даты + для моделей, требующих число, был перевод в целочисленный формат. Более никаких действий не производилось.</a:t>
            </a:r>
            <a:endParaRPr b="0" lang="en-US"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US" sz="1800" spc="-1" strike="noStrike">
                <a:solidFill>
                  <a:srgbClr val="009bdd"/>
                </a:solidFill>
                <a:latin typeface="Arial"/>
              </a:rPr>
              <a:t>Категориальные фичи почти в полном составе подвергались one-hot-encoding’у. Фичи с большим количеством пропущенных данных удалялись. Там, где пропущенных данных было немного, NaN’ы заменялись на категорию unknown.</a:t>
            </a:r>
            <a:endParaRPr b="0" lang="en-US"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US" sz="1800" spc="-1" strike="noStrike">
                <a:solidFill>
                  <a:srgbClr val="009bdd"/>
                </a:solidFill>
                <a:latin typeface="Arial"/>
              </a:rPr>
              <a:t>Бинарные признаки не трогались.</a:t>
            </a:r>
            <a:endParaRPr b="0" lang="en-US"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US" sz="1800" spc="-1" strike="noStrike">
                <a:solidFill>
                  <a:srgbClr val="009bdd"/>
                </a:solidFill>
                <a:latin typeface="Arial"/>
              </a:rPr>
              <a:t>Из фичи с именем и фамилией был сделан признак пола.</a:t>
            </a:r>
            <a:endParaRPr b="0" lang="en-US"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US" sz="1800" spc="-1" strike="noStrike">
                <a:solidFill>
                  <a:srgbClr val="009bdd"/>
                </a:solidFill>
                <a:latin typeface="Arial"/>
              </a:rPr>
              <a:t>Должности сотрудников были вручную сгруппированы и one-hot закодированы.</a:t>
            </a:r>
            <a:endParaRPr b="0" lang="en-US"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US" sz="1800" spc="-1" strike="noStrike">
                <a:solidFill>
                  <a:srgbClr val="009bdd"/>
                </a:solidFill>
                <a:latin typeface="Arial"/>
              </a:rPr>
              <a:t>Комментарии, относящиеся к одной задаче, перед векторизацией “склеивались”, создавался новый признак с их количеством.</a:t>
            </a:r>
            <a:endParaRPr b="0" lang="en-US"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US" sz="1800" spc="-1" strike="noStrike">
                <a:solidFill>
                  <a:srgbClr val="009bdd"/>
                </a:solidFill>
                <a:latin typeface="Arial"/>
              </a:rPr>
              <a:t>Был создан бинарный признак, указывающий на то, сам себе сотрудник давал задачу или нет.</a:t>
            </a:r>
            <a:endParaRPr b="0" lang="en-US" sz="1800" spc="-1" strike="noStrike">
              <a:latin typeface="Arial"/>
            </a:endParaRPr>
          </a:p>
        </p:txBody>
      </p:sp>
      <p:sp>
        <p:nvSpPr>
          <p:cNvPr id="4" name="PlaceHolder 3"/>
          <p:cNvSpPr>
            <a:spLocks noGrp="1"/>
          </p:cNvSpPr>
          <p:nvPr>
            <p:ph type="sldNum" idx="2"/>
          </p:nvPr>
        </p:nvSpPr>
        <p:spPr/>
        <p:txBody>
          <a:bodyPr/>
          <a:p>
            <a:fld id="{22A14130-0EC9-44F1-B66E-2AF7D74F1B3D}" type="slidenum">
              <a:t>3</a:t>
            </a:fld>
          </a:p>
        </p:txBody>
      </p:sp>
      <p:sp>
        <p:nvSpPr>
          <p:cNvPr id="5" name="PlaceHolder 4"/>
          <p:cNvSpPr>
            <a:spLocks noGrp="1"/>
          </p:cNvSpPr>
          <p:nvPr>
            <p:ph type="dt" idx="3"/>
          </p:nvPr>
        </p:nvSpPr>
        <p:spPr/>
        <p:txBody>
          <a:bodyPr/>
          <a:p>
            <a:fld id="{FE2ECED0-BC79-487B-8E9E-6277B8C348F4}" type="datetime1">
              <a:rPr lang="en-US"/>
              <a:t>09/30/2022</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US" sz="3300" spc="-1" strike="noStrike">
                <a:solidFill>
                  <a:srgbClr val="ffffff"/>
                </a:solidFill>
                <a:latin typeface="Arial"/>
              </a:rPr>
              <a:t>Проблемы</a:t>
            </a:r>
            <a:endParaRPr b="0" lang="en-US" sz="3300" spc="-1" strike="noStrike">
              <a:latin typeface="Arial"/>
            </a:endParaRPr>
          </a:p>
        </p:txBody>
      </p:sp>
      <p:sp>
        <p:nvSpPr>
          <p:cNvPr id="134" name="PlaceHolder 2"/>
          <p:cNvSpPr>
            <a:spLocks noGrp="1"/>
          </p:cNvSpPr>
          <p:nvPr>
            <p:ph/>
          </p:nvPr>
        </p:nvSpPr>
        <p:spPr>
          <a:xfrm>
            <a:off x="360000" y="972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US" sz="1800" spc="-1" strike="noStrike">
                <a:solidFill>
                  <a:srgbClr val="009bdd"/>
                </a:solidFill>
                <a:latin typeface="Arial"/>
              </a:rPr>
              <a:t>Проблема на начальном этапе состояла в том, что, при проверке гипотез, на кросс-валидации метрика на разных фолдах давала очень разные результаты. Можно было получить сочетание типа [-0.33, 0.42, 0.005, 0.75, -1.41] на 5 фолдах. При таком разбросе среднее не даёт объективной картины. Поэтому возникла идея проводить кросс-валидацию на логарифмированном таргете, это давало стабильную метрику и позволило видеть результаты работы над признаками.</a:t>
            </a:r>
            <a:endParaRPr b="0" lang="en-US"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US" sz="1800" spc="-1" strike="noStrike">
                <a:solidFill>
                  <a:srgbClr val="009bdd"/>
                </a:solidFill>
                <a:latin typeface="Arial"/>
              </a:rPr>
              <a:t>Очень много времени было потрачено на попытки обработать тексты комментариев, в том числе различные их переводы, частично ручные. Но все попытки давали результат хуже, чем если вообще практически ничего не делать с этой фичей до векторизации.</a:t>
            </a:r>
            <a:endParaRPr b="0" lang="en-US" sz="1800" spc="-1" strike="noStrike">
              <a:latin typeface="Arial"/>
            </a:endParaRPr>
          </a:p>
        </p:txBody>
      </p:sp>
      <p:sp>
        <p:nvSpPr>
          <p:cNvPr id="4" name="PlaceHolder 3"/>
          <p:cNvSpPr>
            <a:spLocks noGrp="1"/>
          </p:cNvSpPr>
          <p:nvPr>
            <p:ph type="sldNum" idx="2"/>
          </p:nvPr>
        </p:nvSpPr>
        <p:spPr/>
        <p:txBody>
          <a:bodyPr/>
          <a:p>
            <a:fld id="{7A005A4D-EB6C-4C75-8852-47EE58CC0121}" type="slidenum">
              <a:t>4</a:t>
            </a:fld>
          </a:p>
        </p:txBody>
      </p:sp>
      <p:sp>
        <p:nvSpPr>
          <p:cNvPr id="5" name="PlaceHolder 4"/>
          <p:cNvSpPr>
            <a:spLocks noGrp="1"/>
          </p:cNvSpPr>
          <p:nvPr>
            <p:ph type="dt" idx="3"/>
          </p:nvPr>
        </p:nvSpPr>
        <p:spPr/>
        <p:txBody>
          <a:bodyPr/>
          <a:p>
            <a:fld id="{D7A60245-E098-4BE5-866A-EE55AD2088EE}" type="datetime1">
              <a:rPr lang="en-US"/>
              <a:t>09/30/2022</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US" sz="3300" spc="-1" strike="noStrike">
                <a:solidFill>
                  <a:srgbClr val="ffffff"/>
                </a:solidFill>
                <a:latin typeface="Arial"/>
              </a:rPr>
              <a:t>Выбор и обучение модели</a:t>
            </a:r>
            <a:endParaRPr b="0" lang="en-US" sz="3300" spc="-1" strike="noStrike">
              <a:latin typeface="Arial"/>
            </a:endParaRPr>
          </a:p>
        </p:txBody>
      </p:sp>
      <p:sp>
        <p:nvSpPr>
          <p:cNvPr id="136"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US" sz="1800" spc="-1" strike="noStrike">
                <a:solidFill>
                  <a:srgbClr val="009bdd"/>
                </a:solidFill>
                <a:latin typeface="Arial"/>
              </a:rPr>
              <a:t>В рамках проекта было опробовано несколько моделей, в том числе линейные (Ridge, SVR, SGDRegressor), случайный лес (RandomForestRegressor), KNNRegressor, градиентные бустинги (CatBoostRegressor, LGBMRegressor), а также нейронная сеть (FCNN).</a:t>
            </a:r>
            <a:endParaRPr b="0" lang="en-US"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US" sz="1800" spc="-1" strike="noStrike">
                <a:solidFill>
                  <a:srgbClr val="009bdd"/>
                </a:solidFill>
                <a:latin typeface="Arial"/>
              </a:rPr>
              <a:t>Ввиду дискретности целевой переменной была попытка решить задачу путём классификации (FCNN, CatBoostClassifier), но результаты были хуже регрессии.</a:t>
            </a:r>
            <a:endParaRPr b="0" lang="en-US"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US" sz="1800" spc="-1" strike="noStrike">
                <a:solidFill>
                  <a:srgbClr val="009bdd"/>
                </a:solidFill>
                <a:latin typeface="Arial"/>
              </a:rPr>
              <a:t>Для настройки гиперпараметров были выбраны 4 модели (CatBoost, LGBM, SGD, KNN). Настройка проводилась с помощью RandomizedSearchCV на пяти фолдах. Было обучено 10 экземпляров каждой модели для 10 разных сидов (random_state). Количество итераций поиска параметров в рамках одного сида – 50. Лучшими параметрами считались те, которые выдавали максимальную разницу между средним скором и стандартным отклонением по фолдам, так как стабильность модели была поставлена в приоритет ввиду описанной выше проблемы.</a:t>
            </a:r>
            <a:endParaRPr b="0" lang="en-US" sz="1800" spc="-1" strike="noStrike">
              <a:latin typeface="Arial"/>
            </a:endParaRPr>
          </a:p>
        </p:txBody>
      </p:sp>
      <p:sp>
        <p:nvSpPr>
          <p:cNvPr id="4" name="PlaceHolder 3"/>
          <p:cNvSpPr>
            <a:spLocks noGrp="1"/>
          </p:cNvSpPr>
          <p:nvPr>
            <p:ph type="sldNum" idx="2"/>
          </p:nvPr>
        </p:nvSpPr>
        <p:spPr/>
        <p:txBody>
          <a:bodyPr/>
          <a:p>
            <a:fld id="{2FA9C762-FB03-4BB6-985C-C55243E719DB}" type="slidenum">
              <a:t>5</a:t>
            </a:fld>
          </a:p>
        </p:txBody>
      </p:sp>
      <p:sp>
        <p:nvSpPr>
          <p:cNvPr id="5" name="PlaceHolder 4"/>
          <p:cNvSpPr>
            <a:spLocks noGrp="1"/>
          </p:cNvSpPr>
          <p:nvPr>
            <p:ph type="dt" idx="3"/>
          </p:nvPr>
        </p:nvSpPr>
        <p:spPr/>
        <p:txBody>
          <a:bodyPr/>
          <a:p>
            <a:fld id="{4E499EB9-BD4F-4DCB-AD43-0B01D7D7A6CE}" type="datetime1">
              <a:rPr lang="en-US"/>
              <a:t>09/30/2022</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US" sz="3300" spc="-1" strike="noStrike">
                <a:solidFill>
                  <a:srgbClr val="ffffff"/>
                </a:solidFill>
                <a:latin typeface="Arial"/>
              </a:rPr>
              <a:t>Выбор и обучение модели</a:t>
            </a:r>
            <a:endParaRPr b="0" lang="en-US" sz="3300" spc="-1" strike="noStrike">
              <a:latin typeface="Arial"/>
            </a:endParaRPr>
          </a:p>
        </p:txBody>
      </p:sp>
      <p:sp>
        <p:nvSpPr>
          <p:cNvPr id="138"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US" sz="1800" spc="-1" strike="noStrike">
                <a:solidFill>
                  <a:srgbClr val="009bdd"/>
                </a:solidFill>
                <a:latin typeface="Arial"/>
              </a:rPr>
              <a:t>Модели CatBoost и LGBM дополнительно проходили подбор параметров и обучение на логарифмированном таргете, т.к. в результате экспериментов это дало положительный результат. Эти модели обучались в дополнение к предыдущим, также по 10 экземпляров.</a:t>
            </a:r>
            <a:endParaRPr b="0" lang="en-US" sz="1800" spc="-1" strike="noStrike">
              <a:latin typeface="Arial"/>
            </a:endParaRPr>
          </a:p>
        </p:txBody>
      </p:sp>
      <p:sp>
        <p:nvSpPr>
          <p:cNvPr id="4" name="PlaceHolder 3"/>
          <p:cNvSpPr>
            <a:spLocks noGrp="1"/>
          </p:cNvSpPr>
          <p:nvPr>
            <p:ph type="sldNum" idx="2"/>
          </p:nvPr>
        </p:nvSpPr>
        <p:spPr/>
        <p:txBody>
          <a:bodyPr/>
          <a:p>
            <a:fld id="{BBE4C70A-1CCD-4878-ADBD-8E4B70E01BDC}" type="slidenum">
              <a:t>6</a:t>
            </a:fld>
          </a:p>
        </p:txBody>
      </p:sp>
      <p:sp>
        <p:nvSpPr>
          <p:cNvPr id="5" name="PlaceHolder 4"/>
          <p:cNvSpPr>
            <a:spLocks noGrp="1"/>
          </p:cNvSpPr>
          <p:nvPr>
            <p:ph type="dt" idx="3"/>
          </p:nvPr>
        </p:nvSpPr>
        <p:spPr/>
        <p:txBody>
          <a:bodyPr/>
          <a:p>
            <a:fld id="{48C8C4AE-E32B-43ED-9C00-D08D17C1FE90}" type="datetime1">
              <a:rPr lang="en-US"/>
              <a:t>09/30/2022</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US" sz="3300" spc="-1" strike="noStrike">
                <a:solidFill>
                  <a:srgbClr val="ffffff"/>
                </a:solidFill>
                <a:latin typeface="Arial"/>
              </a:rPr>
              <a:t>Обработка результатов</a:t>
            </a:r>
            <a:endParaRPr b="0" lang="en-US" sz="3300" spc="-1" strike="noStrike">
              <a:latin typeface="Arial"/>
            </a:endParaRPr>
          </a:p>
        </p:txBody>
      </p:sp>
      <p:sp>
        <p:nvSpPr>
          <p:cNvPr id="140"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US" sz="1800" spc="-1" strike="noStrike">
                <a:solidFill>
                  <a:srgbClr val="009bdd"/>
                </a:solidFill>
                <a:latin typeface="Arial"/>
              </a:rPr>
              <a:t>Результаты для каждой модели по всем 10 экземплярам усреднялись, замер качества проводился на паблике.</a:t>
            </a:r>
            <a:endParaRPr b="0" lang="en-US"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US" sz="1800" spc="-1" strike="noStrike">
                <a:solidFill>
                  <a:srgbClr val="009bdd"/>
                </a:solidFill>
                <a:latin typeface="Arial"/>
              </a:rPr>
              <a:t>Делался блендинг разных моделей в разных сочетаниях. Результат проверялся на паблике.</a:t>
            </a:r>
            <a:endParaRPr b="0" lang="en-US"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US" sz="1800" spc="-1" strike="noStrike">
                <a:solidFill>
                  <a:srgbClr val="009bdd"/>
                </a:solidFill>
                <a:latin typeface="Arial"/>
              </a:rPr>
              <a:t>Лучшей связкой на паблике оказалась CatBoost + LGBM (log) + CatBoost (log) (блендинг 30 моделей), она и стала финальным сабмитом.</a:t>
            </a:r>
            <a:endParaRPr b="0" lang="en-US" sz="1800" spc="-1" strike="noStrike">
              <a:latin typeface="Arial"/>
            </a:endParaRPr>
          </a:p>
        </p:txBody>
      </p:sp>
      <p:sp>
        <p:nvSpPr>
          <p:cNvPr id="4" name="PlaceHolder 3"/>
          <p:cNvSpPr>
            <a:spLocks noGrp="1"/>
          </p:cNvSpPr>
          <p:nvPr>
            <p:ph type="sldNum" idx="2"/>
          </p:nvPr>
        </p:nvSpPr>
        <p:spPr/>
        <p:txBody>
          <a:bodyPr/>
          <a:p>
            <a:fld id="{5C83AB47-ACB5-4436-B35B-95A9C9EE0AFE}" type="slidenum">
              <a:t>7</a:t>
            </a:fld>
          </a:p>
        </p:txBody>
      </p:sp>
      <p:sp>
        <p:nvSpPr>
          <p:cNvPr id="5" name="PlaceHolder 4"/>
          <p:cNvSpPr>
            <a:spLocks noGrp="1"/>
          </p:cNvSpPr>
          <p:nvPr>
            <p:ph type="dt" idx="3"/>
          </p:nvPr>
        </p:nvSpPr>
        <p:spPr/>
        <p:txBody>
          <a:bodyPr/>
          <a:p>
            <a:fld id="{20CFC8FE-83AB-4060-AEC4-4B2EE551A90C}" type="datetime1">
              <a:rPr lang="en-US"/>
              <a:t>09/30/2022</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0" y="1620000"/>
            <a:ext cx="8999640" cy="1079640"/>
          </a:xfrm>
          <a:prstGeom prst="rect">
            <a:avLst/>
          </a:prstGeom>
          <a:noFill/>
          <a:ln w="0">
            <a:noFill/>
          </a:ln>
        </p:spPr>
        <p:txBody>
          <a:bodyPr lIns="0" rIns="0" tIns="0" bIns="0" anchor="ctr">
            <a:noAutofit/>
          </a:bodyPr>
          <a:p>
            <a:pPr algn="r">
              <a:lnSpc>
                <a:spcPct val="100000"/>
              </a:lnSpc>
              <a:buNone/>
            </a:pPr>
            <a:r>
              <a:rPr b="0" lang="en-US" sz="3300" spc="-1" strike="noStrike">
                <a:solidFill>
                  <a:srgbClr val="dd4100"/>
                </a:solidFill>
                <a:latin typeface="Arial"/>
              </a:rPr>
              <a:t>Всероссийский чемпионат</a:t>
            </a:r>
            <a:br>
              <a:rPr sz="3300"/>
            </a:br>
            <a:r>
              <a:rPr b="0" lang="en-US" sz="2400" spc="-1" strike="noStrike">
                <a:solidFill>
                  <a:srgbClr val="dd4100"/>
                </a:solidFill>
                <a:latin typeface="Arial"/>
              </a:rPr>
              <a:t>Разработка алгоритма прогнозирования выполнения задачи</a:t>
            </a:r>
            <a:endParaRPr b="0" lang="en-US" sz="2400" spc="-1" strike="noStrike">
              <a:latin typeface="Arial"/>
            </a:endParaRPr>
          </a:p>
        </p:txBody>
      </p:sp>
      <p:sp>
        <p:nvSpPr>
          <p:cNvPr id="142" name=""/>
          <p:cNvSpPr/>
          <p:nvPr/>
        </p:nvSpPr>
        <p:spPr>
          <a:xfrm>
            <a:off x="5617440" y="2625480"/>
            <a:ext cx="3382200" cy="601920"/>
          </a:xfrm>
          <a:prstGeom prst="rect">
            <a:avLst/>
          </a:prstGeom>
          <a:noFill/>
          <a:ln w="18000">
            <a:noFill/>
          </a:ln>
        </p:spPr>
        <p:style>
          <a:lnRef idx="0"/>
          <a:fillRef idx="0"/>
          <a:effectRef idx="0"/>
          <a:fontRef idx="minor"/>
        </p:style>
        <p:txBody>
          <a:bodyPr lIns="90000" rIns="90000" tIns="45000" bIns="45000" anchor="t">
            <a:noAutofit/>
          </a:bodyPr>
          <a:p>
            <a:pPr algn="r">
              <a:lnSpc>
                <a:spcPct val="100000"/>
              </a:lnSpc>
              <a:buNone/>
            </a:pPr>
            <a:r>
              <a:rPr b="0" lang="en-US" sz="1800" spc="-1" strike="noStrike">
                <a:solidFill>
                  <a:srgbClr val="808080"/>
                </a:solidFill>
                <a:latin typeface="Arial"/>
              </a:rPr>
              <a:t>Розов Михаил Александрович</a:t>
            </a:r>
            <a:endParaRPr b="0" lang="en-US" sz="1800" spc="-1" strike="noStrike">
              <a:latin typeface="Arial"/>
            </a:endParaRPr>
          </a:p>
          <a:p>
            <a:pPr algn="r">
              <a:lnSpc>
                <a:spcPct val="100000"/>
              </a:lnSpc>
              <a:buNone/>
            </a:pPr>
            <a:r>
              <a:rPr b="0" lang="en-US" sz="1800" spc="-1" strike="noStrike">
                <a:solidFill>
                  <a:srgbClr val="808080"/>
                </a:solidFill>
                <a:latin typeface="Arial"/>
              </a:rPr>
              <a:t>https://t.me/mikhail_rozov</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Blue Curve</Template>
  <TotalTime>39</TotalTime>
  <Application>LibreOffice/7.3.6.2$Linux_X86_64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2022-09-30T16:37:16Z</dcterms:created>
  <dc:creator/>
  <dc:description/>
  <dc:language>en-US</dc:language>
  <cp:lastModifiedBy/>
  <dcterms:modified xsi:type="dcterms:W3CDTF">2022-09-30T22:31:18Z</dcterms:modified>
  <cp:revision>12</cp:revision>
  <dc:subject/>
  <dc:title>Blue Curve</dc:title>
</cp:coreProperties>
</file>

<file path=docProps/custom.xml><?xml version="1.0" encoding="utf-8"?>
<Properties xmlns="http://schemas.openxmlformats.org/officeDocument/2006/custom-properties" xmlns:vt="http://schemas.openxmlformats.org/officeDocument/2006/docPropsVTypes"/>
</file>