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3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8.xml" ContentType="application/vnd.openxmlformats-officedocument.theme+xml"/>
  <Override PartName="/ppt/theme/theme35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7.xml" ContentType="application/vnd.openxmlformats-officedocument.theme+xml"/>
  <Override PartName="/ppt/theme/theme34.xml" ContentType="application/vnd.openxmlformats-officedocument.theme+xml"/>
  <Override PartName="/ppt/theme/theme37.xml" ContentType="application/vnd.openxmlformats-officedocument.theme+xml"/>
  <Override PartName="/ppt/theme/theme31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</p:sldMasterIdLst>
  <p:sldIdLst>
    <p:sldId id="256" r:id="rId39"/>
    <p:sldId id="257" r:id="rId40"/>
    <p:sldId id="258" r:id="rId41"/>
    <p:sldId id="259" r:id="rId42"/>
    <p:sldId id="260" r:id="rId43"/>
    <p:sldId id="261" r:id="rId44"/>
    <p:sldId id="262" r:id="rId45"/>
    <p:sldId id="263" r:id="rId46"/>
    <p:sldId id="264" r:id="rId47"/>
    <p:sldId id="265" r:id="rId48"/>
    <p:sldId id="266" r:id="rId49"/>
    <p:sldId id="267" r:id="rId5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" Target="slides/slide1.xml"/><Relationship Id="rId40" Type="http://schemas.openxmlformats.org/officeDocument/2006/relationships/slide" Target="slides/slide2.xml"/><Relationship Id="rId41" Type="http://schemas.openxmlformats.org/officeDocument/2006/relationships/slide" Target="slides/slide3.xml"/><Relationship Id="rId42" Type="http://schemas.openxmlformats.org/officeDocument/2006/relationships/slide" Target="slides/slide4.xml"/><Relationship Id="rId43" Type="http://schemas.openxmlformats.org/officeDocument/2006/relationships/slide" Target="slides/slide5.xml"/><Relationship Id="rId44" Type="http://schemas.openxmlformats.org/officeDocument/2006/relationships/slide" Target="slides/slide6.xml"/><Relationship Id="rId45" Type="http://schemas.openxmlformats.org/officeDocument/2006/relationships/slide" Target="slides/slide7.xml"/><Relationship Id="rId46" Type="http://schemas.openxmlformats.org/officeDocument/2006/relationships/slide" Target="slides/slide8.xml"/><Relationship Id="rId47" Type="http://schemas.openxmlformats.org/officeDocument/2006/relationships/slide" Target="slides/slide9.xml"/><Relationship Id="rId48" Type="http://schemas.openxmlformats.org/officeDocument/2006/relationships/slide" Target="slides/slide10.xml"/><Relationship Id="rId49" Type="http://schemas.openxmlformats.org/officeDocument/2006/relationships/slide" Target="slides/slide11.xml"/><Relationship Id="rId50" Type="http://schemas.openxmlformats.org/officeDocument/2006/relationships/slide" Target="slides/slide12.xml"/><Relationship Id="rId5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18A3C56-519A-4696-881B-42D6CC44034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42DB29-06D4-48EC-AA7B-0C97F65783F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C436AE5-683F-421C-BCD3-567DB4856B0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EE9729C-CF92-4869-BCDE-B4DC784E35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5D3C2E1-9ECF-438C-B8A3-B19ACBBE787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5736340-5926-4000-AFD2-AF292970329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CD3ACFE-D133-417F-B260-4567C947752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4FB9668-67C6-45E8-8B45-0FB11C4DC32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8B55117-04B8-4148-A6CD-D025469E4FB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FAA47525-1DB6-4B3A-8F02-ADE114C3AC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FDA17F07-281F-448E-B5B6-90B9DB33FA3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17FADAB-F7C9-4E24-9081-8CFC311AB30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4E21596-C6FE-4FF5-B21E-FB5939958F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A94CBFBE-C26F-41D1-AFEC-C655548A11A8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9CCF000D-7E20-4B24-BAFC-1FDE079496E2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7148BC45-D1FE-4114-A767-92DA59AA7598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2DD83E39-DE35-490D-BBBC-29BF57CF5F9F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2EF9AE-2F83-4221-AAC9-413069893607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91AD59-5ED5-4B4C-868E-3361CCB155B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 type="ftr" idx="7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 type="sldNum" idx="8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E8E908-E4CD-48F2-9187-8F3EA910B120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8"/>
          <p:cNvSpPr>
            <a:spLocks noGrp="1"/>
          </p:cNvSpPr>
          <p:nvPr>
            <p:ph type="dt" idx="9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ftr" idx="10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sldNum" idx="11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8A6707-4FB7-4BD1-A272-EF0D0EF3CB48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dt" idx="12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13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14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C7C413-831A-4FA3-800C-3D11765FC23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15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ftr" idx="16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sldNum" idx="17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27337E-4663-4F3E-B73B-27BED5D6475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dt" idx="18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ftr" idx="19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sldNum" idx="20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4F36DC-68C3-426C-9DD7-E39684E50AA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dt" idx="21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3205E85B-D4CA-48FF-87E8-F4DEC224ECA7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ftr" idx="22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PlaceHolder 5"/>
          <p:cNvSpPr>
            <a:spLocks noGrp="1"/>
          </p:cNvSpPr>
          <p:nvPr>
            <p:ph type="sldNum" idx="23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289E065-65BD-483C-94CE-78B271D4BF62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6"/>
          <p:cNvSpPr>
            <a:spLocks noGrp="1"/>
          </p:cNvSpPr>
          <p:nvPr>
            <p:ph type="dt" idx="24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6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ftr" idx="25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26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55163B-C572-4E4D-8613-DAA6E4EB6CF6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dt" idx="27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PlaceHolder 1"/>
          <p:cNvSpPr>
            <a:spLocks noGrp="1"/>
          </p:cNvSpPr>
          <p:nvPr>
            <p:ph type="ftr" idx="28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ldNum" idx="29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6EF8AB-A34E-4444-AF10-CE510BB21C2E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dt" idx="30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8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 type="ftr" idx="31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6"/>
          <p:cNvSpPr>
            <a:spLocks noGrp="1"/>
          </p:cNvSpPr>
          <p:nvPr>
            <p:ph type="sldNum" idx="32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331544-4289-4321-A0D1-491E82A1CB8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PlaceHolder 7"/>
          <p:cNvSpPr>
            <a:spLocks noGrp="1"/>
          </p:cNvSpPr>
          <p:nvPr>
            <p:ph type="dt" idx="33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1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5"/>
          <p:cNvSpPr>
            <a:spLocks noGrp="1"/>
          </p:cNvSpPr>
          <p:nvPr>
            <p:ph type="ftr" idx="34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6"/>
          <p:cNvSpPr>
            <a:spLocks noGrp="1"/>
          </p:cNvSpPr>
          <p:nvPr>
            <p:ph type="sldNum" idx="35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61A566-A52C-4566-9C78-6028A7CEC96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7"/>
          <p:cNvSpPr>
            <a:spLocks noGrp="1"/>
          </p:cNvSpPr>
          <p:nvPr>
            <p:ph type="dt" idx="36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4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B1CC747B-262B-47D0-B288-06867B4F7F59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A6C5B047-BD3A-4EAE-B793-E84B6EE1A097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body"/>
          </p:nvPr>
        </p:nvSpPr>
        <p:spPr>
          <a:xfrm>
            <a:off x="504000" y="304452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6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3EA0D922-46BC-4BBE-8493-6DB4CE2AF94F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0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7C425E48-1486-4E3D-8D7E-6F7917545A98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4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0AA75B88-9DD2-48BD-9258-7C8595373EAF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02E10952-19DC-44C9-8E15-54E07EF41829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8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FBAD10C8-1528-4886-BC8F-1D0477F2194F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6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70C5AF2D-2496-471F-A076-9FA4EFE05F58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4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07D5C59E-2623-4ACE-AC03-BE355858C545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4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32AF65C6-7FA2-45D3-890D-482B348BD918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1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77DD3A5D-3B85-4472-B670-F270B542EAFB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5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EFF854A2-70A6-42F8-A40E-7ECB3A51E1BF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 type="body"/>
          </p:nvPr>
        </p:nvSpPr>
        <p:spPr>
          <a:xfrm>
            <a:off x="50400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7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6C0E723A-BA1C-48C0-9BE7-249DE0C87B6C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PlaceHolder 4"/>
          <p:cNvSpPr>
            <a:spLocks noGrp="1"/>
          </p:cNvSpPr>
          <p:nvPr>
            <p:ph type="body"/>
          </p:nvPr>
        </p:nvSpPr>
        <p:spPr>
          <a:xfrm>
            <a:off x="5152680" y="3044520"/>
            <a:ext cx="442656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6111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"/>
          <p:cNvSpPr/>
          <p:nvPr/>
        </p:nvSpPr>
        <p:spPr>
          <a:xfrm>
            <a:off x="0" y="0"/>
            <a:ext cx="10075680" cy="71892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9" name=""/>
          <p:cNvSpPr/>
          <p:nvPr/>
        </p:nvSpPr>
        <p:spPr>
          <a:xfrm>
            <a:off x="3240" y="5040000"/>
            <a:ext cx="10075680" cy="63036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ftr" idx="37"/>
          </p:nvPr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 idx="38"/>
          </p:nvPr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9BDEAF-B528-4588-8CFA-5BBAF9C26C8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39"/>
          </p:nvPr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PlaceHolder 4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7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E9684EBE-A54D-4452-9D08-B3CF308520B7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952CBA22-AAC0-42AC-9BC7-B88BDFA20B36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2A8E9442-8AAD-4833-8A81-D810F072D678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B7DDDCE2-4402-4AA6-AE5D-A90F6B0423C1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1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13E13052-AFAD-4824-B280-B5853E0F6DD7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56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"/>
          <p:cNvSpPr/>
          <p:nvPr/>
        </p:nvSpPr>
        <p:spPr>
          <a:xfrm flipH="1" flipV="1">
            <a:off x="-1440" y="4498560"/>
            <a:ext cx="10078920" cy="116892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36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3420000" y="5220000"/>
            <a:ext cx="32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380000" y="5220000"/>
            <a:ext cx="2338920" cy="35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fld id="{12201AD5-8BC7-4FE2-A3E6-38C7EF2631F2}" type="slidenum">
              <a:rPr b="0" lang="en-US" sz="1400" spc="-1" strike="noStrike">
                <a:solidFill>
                  <a:srgbClr val="ffffff"/>
                </a:solidFill>
                <a:latin typeface="Arial"/>
                <a:ea typeface="DejaVu Sans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www.kaggle.com/competitions/talkingdata-adtracking-fraud-detection/data" TargetMode="External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dd4100"/>
                </a:solidFill>
                <a:latin typeface="Arial"/>
              </a:rPr>
              <a:t>Курсовой проект</a:t>
            </a:r>
            <a:br>
              <a:rPr sz="3300"/>
            </a:br>
            <a:r>
              <a:rPr b="0" lang="en-US" sz="1800" spc="-1" strike="noStrike">
                <a:solidFill>
                  <a:srgbClr val="dd4100"/>
                </a:solidFill>
                <a:latin typeface="Arial"/>
              </a:rPr>
              <a:t>Разработка, развёртывание, настройка мониторинга и пайплайна переобучения модели бинарной классификации с использованием инструментов Big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>
            <a:off x="5617440" y="2625480"/>
            <a:ext cx="3381480" cy="3452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Розов Михаил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Планы и отклонение от них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В процессе работы над проектом и по его итогам некоторые вещи не получились, либо получились не так, как планировалось: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Для демонстрации обновления модели на лучшую пришлось использовать модель случайного леса, которая сильно превзошла логистическую регрессию. Изначально планировалось обучить LogReg на 500 тыс. примерах, затем добавить 200 тыс. и получить лучшую модель, которая бы победила не с таким большим перевесом. Но получалось, что модель, обученная на 700 тыс. примерах, показывала себя хуже, поэтому пришлось взять модель посильнее.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Кластер Kubernetes хотелось бы развернуть в облаке, но недостаток времени и отсутствие примеров на уроках, где он всегда разворачивался локально, не позволили это сделать.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84B76EEC-8594-409D-BC98-212B78FE9134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fld id="{5B1A83C2-B4CF-4D04-AE9D-4D3F6739126D}" type="datetime1">
              <a:rPr lang="en-US"/>
              <a:t>10/09/2024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Планы и отклонение от них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Не хватило времени прикрутить нормальный мониторинг и алертинг через Prometheus и Grafana, пришлось довольствоваться только Metrics Server, встроенным в Kubernetes.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Хотелось, чтобы при обновлении модели в Dockerhub, кластер k8s автоматически разворачивал её в своих подах, без ручной команды. Не уверен, что это делалось на уроках, времени на изучение также не хватило.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Хотелось включить python-тесты в Github Actions workflow в добавок к созданию docker-образа. Достаточно поверхностно касались этого на уроках и не хватило времени самостоятельно разобраться.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Spark inference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1259171B-3580-4BD2-810F-1696509657B4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fld id="{751457F2-9B0A-469A-9C03-44D5749AC2F8}" type="datetime1">
              <a:rPr lang="en-US"/>
              <a:t>10/09/2024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8998920" cy="107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dd4100"/>
                </a:solidFill>
                <a:latin typeface="Arial"/>
              </a:rPr>
              <a:t>Спасибо за внимание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"/>
          <p:cNvSpPr/>
          <p:nvPr/>
        </p:nvSpPr>
        <p:spPr>
          <a:xfrm>
            <a:off x="5617440" y="2625480"/>
            <a:ext cx="3381480" cy="6012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Постановка задачи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В данном курсовом проекте требовалось спроектировать автоматизированный ML-пайплайн, включающий в себя разработку ML-модели, её развёртывание в среде Kubernetes с масштабированием под нагрузкой, настройку мониторинга и периодическое обновление модели на новых данных. При этом нужно было максимально использовать облачную инфраструктуру и распределённые вычисления и основной упор сделать на развёртывании модели и CI/CD-процессах, а не на качестве получаемых предсказаний.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45DAB49-5AC8-42C4-ACC1-D3100E8B1F80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63AA2519-52A2-4A8A-A522-62E5603E0506}" type="datetime1">
              <a:rPr lang="en-US"/>
              <a:t>10/09/2024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Конвейер предобработки данных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2"/>
          <p:cNvSpPr>
            <a:spLocks noGrp="1"/>
          </p:cNvSpPr>
          <p:nvPr>
            <p:ph/>
          </p:nvPr>
        </p:nvSpPr>
        <p:spPr>
          <a:xfrm>
            <a:off x="360000" y="9144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Данные для выполнения задачи были взяты с платформы Kaggle (</a:t>
            </a:r>
            <a:r>
              <a:rPr b="0" lang="en-US" sz="1500" spc="-1" strike="noStrike">
                <a:solidFill>
                  <a:srgbClr val="009bdd"/>
                </a:solidFill>
                <a:latin typeface="Arial"/>
                <a:hlinkClick r:id="rId1"/>
              </a:rPr>
              <a:t>https://www.kaggle.com/competitions/talkingdata-adtracking-fraud-detection/data</a:t>
            </a: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). Это классический табличный датасет для бинарной классификации, где целевой переменной является факт того, что пользователь скачал приложение после клика по рекламному баннеру. Датасет состоит из train и test частей. Train-часть делилась на два датасета: train (700 тыс. записей) и test (80 тыс. записей), а исходная test-часть использовалась для инференса модели и создания нагрузки на кластер Kubernetes.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За основу кода предобработки был взят пример из ноутбуков Kaggle, при этом было принято решение делать предобработку на облачном Spark-кластере, поэтому код из Pandas был переработан для работы в PySpark.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Всего получилось 2 скрипта обработки данных (data_preparation_initial.py и data_preparation.py): в одном создаётся начальный train-датасет и тестовый датасет для проверки качества модели, а другой используется для обработки новых данных и добавления их к имеющемуся обучающему набору. По расписанию запускался только второй скрипт.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Данные хранились в S3-бакете, как необработанные, так и после обработки.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C21F46B-68C9-440E-9996-8358BA68F250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CC9F5411-B1A8-4842-A643-643E40BF0FCA}" type="datetime1">
              <a:rPr lang="en-US"/>
              <a:t>10/09/2024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Выбор модели. Метрики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3"/>
          <p:cNvSpPr txBox="1"/>
          <p:nvPr/>
        </p:nvSpPr>
        <p:spPr>
          <a:xfrm>
            <a:off x="360360" y="95688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>
              <a:lnSpc>
                <a:spcPct val="100000"/>
              </a:lnSpc>
              <a:spcBef>
                <a:spcPts val="106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Так как данный курсовой проект не накладывает серьёзных требований к разработке и качеству модели, то изначально планировалось использовать только логистическую регрессию, но по причинам, описанным далее в презентации, была также использована модель случайного леса, которая оказалась лучше по метрике.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106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В качестве метрики была взята ROC-AUC, без какого-то глубокого анализа, просто, чтобы было, как сравнивать модели. При этом рассчитывалось среднее значение интервала метрик на 100 бутстрап-выборках. Ниже представлен скриншот с результатом логистической регрессии из MLflow: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>
              <a:lnSpc>
                <a:spcPct val="100000"/>
              </a:lnSpc>
              <a:spcBef>
                <a:spcPts val="1060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3" name="" descr=""/>
          <p:cNvPicPr/>
          <p:nvPr/>
        </p:nvPicPr>
        <p:blipFill>
          <a:blip r:embed="rId1"/>
          <a:stretch/>
        </p:blipFill>
        <p:spPr>
          <a:xfrm>
            <a:off x="809280" y="3120480"/>
            <a:ext cx="3768480" cy="14450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504A8F0-27FC-4EE8-9FE1-44A2F2F0BDEF}" type="slidenum">
              <a:t>4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11532C68-3A48-494E-BFD9-C3C3F8C82E3B}" type="datetime1">
              <a:rPr lang="en-US"/>
              <a:t>10/09/2024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Инфраструктура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Для данной задачи использовалось Яндекс-облако, в котором были подняты 3 виртуальные машины (Airflow, MLflow и postgres для него), а также Kafka-кластер, который использовался для инференса модели. В процессе предобработки данных Airflow также поднимал облачный Spark-кластер из 4 нод, который затем удалялся. Kubernetes-кластер поднимался локально с использованием Kind. Скрипт имитации поступления новых данных в Kafka на инференс модели запускался локально (kafka_producer.py). Docker-образ с моделью хранился в DockerHub.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800" spc="-1" strike="noStrike">
                <a:solidFill>
                  <a:srgbClr val="009bdd"/>
                </a:solidFill>
                <a:latin typeface="Arial"/>
              </a:rPr>
              <a:t>Облачная инфраструктура контролировалась через интерфейс облака Яндекса, локальный скрипт контролировался через терминал, а Kubernetes-кластер – через графический интерфейс Lens.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280BD63-2936-465C-91D6-721197CF8185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FC05217A-3E26-479E-AD46-1ACB94F79982}" type="datetime1">
              <a:rPr lang="en-US"/>
              <a:t>10/09/2024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CI/CD-конвейер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Конвейер CI/CD состоит из оркестратора Airflow, функционала Github Actions и Kubernetes.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Скриншот структуры DAG’а Airflow: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Раз в сутки Airflow поднимает Spark-кластер, берёт новые данные из S3-бакета, предобрабатывает их, затем удаляет кластер и запускает скрипт обучения модели.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Новая модель сравнивается по метрике с предыдущей с помощью двухвыборочного t-теста. При статистически значимом увеличении средней roc-auc (альфа=0,05), новая модель принимается.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524880" y="1857240"/>
            <a:ext cx="5745960" cy="1334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45CE778-DE53-420D-84C1-95B877905971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7963743E-385B-48A7-9DBE-3AB62EF0C231}" type="datetime1">
              <a:rPr lang="en-US"/>
              <a:t>10/09/2024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CI/CD-конвейер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Скриншот метрики новой модели и p-value двухвыборочного теста: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Околонулевой p-value говорит о том, что разница между метриками статистически значима, поэтому новая модель автоматически пушится в github.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При пуше в github в работу вступает Github Actions, который собирает docker-образ из модели и пушит его в Dockerhub.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1" name="" descr=""/>
          <p:cNvPicPr/>
          <p:nvPr/>
        </p:nvPicPr>
        <p:blipFill>
          <a:blip r:embed="rId1"/>
          <a:stretch/>
        </p:blipFill>
        <p:spPr>
          <a:xfrm>
            <a:off x="487800" y="1399680"/>
            <a:ext cx="4097160" cy="15710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C291E09C-9A3F-4383-AE42-4F5613218B7D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5"/>
          </p:nvPr>
        </p:nvSpPr>
        <p:spPr/>
        <p:txBody>
          <a:bodyPr/>
          <a:p>
            <a:fld id="{EADCEFFB-336D-46D4-9FDB-24199D197895}" type="datetime1">
              <a:rPr lang="en-US"/>
              <a:t>10/09/2024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Инференс модели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На базе образа лучшей модели в Dockerhub создаются поды кластера Kubernetes: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В подах запускается скрипт model_inference.py, который слушает input топик Kafka. При получении данных он производит их обработку и инференс. Предсказания отправляются в predictions топик Kafka.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4" name="" descr=""/>
          <p:cNvPicPr/>
          <p:nvPr/>
        </p:nvPicPr>
        <p:blipFill>
          <a:blip r:embed="rId1"/>
          <a:stretch/>
        </p:blipFill>
        <p:spPr>
          <a:xfrm>
            <a:off x="440640" y="1413720"/>
            <a:ext cx="9021240" cy="16930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34D05274-E652-4548-BACF-7218300DCFCD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fld id="{6ECE46ED-12F7-4B62-8E88-B35AEA12017F}" type="datetime1">
              <a:rPr lang="en-US"/>
              <a:t>10/09/2024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8920" cy="477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ffffff"/>
                </a:solidFill>
                <a:latin typeface="Arial"/>
              </a:rPr>
              <a:t>Инференс модели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8920" cy="359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500" spc="-1" strike="noStrike">
                <a:solidFill>
                  <a:srgbClr val="009bdd"/>
                </a:solidFill>
                <a:latin typeface="Arial"/>
              </a:rPr>
              <a:t>В кластере Kubernetes реализовано автоматическое горизонтальное масштабирование HPA. При высокой нагрузке число подов автоматически повышается с 3-х до 6-ти.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400" spc="-1" strike="noStrike">
                <a:solidFill>
                  <a:srgbClr val="009bdd"/>
                </a:solidFill>
                <a:latin typeface="Arial"/>
              </a:rPr>
              <a:t>На скриншоте видно, что нагрузка на ЦПУ выросла, поэтому кластер стал увеличивать число реплик.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1600" spc="-1" strike="noStrike">
                <a:solidFill>
                  <a:srgbClr val="009bdd"/>
                </a:solidFill>
                <a:latin typeface="Arial"/>
              </a:rPr>
              <a:t>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060"/>
              </a:spcBef>
              <a:buNone/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7" name="" descr=""/>
          <p:cNvPicPr/>
          <p:nvPr/>
        </p:nvPicPr>
        <p:blipFill>
          <a:blip r:embed="rId1"/>
          <a:stretch/>
        </p:blipFill>
        <p:spPr>
          <a:xfrm>
            <a:off x="575280" y="1655280"/>
            <a:ext cx="8260560" cy="1550160"/>
          </a:xfrm>
          <a:prstGeom prst="rect">
            <a:avLst/>
          </a:prstGeom>
          <a:ln w="0">
            <a:noFill/>
          </a:ln>
        </p:spPr>
      </p:pic>
      <p:pic>
        <p:nvPicPr>
          <p:cNvPr id="358" name="" descr=""/>
          <p:cNvPicPr/>
          <p:nvPr/>
        </p:nvPicPr>
        <p:blipFill>
          <a:blip r:embed="rId2"/>
          <a:stretch/>
        </p:blipFill>
        <p:spPr>
          <a:xfrm>
            <a:off x="558720" y="3474000"/>
            <a:ext cx="8277120" cy="15537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55E8AE37-6B76-4AA6-9046-986238834571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9"/>
          </p:nvPr>
        </p:nvSpPr>
        <p:spPr/>
        <p:txBody>
          <a:bodyPr/>
          <a:p>
            <a:fld id="{D6CA25FD-6F60-43E7-96B1-065BA82D1713}" type="datetime1">
              <a:rPr lang="en-US"/>
              <a:t>10/09/2024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Curve</Template>
  <TotalTime>232</TotalTime>
  <Application>LibreOffice/24.2.6.2$Linux_X86_64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2022-09-30T16:37:16Z</dcterms:created>
  <dc:creator/>
  <dc:description/>
  <dc:language>en-US</dc:language>
  <cp:lastModifiedBy/>
  <dcterms:modified xsi:type="dcterms:W3CDTF">2024-10-09T22:25:39Z</dcterms:modified>
  <cp:revision>28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