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dirty="0"/>
              <a:t>Достоинства систем автоматизированного проектирования</a:t>
            </a:r>
          </a:p>
        </c:rich>
      </c:tx>
      <c:layout>
        <c:manualLayout>
          <c:xMode val="edge"/>
          <c:yMode val="edge"/>
          <c:x val="0.1175963857688296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7738312007874011E-2"/>
          <c:y val="9.3580210778776388E-2"/>
          <c:w val="0.92226168799212593"/>
          <c:h val="0.5144864964021593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gradFill>
              <a:gsLst>
                <a:gs pos="100000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Лист1!$A$2:$A$5</c:f>
              <c:strCache>
                <c:ptCount val="4"/>
                <c:pt idx="0">
                  <c:v>Ускорение процесса проектирования и конструирования деталей в 1,5-2 раза</c:v>
                </c:pt>
                <c:pt idx="1">
                  <c:v>Уменьшение риска допустить ошибку при проектировании</c:v>
                </c:pt>
                <c:pt idx="2">
                  <c:v>Уменьшение затрат на изготовление изделий вплоть до 20%</c:v>
                </c:pt>
                <c:pt idx="3">
                  <c:v>Удешевление процесса разработки и расходов на эксплуатацию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5</c:v>
                </c:pt>
                <c:pt idx="1">
                  <c:v>2.5</c:v>
                </c:pt>
                <c:pt idx="2">
                  <c:v>3.5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0E-4408-9F4D-DD74425028A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gradFill>
              <a:gsLst>
                <a:gs pos="100000">
                  <a:schemeClr val="accent2">
                    <a:alpha val="0"/>
                  </a:schemeClr>
                </a:gs>
                <a:gs pos="50000">
                  <a:schemeClr val="accent2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Лист1!$A$2:$A$5</c:f>
              <c:strCache>
                <c:ptCount val="4"/>
                <c:pt idx="0">
                  <c:v>Ускорение процесса проектирования и конструирования деталей в 1,5-2 раза</c:v>
                </c:pt>
                <c:pt idx="1">
                  <c:v>Уменьшение риска допустить ошибку при проектировании</c:v>
                </c:pt>
                <c:pt idx="2">
                  <c:v>Уменьшение затрат на изготовление изделий вплоть до 20%</c:v>
                </c:pt>
                <c:pt idx="3">
                  <c:v>Удешевление процесса разработки и расходов на эксплуатацию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5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0E-4408-9F4D-DD74425028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615962271"/>
        <c:axId val="615962687"/>
        <c:axId val="0"/>
      </c:bar3DChart>
      <c:catAx>
        <c:axId val="615962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5962687"/>
        <c:crosses val="autoZero"/>
        <c:auto val="1"/>
        <c:lblAlgn val="ctr"/>
        <c:lblOffset val="100"/>
        <c:noMultiLvlLbl val="0"/>
      </c:catAx>
      <c:valAx>
        <c:axId val="615962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5962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2A0BA45-B632-46C6-945F-1262838658B2}" type="datetimeFigureOut">
              <a:rPr lang="ru-RU" smtClean="0"/>
              <a:t>14.09.2024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8F2D1F9-D57D-47ED-9D34-681D6AFCFF2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1920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BA45-B632-46C6-945F-1262838658B2}" type="datetimeFigureOut">
              <a:rPr lang="ru-RU" smtClean="0"/>
              <a:t>14.09.2024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D1F9-D57D-47ED-9D34-681D6AFCFF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27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BA45-B632-46C6-945F-1262838658B2}" type="datetimeFigureOut">
              <a:rPr lang="ru-RU" smtClean="0"/>
              <a:t>14.09.2024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D1F9-D57D-47ED-9D34-681D6AFCFF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32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BA45-B632-46C6-945F-1262838658B2}" type="datetimeFigureOut">
              <a:rPr lang="ru-RU" smtClean="0"/>
              <a:t>14.09.2024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D1F9-D57D-47ED-9D34-681D6AFCFF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56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BA45-B632-46C6-945F-1262838658B2}" type="datetimeFigureOut">
              <a:rPr lang="ru-RU" smtClean="0"/>
              <a:t>14.09.2024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D1F9-D57D-47ED-9D34-681D6AFCFF2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760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BA45-B632-46C6-945F-1262838658B2}" type="datetimeFigureOut">
              <a:rPr lang="ru-RU" smtClean="0"/>
              <a:t>14.09.2024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D1F9-D57D-47ED-9D34-681D6AFCFF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73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BA45-B632-46C6-945F-1262838658B2}" type="datetimeFigureOut">
              <a:rPr lang="ru-RU" smtClean="0"/>
              <a:t>14.09.2024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D1F9-D57D-47ED-9D34-681D6AFCFF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62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BA45-B632-46C6-945F-1262838658B2}" type="datetimeFigureOut">
              <a:rPr lang="ru-RU" smtClean="0"/>
              <a:t>14.09.2024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D1F9-D57D-47ED-9D34-681D6AFCFF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85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BA45-B632-46C6-945F-1262838658B2}" type="datetimeFigureOut">
              <a:rPr lang="ru-RU" smtClean="0"/>
              <a:t>14.09.2024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D1F9-D57D-47ED-9D34-681D6AFCFF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98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BA45-B632-46C6-945F-1262838658B2}" type="datetimeFigureOut">
              <a:rPr lang="ru-RU" smtClean="0"/>
              <a:t>14.09.2024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D1F9-D57D-47ED-9D34-681D6AFCFF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44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BA45-B632-46C6-945F-1262838658B2}" type="datetimeFigureOut">
              <a:rPr lang="ru-RU" smtClean="0"/>
              <a:t>14.09.2024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D1F9-D57D-47ED-9D34-681D6AFCFF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99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2A0BA45-B632-46C6-945F-1262838658B2}" type="datetimeFigureOut">
              <a:rPr lang="ru-RU" smtClean="0"/>
              <a:t>14.09.2024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8F2D1F9-D57D-47ED-9D34-681D6AFCFF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65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1031" y="1230283"/>
            <a:ext cx="9418320" cy="1159625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Системы </a:t>
            </a:r>
            <a:r>
              <a:rPr lang="ru-RU" sz="4000" b="1" dirty="0"/>
              <a:t>автоматизированного проектирования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031" y="3190700"/>
            <a:ext cx="2297588" cy="229758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762" y="3190700"/>
            <a:ext cx="2297588" cy="229758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769" y="4049854"/>
            <a:ext cx="3424843" cy="5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5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1548" y="316019"/>
            <a:ext cx="1491947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79705">
              <a:lnSpc>
                <a:spcPct val="107000"/>
              </a:lnSpc>
              <a:spcAft>
                <a:spcPts val="800"/>
              </a:spcAft>
            </a:pPr>
            <a:r>
              <a:rPr lang="ru-RU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Цели САПР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2391" y="1192077"/>
            <a:ext cx="7808422" cy="4558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сокращения трудоемкости проектирования и 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планирования; 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сокращения сроков 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проектирования; 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сокращения себестоимости проектирования и изготовления, уменьшение затрат на 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эксплуатацию; 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повышения качества и технико-экономического уровня результатов 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проектирования; 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сокращения затрат на натурное моделирование и испытания. Достижение этих целей обеспечивается 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путем: 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автоматизации оформления документации; 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информационной поддержки и автоматизации процесса принятия решений; 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использования технологий параллельного проектирования; 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унификации проектных решений и процессов проектирования; 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повторного использования проектных решений, данных и наработок; 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стратегического проектирования; 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замены натурных испытаний и макетирования математическим моделированием; 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повышения качества управления проектированием; 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применения методов вариантного проектирования и оптимизации.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61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5780" y="235586"/>
            <a:ext cx="219823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79705">
              <a:lnSpc>
                <a:spcPct val="107000"/>
              </a:lnSpc>
              <a:spcAft>
                <a:spcPts val="750"/>
              </a:spcAft>
            </a:pPr>
            <a:r>
              <a:rPr lang="ru-RU" i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Функционал САПР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484" y="158944"/>
            <a:ext cx="5439254" cy="333607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22374" y="1089620"/>
            <a:ext cx="5514110" cy="5121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оперативное принятие решений и оформление документов;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для качественного управления рабочими процессами;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доступ к технологиям параллельного проектирования изделий;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возможность неоднократного применения готовых решений;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максимально реалистичное математическое моделирование;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информационная поддержка, стратегическая разработка проекта;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опции расчета количества материалов и времени 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производства.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возможность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ведения группового проекта</a:t>
            </a:r>
            <a:endParaRPr lang="ru-RU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928" y="2507831"/>
            <a:ext cx="4513810" cy="42587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9330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/>
          <p:cNvGraphicFramePr/>
          <p:nvPr>
            <p:extLst>
              <p:ext uri="{D42A27DB-BD31-4B8C-83A1-F6EECF244321}">
                <p14:modId xmlns:p14="http://schemas.microsoft.com/office/powerpoint/2010/main" val="3965184645"/>
              </p:ext>
            </p:extLst>
          </p:nvPr>
        </p:nvGraphicFramePr>
        <p:xfrm>
          <a:off x="944218" y="735495"/>
          <a:ext cx="9621078" cy="5565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6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2083" y="272534"/>
            <a:ext cx="2207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79705">
              <a:spcAft>
                <a:spcPts val="750"/>
              </a:spcAft>
            </a:pPr>
            <a:r>
              <a:rPr lang="ru-RU" i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Применение САПР</a:t>
            </a:r>
            <a:endParaRPr lang="ru-RU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2083" y="1102419"/>
            <a:ext cx="8925339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79705"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MCAD. Программно-технические комплекты, разработанные для формирования проектов механизмов. Без них не обходится изготовление автомобилей, речных и морских судов, космических аппаратов. Кроме готовых изделий проектируются и конструктивные детали. Яркий представитель системы проектирования из этой категории – КОМПАС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179705">
              <a:spcBef>
                <a:spcPts val="600"/>
              </a:spcBef>
              <a:spcAft>
                <a:spcPts val="60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79705"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EDA. Средства, широко используемые для конструирования как готовых электронных приборов, так и их составляющих – микросхем и печатных плат. Другое название данной категории – ECAD. Популярные у специалистов решения –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OrCAD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Altium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Designer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179705">
              <a:spcBef>
                <a:spcPts val="600"/>
              </a:spcBef>
              <a:spcAft>
                <a:spcPts val="600"/>
              </a:spcAft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79705">
              <a:spcBef>
                <a:spcPts val="600"/>
              </a:spcBef>
              <a:spcAft>
                <a:spcPts val="60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79705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AEC CAD. Главное назначение этих систем заключается в автоматизированной разработке строительных и архитектурных объектов. К ним относятся промышленные и жилые здания, автомобильные и железные дороги, мосты и объекты инфраструктуры. Программные продукты для этого направления есть у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AutoDesk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AutoCAD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479" y="1102419"/>
            <a:ext cx="1525007" cy="15250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912" y="2950698"/>
            <a:ext cx="3108139" cy="124325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733" y="4475705"/>
            <a:ext cx="1878496" cy="187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6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28" y="399222"/>
            <a:ext cx="10503176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08" y="828456"/>
            <a:ext cx="9500642" cy="49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22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программ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КОМПАС-3</a:t>
            </a:r>
            <a:r>
              <a:rPr lang="en-US" dirty="0" smtClean="0"/>
              <a:t>D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69" y="2786402"/>
            <a:ext cx="5094288" cy="3458376"/>
          </a:xfr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AutoCAD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66" y="2818238"/>
            <a:ext cx="4941387" cy="3426540"/>
          </a:xfrm>
        </p:spPr>
      </p:pic>
    </p:spTree>
    <p:extLst>
      <p:ext uri="{BB962C8B-B14F-4D97-AF65-F5344CB8AC3E}">
        <p14:creationId xmlns:p14="http://schemas.microsoft.com/office/powerpoint/2010/main" val="153987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86956" y="-236567"/>
            <a:ext cx="9418320" cy="1159625"/>
          </a:xfrm>
        </p:spPr>
        <p:txBody>
          <a:bodyPr>
            <a:normAutofit/>
          </a:bodyPr>
          <a:lstStyle/>
          <a:p>
            <a:r>
              <a:rPr lang="ru-RU" sz="5400" dirty="0"/>
              <a:t>Спасибо за внимание!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14" y="697605"/>
            <a:ext cx="11734086" cy="616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4798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72</TotalTime>
  <Words>301</Words>
  <Application>Microsoft Office PowerPoint</Application>
  <PresentationFormat>Широкоэкранный</PresentationFormat>
  <Paragraphs>37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Schoolbook</vt:lpstr>
      <vt:lpstr>Symbol</vt:lpstr>
      <vt:lpstr>Times New Roman</vt:lpstr>
      <vt:lpstr>Wingdings 2</vt:lpstr>
      <vt:lpstr>View</vt:lpstr>
      <vt:lpstr>Системы автоматизированного проектирования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Примеры программ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автоматизированного проектирования</dc:title>
  <dc:creator>Admin</dc:creator>
  <cp:lastModifiedBy>Admin</cp:lastModifiedBy>
  <cp:revision>10</cp:revision>
  <dcterms:created xsi:type="dcterms:W3CDTF">2024-09-14T11:08:27Z</dcterms:created>
  <dcterms:modified xsi:type="dcterms:W3CDTF">2024-09-14T12:20:34Z</dcterms:modified>
</cp:coreProperties>
</file>