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74" d="100"/>
          <a:sy n="7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s.iq.harvard.edu/R/Rgraphics/Rgraphic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443" y="4509120"/>
            <a:ext cx="5155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Лабораторная работа 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ru-RU" sz="1600" dirty="0" smtClean="0">
                <a:solidFill>
                  <a:srgbClr val="C00000"/>
                </a:solidFill>
              </a:rPr>
              <a:t>По предмету </a:t>
            </a:r>
            <a:r>
              <a:rPr lang="ru-RU" sz="1600" dirty="0">
                <a:solidFill>
                  <a:srgbClr val="C00000"/>
                </a:solidFill>
              </a:rPr>
              <a:t>«Информационные системы и технологии</a:t>
            </a:r>
            <a:r>
              <a:rPr lang="ru-RU" sz="1600" dirty="0" smtClean="0">
                <a:solidFill>
                  <a:srgbClr val="C00000"/>
                </a:solidFill>
              </a:rPr>
              <a:t>»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Возможности библиотеки </a:t>
            </a:r>
            <a:r>
              <a:rPr lang="en-US" sz="1600" b="1" dirty="0" smtClean="0">
                <a:solidFill>
                  <a:srgbClr val="C00000"/>
                </a:solidFill>
              </a:rPr>
              <a:t>ggplot2 </a:t>
            </a:r>
            <a:r>
              <a:rPr lang="ru-RU" sz="1600" b="1" dirty="0" smtClean="0">
                <a:solidFill>
                  <a:srgbClr val="C00000"/>
                </a:solidFill>
              </a:rPr>
              <a:t>для </a:t>
            </a:r>
            <a:r>
              <a:rPr lang="en-US" sz="1600" b="1" dirty="0" smtClean="0">
                <a:solidFill>
                  <a:srgbClr val="C00000"/>
                </a:solidFill>
              </a:rPr>
              <a:t>R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3161" y="5651956"/>
            <a:ext cx="453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Вячеслав Ермаков </a:t>
            </a:r>
            <a:r>
              <a:rPr lang="en-US" dirty="0" smtClean="0"/>
              <a:t>|</a:t>
            </a:r>
            <a:r>
              <a:rPr lang="ru-RU" dirty="0" smtClean="0"/>
              <a:t> ИС-М18 </a:t>
            </a:r>
            <a:r>
              <a:rPr lang="en-US" dirty="0" smtClean="0"/>
              <a:t>| </a:t>
            </a:r>
            <a:r>
              <a:rPr lang="ru-RU" dirty="0" smtClean="0"/>
              <a:t>Обнинск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8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/>
              <a:t>Полезные ссылки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346" y="1340768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tutorials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iq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harvard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edu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Rgraphics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Rgraphics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html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https://ggplot2.tidyverse.org/reference/index.html#section-plot-basics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График </a:t>
            </a:r>
            <a:r>
              <a:rPr lang="ru-RU" sz="3200" dirty="0" err="1"/>
              <a:t>распределния</a:t>
            </a:r>
            <a:r>
              <a:rPr lang="ru-RU" sz="3200" dirty="0"/>
              <a:t> плотности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37" y="1340768"/>
            <a:ext cx="5789443" cy="452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55074" y="2875002"/>
            <a:ext cx="2803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Обычный график </a:t>
            </a:r>
            <a:endParaRPr lang="ru-RU" b="1" dirty="0" smtClean="0"/>
          </a:p>
          <a:p>
            <a:r>
              <a:rPr lang="ru-RU" b="1" dirty="0" smtClean="0"/>
              <a:t>распределения плотности</a:t>
            </a:r>
          </a:p>
          <a:p>
            <a:r>
              <a:rPr lang="ru-RU" b="1" dirty="0" smtClean="0"/>
              <a:t>вероятности</a:t>
            </a:r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График </a:t>
            </a:r>
            <a:r>
              <a:rPr lang="ru-RU" sz="3200" dirty="0" err="1"/>
              <a:t>распределния</a:t>
            </a:r>
            <a:r>
              <a:rPr lang="ru-RU" sz="3200" dirty="0"/>
              <a:t> плотности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12160" y="30212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Добавим прозрачности с </a:t>
            </a:r>
            <a:endParaRPr lang="ru-RU" b="1" dirty="0" smtClean="0"/>
          </a:p>
          <a:p>
            <a:r>
              <a:rPr lang="ru-RU" b="1" dirty="0" smtClean="0"/>
              <a:t>помощью </a:t>
            </a:r>
            <a:r>
              <a:rPr lang="ru-RU" b="1" dirty="0"/>
              <a:t>параметра </a:t>
            </a:r>
            <a:r>
              <a:rPr lang="en-US" b="1" i="1" dirty="0" smtClean="0"/>
              <a:t>alpha</a:t>
            </a:r>
            <a:endParaRPr lang="ru-RU" b="1" dirty="0"/>
          </a:p>
        </p:txBody>
      </p:sp>
      <p:pic>
        <p:nvPicPr>
          <p:cNvPr id="1027" name="Picture 3" descr="p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8" y="1484784"/>
            <a:ext cx="5463769" cy="426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График </a:t>
            </a:r>
            <a:r>
              <a:rPr lang="ru-RU" sz="3200" dirty="0" err="1"/>
              <a:t>распределния</a:t>
            </a:r>
            <a:r>
              <a:rPr lang="ru-RU" sz="3200" dirty="0"/>
              <a:t> плотности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2535064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Если хотим, чтобы графики </a:t>
            </a:r>
            <a:endParaRPr lang="ru-RU" b="1" dirty="0" smtClean="0"/>
          </a:p>
          <a:p>
            <a:r>
              <a:rPr lang="ru-RU" b="1" dirty="0" err="1" smtClean="0"/>
              <a:t>наложились</a:t>
            </a:r>
            <a:r>
              <a:rPr lang="ru-RU" b="1" dirty="0" smtClean="0"/>
              <a:t> </a:t>
            </a:r>
            <a:r>
              <a:rPr lang="ru-RU" b="1" dirty="0"/>
              <a:t>друг на друга </a:t>
            </a:r>
            <a:endParaRPr lang="ru-RU" b="1" dirty="0" smtClean="0"/>
          </a:p>
          <a:p>
            <a:r>
              <a:rPr lang="ru-RU" b="1" dirty="0" smtClean="0"/>
              <a:t>(</a:t>
            </a:r>
            <a:r>
              <a:rPr lang="ru-RU" b="1" dirty="0"/>
              <a:t>сложили свои значения), то </a:t>
            </a:r>
            <a:endParaRPr lang="ru-RU" b="1" dirty="0" smtClean="0"/>
          </a:p>
          <a:p>
            <a:r>
              <a:rPr lang="ru-RU" b="1" dirty="0" smtClean="0"/>
              <a:t>воспользуемся </a:t>
            </a:r>
            <a:r>
              <a:rPr lang="ru-RU" b="1" dirty="0"/>
              <a:t>параметром </a:t>
            </a:r>
            <a:endParaRPr lang="ru-RU" b="1" dirty="0" smtClean="0"/>
          </a:p>
          <a:p>
            <a:r>
              <a:rPr lang="ru-RU" b="1" i="1" dirty="0" err="1" smtClean="0"/>
              <a:t>position</a:t>
            </a:r>
            <a:r>
              <a:rPr lang="ru-RU" b="1" dirty="0" smtClean="0"/>
              <a:t>  </a:t>
            </a:r>
            <a:r>
              <a:rPr lang="ru-RU" b="1" dirty="0"/>
              <a:t>в значении "</a:t>
            </a:r>
            <a:r>
              <a:rPr lang="ru-RU" b="1" dirty="0" err="1"/>
              <a:t>stack</a:t>
            </a:r>
            <a:r>
              <a:rPr lang="ru-RU" b="1" dirty="0"/>
              <a:t>" </a:t>
            </a:r>
            <a:endParaRPr lang="ru-RU" b="1" dirty="0"/>
          </a:p>
        </p:txBody>
      </p:sp>
      <p:pic>
        <p:nvPicPr>
          <p:cNvPr id="2050" name="Picture 2" descr="p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43" y="1484784"/>
            <a:ext cx="5377875" cy="419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График </a:t>
            </a:r>
            <a:r>
              <a:rPr lang="ru-RU" sz="3200" dirty="0" err="1"/>
              <a:t>распределния</a:t>
            </a:r>
            <a:r>
              <a:rPr lang="ru-RU" sz="3200" dirty="0"/>
              <a:t> плотности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492896"/>
            <a:ext cx="3099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Если хотим, чтобы графики </a:t>
            </a:r>
            <a:r>
              <a:rPr lang="ru-RU" b="1" dirty="0" err="1"/>
              <a:t>наложились</a:t>
            </a:r>
            <a:r>
              <a:rPr lang="ru-RU" b="1" dirty="0"/>
              <a:t> друг на друга и заполнили пространство графика, то для параметра  </a:t>
            </a:r>
            <a:r>
              <a:rPr lang="ru-RU" b="1" i="1" dirty="0" err="1"/>
              <a:t>position</a:t>
            </a:r>
            <a:r>
              <a:rPr lang="ru-RU" b="1" dirty="0"/>
              <a:t>  вместо "</a:t>
            </a:r>
            <a:r>
              <a:rPr lang="ru-RU" b="1" dirty="0" err="1"/>
              <a:t>stack</a:t>
            </a:r>
            <a:r>
              <a:rPr lang="ru-RU" b="1" dirty="0"/>
              <a:t>" нужно указать "</a:t>
            </a:r>
            <a:r>
              <a:rPr lang="ru-RU" b="1" dirty="0" err="1"/>
              <a:t>fill</a:t>
            </a:r>
            <a:r>
              <a:rPr lang="ru-RU" b="1" dirty="0"/>
              <a:t>") </a:t>
            </a:r>
          </a:p>
        </p:txBody>
      </p:sp>
      <p:pic>
        <p:nvPicPr>
          <p:cNvPr id="3074" name="Picture 2" descr="p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30" y="1380399"/>
            <a:ext cx="5484450" cy="428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График </a:t>
            </a:r>
            <a:r>
              <a:rPr lang="ru-RU" sz="3200" dirty="0" smtClean="0"/>
              <a:t>распределения </a:t>
            </a:r>
            <a:r>
              <a:rPr lang="ru-RU" sz="3200" dirty="0"/>
              <a:t>плотности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2955701"/>
            <a:ext cx="3110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А вот так легко </a:t>
            </a:r>
            <a:r>
              <a:rPr lang="ru-RU" b="1" dirty="0" smtClean="0"/>
              <a:t>можно </a:t>
            </a:r>
            <a:r>
              <a:rPr lang="ru-RU" b="1" dirty="0"/>
              <a:t>объединить несколько графиков на  одном холсте </a:t>
            </a:r>
          </a:p>
        </p:txBody>
      </p:sp>
      <p:pic>
        <p:nvPicPr>
          <p:cNvPr id="4098" name="Picture 2" descr="p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5471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Box plot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5" y="1340768"/>
            <a:ext cx="593248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885472" y="1916832"/>
            <a:ext cx="3242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Box plot </a:t>
            </a:r>
            <a:r>
              <a:rPr lang="ru-RU" b="1" dirty="0" smtClean="0"/>
              <a:t>для встроенного набора данных "</a:t>
            </a:r>
            <a:r>
              <a:rPr lang="en-US" b="1" i="1" dirty="0"/>
              <a:t>HSAUR</a:t>
            </a:r>
            <a:r>
              <a:rPr lang="ru-RU" b="1" i="1" dirty="0"/>
              <a:t>2</a:t>
            </a:r>
            <a:r>
              <a:rPr lang="ru-RU" b="1" dirty="0" smtClean="0"/>
              <a:t>" 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Тепловые карты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1718"/>
            <a:ext cx="6128642" cy="478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438" y="285293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Вариант тепловой карты нормально распределённых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880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14" y="1178719"/>
            <a:ext cx="6520838" cy="509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 txBox="1">
            <a:spLocks/>
          </p:cNvSpPr>
          <p:nvPr/>
        </p:nvSpPr>
        <p:spPr>
          <a:xfrm>
            <a:off x="421196" y="239072"/>
            <a:ext cx="8229600" cy="5976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Корреляционная матрица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630932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55074" y="260648"/>
            <a:ext cx="10542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2420888"/>
            <a:ext cx="3528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Корреляционная матрица (</a:t>
            </a:r>
            <a:r>
              <a:rPr lang="ru-RU" b="1" dirty="0" err="1"/>
              <a:t>коррелограмма</a:t>
            </a:r>
            <a:r>
              <a:rPr lang="ru-RU" b="1" dirty="0"/>
              <a:t>) позволяет исследовать корреляцию нескольких непрерывных переменных, присутствующих в одном и том же </a:t>
            </a:r>
            <a:r>
              <a:rPr lang="en-US" b="1" dirty="0" err="1" smtClean="0"/>
              <a:t>dataframe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64993" y="6407087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Lab.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Вячеслав Ермаков ИС-М18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223</Words>
  <Application>Microsoft Office PowerPoint</Application>
  <PresentationFormat>Экран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CONNECT</dc:creator>
  <cp:lastModifiedBy>CONNECT</cp:lastModifiedBy>
  <cp:revision>36</cp:revision>
  <dcterms:created xsi:type="dcterms:W3CDTF">2018-12-14T15:52:15Z</dcterms:created>
  <dcterms:modified xsi:type="dcterms:W3CDTF">2018-12-19T21:16:39Z</dcterms:modified>
</cp:coreProperties>
</file>