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0066C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Q4 2023 Business Report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2743200" y="2286000"/>
            <a:ext cx="3657600" cy="182880"/>
          </a:xfrm>
          <a:prstGeom prst="rect">
            <a:avLst/>
          </a:prstGeom>
          <a:solidFill>
            <a:srgbClr val="FF0000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Financial Performance &amp; Strategic Highlights</a:t>
            </a:r>
            <a:endParaRPr lang="en-US" sz="2800" dirty="0"/>
          </a:p>
        </p:txBody>
      </p:sp>
      <p:sp>
        <p:nvSpPr>
          <p:cNvPr id="5" name="Text 3"/>
          <p:cNvSpPr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88888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2/28/2025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457200" y="2286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66C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Executive Summary</a:t>
            </a:r>
            <a:endParaRPr lang="en-US" sz="2800" dirty="0"/>
          </a:p>
        </p:txBody>
      </p:sp>
      <p:sp>
        <p:nvSpPr>
          <p:cNvPr id="4" name="Shape 2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914400" y="13716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Record-breaking Q4 with $2.8M in revenue, up 28% YoY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914400" y="201168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Increased market share to 35%, solidifying our position as market leader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914400" y="26517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Launched 3 new product features driving 15% increase in user engagement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Expanded to 5 new international markets in APAC region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914400" y="393192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Achieved 94% customer retention rate, exceeding target by 4%</a:t>
            </a:r>
            <a:endParaRPr lang="en-US" sz="2400" dirty="0"/>
          </a:p>
        </p:txBody>
      </p:sp>
      <p:pic>
        <p:nvPicPr>
          <p:cNvPr id="10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9600" y="91440"/>
            <a:ext cx="731520" cy="7315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66C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Quarterly Revenue Performance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2743200" y="1005840"/>
            <a:ext cx="3657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Revenue by Quarter (in millions $)</a:t>
            </a:r>
            <a:endParaRPr lang="en-US" sz="2000" dirty="0"/>
          </a:p>
        </p:txBody>
      </p:sp>
      <p:sp>
        <p:nvSpPr>
          <p:cNvPr id="4" name="Shape 2"/>
          <p:cNvSpPr/>
          <p:nvPr/>
        </p:nvSpPr>
        <p:spPr>
          <a:xfrm>
            <a:off x="914400" y="3474720"/>
            <a:ext cx="1371600" cy="1371600"/>
          </a:xfrm>
          <a:prstGeom prst="rect">
            <a:avLst/>
          </a:prstGeom>
          <a:solidFill>
            <a:srgbClr val="0066CC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914400" y="5029200"/>
            <a:ext cx="1371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Q1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1371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1.2</a:t>
            </a:r>
            <a:endParaRPr lang="en-US" sz="1200" dirty="0"/>
          </a:p>
        </p:txBody>
      </p:sp>
      <p:sp>
        <p:nvSpPr>
          <p:cNvPr id="7" name="Shape 5"/>
          <p:cNvSpPr/>
          <p:nvPr/>
        </p:nvSpPr>
        <p:spPr>
          <a:xfrm>
            <a:off x="2743200" y="2903220"/>
            <a:ext cx="1371600" cy="1943100"/>
          </a:xfrm>
          <a:prstGeom prst="rect">
            <a:avLst/>
          </a:prstGeom>
          <a:solidFill>
            <a:srgbClr val="33CC33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2743200" y="5029200"/>
            <a:ext cx="1371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Q2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2743200" y="2628900"/>
            <a:ext cx="1371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0" y="2217420"/>
            <a:ext cx="1371600" cy="2628900"/>
          </a:xfrm>
          <a:prstGeom prst="rect">
            <a:avLst/>
          </a:prstGeom>
          <a:solidFill>
            <a:srgbClr val="FF9900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0" y="5029200"/>
            <a:ext cx="1371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Q3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4572000" y="1943100"/>
            <a:ext cx="1371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2.3</a:t>
            </a:r>
            <a:endParaRPr lang="en-US" sz="1200" dirty="0"/>
          </a:p>
        </p:txBody>
      </p:sp>
      <p:sp>
        <p:nvSpPr>
          <p:cNvPr id="13" name="Shape 11"/>
          <p:cNvSpPr/>
          <p:nvPr/>
        </p:nvSpPr>
        <p:spPr>
          <a:xfrm>
            <a:off x="6400800" y="1645920"/>
            <a:ext cx="1371600" cy="3200400"/>
          </a:xfrm>
          <a:prstGeom prst="rect">
            <a:avLst/>
          </a:prstGeom>
          <a:solidFill>
            <a:srgbClr val="CC3333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6400800" y="5029200"/>
            <a:ext cx="1371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Q4</a:t>
            </a:r>
            <a:endParaRPr lang="en-US" sz="1400" dirty="0"/>
          </a:p>
        </p:txBody>
      </p:sp>
      <p:sp>
        <p:nvSpPr>
          <p:cNvPr id="15" name="Text 13"/>
          <p:cNvSpPr/>
          <p:nvPr/>
        </p:nvSpPr>
        <p:spPr>
          <a:xfrm>
            <a:off x="6400800" y="1371600"/>
            <a:ext cx="1371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2.8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66C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Market Share Analysis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2057400" y="1005840"/>
            <a:ext cx="3657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Current Market Distribution</a:t>
            </a:r>
            <a:endParaRPr lang="en-US" sz="2000" dirty="0"/>
          </a:p>
        </p:txBody>
      </p:sp>
      <p:sp>
        <p:nvSpPr>
          <p:cNvPr id="4" name="Shape 2"/>
          <p:cNvSpPr/>
          <p:nvPr/>
        </p:nvSpPr>
        <p:spPr>
          <a:xfrm>
            <a:off x="2286000" y="1645920"/>
            <a:ext cx="3200400" cy="3200400"/>
          </a:xfrm>
          <a:prstGeom prst="ellipse">
            <a:avLst/>
          </a:prstGeom>
          <a:solidFill>
            <a:srgbClr val="CCCCCC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2514600" y="3017520"/>
            <a:ext cx="2743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Pie Chart Placeholder</a:t>
            </a:r>
            <a:endParaRPr lang="en-US" sz="1200" dirty="0"/>
          </a:p>
        </p:txBody>
      </p:sp>
      <p:sp>
        <p:nvSpPr>
          <p:cNvPr id="6" name="Shape 4"/>
          <p:cNvSpPr/>
          <p:nvPr/>
        </p:nvSpPr>
        <p:spPr>
          <a:xfrm>
            <a:off x="5943600" y="1645920"/>
            <a:ext cx="182880" cy="182880"/>
          </a:xfrm>
          <a:prstGeom prst="rect">
            <a:avLst/>
          </a:prstGeom>
          <a:solidFill>
            <a:srgbClr val="0066CC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6217920" y="1600200"/>
            <a:ext cx="2743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Our Company: 35%</a:t>
            </a:r>
            <a:endParaRPr lang="en-US" sz="1200" dirty="0"/>
          </a:p>
        </p:txBody>
      </p:sp>
      <p:sp>
        <p:nvSpPr>
          <p:cNvPr id="8" name="Shape 6"/>
          <p:cNvSpPr/>
          <p:nvPr/>
        </p:nvSpPr>
        <p:spPr>
          <a:xfrm>
            <a:off x="5943600" y="2011680"/>
            <a:ext cx="182880" cy="182880"/>
          </a:xfrm>
          <a:prstGeom prst="rect">
            <a:avLst/>
          </a:prstGeom>
          <a:solidFill>
            <a:srgbClr val="33CC33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6217920" y="1965960"/>
            <a:ext cx="2743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Competitor A: 28%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5943600" y="2377440"/>
            <a:ext cx="182880" cy="182880"/>
          </a:xfrm>
          <a:prstGeom prst="rect">
            <a:avLst/>
          </a:prstGeom>
          <a:solidFill>
            <a:srgbClr val="FF9900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6217920" y="2331720"/>
            <a:ext cx="2743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Competitor B: 22%</a:t>
            </a:r>
            <a:endParaRPr lang="en-US" sz="1200" dirty="0"/>
          </a:p>
        </p:txBody>
      </p:sp>
      <p:sp>
        <p:nvSpPr>
          <p:cNvPr id="12" name="Shape 10"/>
          <p:cNvSpPr/>
          <p:nvPr/>
        </p:nvSpPr>
        <p:spPr>
          <a:xfrm>
            <a:off x="5943600" y="2743200"/>
            <a:ext cx="182880" cy="182880"/>
          </a:xfrm>
          <a:prstGeom prst="rect">
            <a:avLst/>
          </a:prstGeom>
          <a:solidFill>
            <a:srgbClr val="CC3333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6217920" y="2697480"/>
            <a:ext cx="2743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Others: 15%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457200" y="2286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33CC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Performance Metrics</a:t>
            </a:r>
            <a:endParaRPr lang="en-US" sz="2800" dirty="0"/>
          </a:p>
        </p:txBody>
      </p:sp>
      <p:sp>
        <p:nvSpPr>
          <p:cNvPr id="4" name="Shape 2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0066C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28%</a:t>
            </a:r>
            <a:endParaRPr lang="en-US" sz="3600" dirty="0"/>
          </a:p>
        </p:txBody>
      </p:sp>
      <p:sp>
        <p:nvSpPr>
          <p:cNvPr id="8" name="Text 6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Revenue Growth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Year-over-year increase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0" y="0"/>
            <a:ext cx="914400" cy="914400"/>
          </a:xfrm>
          <a:prstGeom prst="ellipse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33CC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94%</a:t>
            </a:r>
            <a:endParaRPr lang="en-US" sz="3600" dirty="0"/>
          </a:p>
        </p:txBody>
      </p:sp>
      <p:sp>
        <p:nvSpPr>
          <p:cNvPr id="13" name="Text 11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Customer Retention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Renewal rate for existing clients</a:t>
            </a:r>
            <a:endParaRPr lang="en-US" sz="1200" dirty="0"/>
          </a:p>
        </p:txBody>
      </p:sp>
      <p:sp>
        <p:nvSpPr>
          <p:cNvPr id="15" name="Shape 13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0" y="0"/>
            <a:ext cx="914400" cy="914400"/>
          </a:xfrm>
          <a:prstGeom prst="roundRect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FF99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15</a:t>
            </a:r>
            <a:endParaRPr lang="en-US" sz="3600" dirty="0"/>
          </a:p>
        </p:txBody>
      </p:sp>
      <p:sp>
        <p:nvSpPr>
          <p:cNvPr id="18" name="Text 16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New Enterprise Clients</a:t>
            </a:r>
            <a:endParaRPr lang="en-US" sz="1600" dirty="0"/>
          </a:p>
        </p:txBody>
      </p:sp>
      <p:sp>
        <p:nvSpPr>
          <p:cNvPr id="19" name="Text 17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Added in Q4 2023</a:t>
            </a:r>
            <a:endParaRPr lang="en-US" sz="1200" dirty="0"/>
          </a:p>
        </p:txBody>
      </p:sp>
      <p:sp>
        <p:nvSpPr>
          <p:cNvPr id="20" name="Shape 18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  <p:sp>
        <p:nvSpPr>
          <p:cNvPr id="21" name="Shape 19"/>
          <p:cNvSpPr/>
          <p:nvPr/>
        </p:nvSpPr>
        <p:spPr>
          <a:xfrm>
            <a:off x="0" y="0"/>
            <a:ext cx="914400" cy="914400"/>
          </a:xfrm>
          <a:prstGeom prst="ellipse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  <p:sp>
        <p:nvSpPr>
          <p:cNvPr id="22" name="Text 20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CC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$3.2M</a:t>
            </a:r>
            <a:endParaRPr lang="en-US" sz="3600" dirty="0"/>
          </a:p>
        </p:txBody>
      </p:sp>
      <p:sp>
        <p:nvSpPr>
          <p:cNvPr id="23" name="Text 21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R&amp;D Investment</a:t>
            </a:r>
            <a:endParaRPr lang="en-US" sz="1600" dirty="0"/>
          </a:p>
        </p:txBody>
      </p:sp>
      <p:sp>
        <p:nvSpPr>
          <p:cNvPr id="24" name="Text 22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 product innovation</a:t>
            </a:r>
            <a:endParaRPr lang="en-US" sz="1200" dirty="0"/>
          </a:p>
        </p:txBody>
      </p:sp>
      <p:pic>
        <p:nvPicPr>
          <p:cNvPr id="2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9600" y="91440"/>
            <a:ext cx="731520" cy="7315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66C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Quarterly Comparison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Metrics</a:t>
            </a:r>
            <a:endParaRPr lang="en-US" sz="1400" dirty="0"/>
          </a:p>
        </p:txBody>
      </p:sp>
      <p:sp>
        <p:nvSpPr>
          <p:cNvPr id="5" name="Shape 3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Q1 2023</a:t>
            </a:r>
            <a:endParaRPr lang="en-US" sz="1400" dirty="0"/>
          </a:p>
        </p:txBody>
      </p:sp>
      <p:sp>
        <p:nvSpPr>
          <p:cNvPr id="7" name="Shape 5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Q2 2023</a:t>
            </a:r>
            <a:endParaRPr lang="en-US" sz="1400" dirty="0"/>
          </a:p>
        </p:txBody>
      </p:sp>
      <p:sp>
        <p:nvSpPr>
          <p:cNvPr id="9" name="Shape 7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Q3 2023</a:t>
            </a:r>
            <a:endParaRPr lang="en-US" sz="1400" dirty="0"/>
          </a:p>
        </p:txBody>
      </p:sp>
      <p:sp>
        <p:nvSpPr>
          <p:cNvPr id="11" name="Shape 9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Q4 2023</a:t>
            </a:r>
            <a:endParaRPr lang="en-US" sz="1400" dirty="0"/>
          </a:p>
        </p:txBody>
      </p:sp>
      <p:sp>
        <p:nvSpPr>
          <p:cNvPr id="13" name="Shape 11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Revenue (millions)</a:t>
            </a:r>
            <a:endParaRPr lang="en-US" sz="1200" dirty="0"/>
          </a:p>
        </p:txBody>
      </p:sp>
      <p:sp>
        <p:nvSpPr>
          <p:cNvPr id="15" name="Shape 13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$1.2M</a:t>
            </a:r>
            <a:endParaRPr lang="en-US" sz="1200" dirty="0"/>
          </a:p>
        </p:txBody>
      </p:sp>
      <p:sp>
        <p:nvSpPr>
          <p:cNvPr id="17" name="Shape 15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$1.7M</a:t>
            </a:r>
            <a:endParaRPr lang="en-US" sz="1200" dirty="0"/>
          </a:p>
        </p:txBody>
      </p:sp>
      <p:sp>
        <p:nvSpPr>
          <p:cNvPr id="19" name="Shape 17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$2.3M</a:t>
            </a:r>
            <a:endParaRPr lang="en-US" sz="1200" dirty="0"/>
          </a:p>
        </p:txBody>
      </p:sp>
      <p:sp>
        <p:nvSpPr>
          <p:cNvPr id="21" name="Shape 19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  <p:sp>
        <p:nvSpPr>
          <p:cNvPr id="22" name="Text 20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$2.8M</a:t>
            </a:r>
            <a:endParaRPr lang="en-US" sz="1200" dirty="0"/>
          </a:p>
        </p:txBody>
      </p:sp>
      <p:sp>
        <p:nvSpPr>
          <p:cNvPr id="23" name="Shape 21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  <p:sp>
        <p:nvSpPr>
          <p:cNvPr id="24" name="Text 22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New Customers</a:t>
            </a:r>
            <a:endParaRPr lang="en-US" sz="1200" dirty="0"/>
          </a:p>
        </p:txBody>
      </p:sp>
      <p:sp>
        <p:nvSpPr>
          <p:cNvPr id="25" name="Shape 23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42</a:t>
            </a:r>
            <a:endParaRPr lang="en-US" sz="1200" dirty="0"/>
          </a:p>
        </p:txBody>
      </p:sp>
      <p:sp>
        <p:nvSpPr>
          <p:cNvPr id="27" name="Shape 25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  <p:sp>
        <p:nvSpPr>
          <p:cNvPr id="28" name="Text 26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56</a:t>
            </a:r>
            <a:endParaRPr lang="en-US" sz="1200" dirty="0"/>
          </a:p>
        </p:txBody>
      </p:sp>
      <p:sp>
        <p:nvSpPr>
          <p:cNvPr id="29" name="Shape 27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  <p:sp>
        <p:nvSpPr>
          <p:cNvPr id="30" name="Text 28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78</a:t>
            </a:r>
            <a:endParaRPr lang="en-US" sz="1200" dirty="0"/>
          </a:p>
        </p:txBody>
      </p:sp>
      <p:sp>
        <p:nvSpPr>
          <p:cNvPr id="31" name="Shape 29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  <p:sp>
        <p:nvSpPr>
          <p:cNvPr id="32" name="Text 30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93</a:t>
            </a:r>
            <a:endParaRPr lang="en-US" sz="1200" dirty="0"/>
          </a:p>
        </p:txBody>
      </p:sp>
      <p:sp>
        <p:nvSpPr>
          <p:cNvPr id="33" name="Shape 31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  <p:sp>
        <p:nvSpPr>
          <p:cNvPr id="34" name="Text 32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Customer Satisfaction</a:t>
            </a:r>
            <a:endParaRPr lang="en-US" sz="1200" dirty="0"/>
          </a:p>
        </p:txBody>
      </p:sp>
      <p:sp>
        <p:nvSpPr>
          <p:cNvPr id="35" name="Shape 33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  <p:sp>
        <p:nvSpPr>
          <p:cNvPr id="36" name="Text 34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85%</a:t>
            </a:r>
            <a:endParaRPr lang="en-US" sz="1200" dirty="0"/>
          </a:p>
        </p:txBody>
      </p:sp>
      <p:sp>
        <p:nvSpPr>
          <p:cNvPr id="37" name="Shape 35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  <p:sp>
        <p:nvSpPr>
          <p:cNvPr id="38" name="Text 36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87%</a:t>
            </a:r>
            <a:endParaRPr lang="en-US" sz="1200" dirty="0"/>
          </a:p>
        </p:txBody>
      </p:sp>
      <p:sp>
        <p:nvSpPr>
          <p:cNvPr id="39" name="Shape 37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  <p:sp>
        <p:nvSpPr>
          <p:cNvPr id="40" name="Text 38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90%</a:t>
            </a:r>
            <a:endParaRPr lang="en-US" sz="1200" dirty="0"/>
          </a:p>
        </p:txBody>
      </p:sp>
      <p:sp>
        <p:nvSpPr>
          <p:cNvPr id="41" name="Shape 39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  <p:sp>
        <p:nvSpPr>
          <p:cNvPr id="42" name="Text 40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94%</a:t>
            </a:r>
            <a:endParaRPr lang="en-US" sz="1200" dirty="0"/>
          </a:p>
        </p:txBody>
      </p:sp>
      <p:sp>
        <p:nvSpPr>
          <p:cNvPr id="43" name="Shape 41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  <p:sp>
        <p:nvSpPr>
          <p:cNvPr id="44" name="Text 42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Market Share</a:t>
            </a:r>
            <a:endParaRPr lang="en-US" sz="1200" dirty="0"/>
          </a:p>
        </p:txBody>
      </p:sp>
      <p:sp>
        <p:nvSpPr>
          <p:cNvPr id="45" name="Shape 43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  <p:sp>
        <p:nvSpPr>
          <p:cNvPr id="46" name="Text 44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22%</a:t>
            </a:r>
            <a:endParaRPr lang="en-US" sz="1200" dirty="0"/>
          </a:p>
        </p:txBody>
      </p:sp>
      <p:sp>
        <p:nvSpPr>
          <p:cNvPr id="47" name="Shape 45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  <p:sp>
        <p:nvSpPr>
          <p:cNvPr id="48" name="Text 46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25%</a:t>
            </a:r>
            <a:endParaRPr lang="en-US" sz="1200" dirty="0"/>
          </a:p>
        </p:txBody>
      </p:sp>
      <p:sp>
        <p:nvSpPr>
          <p:cNvPr id="49" name="Shape 47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  <p:sp>
        <p:nvSpPr>
          <p:cNvPr id="50" name="Text 48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30%</a:t>
            </a:r>
            <a:endParaRPr lang="en-US" sz="1200" dirty="0"/>
          </a:p>
        </p:txBody>
      </p:sp>
      <p:sp>
        <p:nvSpPr>
          <p:cNvPr id="51" name="Shape 49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  <p:sp>
        <p:nvSpPr>
          <p:cNvPr id="52" name="Text 50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35%</a:t>
            </a:r>
            <a:endParaRPr lang="en-US" sz="1200" dirty="0"/>
          </a:p>
        </p:txBody>
      </p:sp>
      <p:sp>
        <p:nvSpPr>
          <p:cNvPr id="53" name="Shape 51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  <p:sp>
        <p:nvSpPr>
          <p:cNvPr id="54" name="Text 52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Product Releases</a:t>
            </a:r>
            <a:endParaRPr lang="en-US" sz="1200" dirty="0"/>
          </a:p>
        </p:txBody>
      </p:sp>
      <p:sp>
        <p:nvSpPr>
          <p:cNvPr id="55" name="Shape 53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  <p:sp>
        <p:nvSpPr>
          <p:cNvPr id="56" name="Text 54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endParaRPr lang="en-US" sz="1200" dirty="0"/>
          </a:p>
        </p:txBody>
      </p:sp>
      <p:sp>
        <p:nvSpPr>
          <p:cNvPr id="57" name="Shape 55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  <p:sp>
        <p:nvSpPr>
          <p:cNvPr id="58" name="Text 56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1200" dirty="0"/>
          </a:p>
        </p:txBody>
      </p:sp>
      <p:sp>
        <p:nvSpPr>
          <p:cNvPr id="59" name="Shape 57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  <p:sp>
        <p:nvSpPr>
          <p:cNvPr id="60" name="Text 58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1200" dirty="0"/>
          </a:p>
        </p:txBody>
      </p:sp>
      <p:sp>
        <p:nvSpPr>
          <p:cNvPr id="61" name="Shape 59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  <p:sp>
        <p:nvSpPr>
          <p:cNvPr id="62" name="Text 60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66C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Leadership Perspective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914400" cy="914400"/>
          </a:xfrm>
          <a:prstGeom prst="roundRect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800" b="1" dirty="0">
                <a:solidFill>
                  <a:srgbClr val="0066C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</a:t>
            </a:r>
            <a:endParaRPr lang="en-US" sz="4800" dirty="0"/>
          </a:p>
        </p:txBody>
      </p:sp>
      <p:sp>
        <p:nvSpPr>
          <p:cNvPr id="5" name="Text 3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i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Our exceptional Q4 results reflect the team's dedication and our strategic investments in product innovation. We're well-positioned for continued growth in 2024.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4800" b="1" dirty="0">
                <a:solidFill>
                  <a:srgbClr val="0066C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</a:t>
            </a:r>
            <a:endParaRPr lang="en-US" sz="4800" dirty="0"/>
          </a:p>
        </p:txBody>
      </p:sp>
      <p:sp>
        <p:nvSpPr>
          <p:cNvPr id="7" name="Text 5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400" i="1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— Jane Smith, CEO</a:t>
            </a:r>
            <a:endParaRPr lang="en-US" sz="1400" dirty="0"/>
          </a:p>
        </p:txBody>
      </p:sp>
      <p:sp>
        <p:nvSpPr>
          <p:cNvPr id="8" name="Shape 6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457200" y="2286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9933C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Strategic Priorities for 2024</a:t>
            </a:r>
            <a:endParaRPr lang="en-US" sz="2800" dirty="0"/>
          </a:p>
        </p:txBody>
      </p:sp>
      <p:sp>
        <p:nvSpPr>
          <p:cNvPr id="4" name="Shape 2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914400" y="13716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Expand enterprise client base by 40% through targeted sales initiatives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914400" y="201168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Launch next-generation platform with AI-powered features in Q2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914400" y="26517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Enter 3 new markets in EMEA region by Q3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Increase R&amp;D investment to $4.5M to accelerate product roadmap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914400" y="393192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Implement customer success program to achieve 96% retention rate</a:t>
            </a:r>
            <a:endParaRPr lang="en-US" sz="2400" dirty="0"/>
          </a:p>
        </p:txBody>
      </p:sp>
      <p:pic>
        <p:nvPicPr>
          <p:cNvPr id="10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9600" y="91440"/>
            <a:ext cx="731520" cy="731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2025-02-28T22:02:23Z</dcterms:created>
  <dcterms:modified xsi:type="dcterms:W3CDTF">2025-02-28T22:02:23Z</dcterms:modified>
</cp:coreProperties>
</file>