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6" r:id="rId12"/>
    <p:sldId id="288" r:id="rId13"/>
    <p:sldId id="277" r:id="rId14"/>
    <p:sldId id="278" r:id="rId15"/>
    <p:sldId id="281" r:id="rId16"/>
    <p:sldId id="282" r:id="rId17"/>
    <p:sldId id="28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oftandware.org.ua/wp-content/uploads/2014/11/base-area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7647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Основными </a:t>
            </a:r>
            <a:r>
              <a:rPr lang="ru-RU" b="1" dirty="0" smtClean="0"/>
              <a:t>областями </a:t>
            </a:r>
            <a:r>
              <a:rPr lang="ru-RU" b="1" dirty="0" smtClean="0"/>
              <a:t>знания по SWEBOK являются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2708920"/>
            <a:ext cx="6400800" cy="2808312"/>
          </a:xfrm>
        </p:spPr>
        <p:txBody>
          <a:bodyPr>
            <a:normAutofit lnSpcReduction="10000"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инженерия требований;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проектирование ПО;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конструирование ПО;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тестирование ПО;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сопровождение ПО.</a:t>
            </a:r>
          </a:p>
          <a:p>
            <a:pPr algn="just"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Критерии Сцепления-Связности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sz="2000" dirty="0" smtClean="0"/>
              <a:t>критерий сцепления</a:t>
            </a:r>
            <a:r>
              <a:rPr lang="ru-RU" sz="2000" b="1" dirty="0" smtClean="0"/>
              <a:t> </a:t>
            </a:r>
            <a:r>
              <a:rPr lang="ru-RU" sz="2000" dirty="0" smtClean="0"/>
              <a:t>(</a:t>
            </a:r>
            <a:r>
              <a:rPr lang="en-US" sz="2000" dirty="0" smtClean="0"/>
              <a:t>coupling</a:t>
            </a:r>
            <a:r>
              <a:rPr lang="ru-RU" sz="2000" dirty="0" smtClean="0"/>
              <a:t>) – при создании систем необходимо стремиться к максимальной независимости модулей, т.е. связанность модулей должна быть </a:t>
            </a:r>
            <a:r>
              <a:rPr lang="ru-RU" sz="2000" dirty="0" smtClean="0"/>
              <a:t>минимальной</a:t>
            </a:r>
          </a:p>
          <a:p>
            <a:pPr lvl="1">
              <a:buFont typeface="Wingdings" pitchFamily="2" charset="2"/>
              <a:buChar char="Ø"/>
            </a:pPr>
            <a:r>
              <a:rPr lang="ru-RU" sz="1600" i="1" dirty="0" smtClean="0"/>
              <a:t>Модули сцеплены по данным</a:t>
            </a:r>
            <a:r>
              <a:rPr lang="ru-RU" sz="1600" dirty="0" smtClean="0"/>
              <a:t>, если они взаимодействуют через передачу параметров и при этом каждый параметр является элементарным информационным объектом</a:t>
            </a:r>
          </a:p>
          <a:p>
            <a:pPr lvl="1">
              <a:buFont typeface="Wingdings" pitchFamily="2" charset="2"/>
              <a:buChar char="Ø"/>
            </a:pPr>
            <a:r>
              <a:rPr lang="ru-RU" sz="1600" i="1" dirty="0" smtClean="0"/>
              <a:t>Модули сцеплены по образцу</a:t>
            </a:r>
            <a:r>
              <a:rPr lang="ru-RU" sz="1600" dirty="0" smtClean="0"/>
              <a:t>, если один посылает другому составной информационный объект</a:t>
            </a:r>
          </a:p>
          <a:p>
            <a:pPr lvl="1">
              <a:buFont typeface="Wingdings" pitchFamily="2" charset="2"/>
              <a:buChar char="Ø"/>
            </a:pPr>
            <a:r>
              <a:rPr lang="ru-RU" sz="1600" i="1" dirty="0" smtClean="0"/>
              <a:t>Модули сцеплены по управлению</a:t>
            </a:r>
            <a:r>
              <a:rPr lang="ru-RU" sz="1600" dirty="0" smtClean="0"/>
              <a:t>, если один посылает другому информационный объект – флаг, предназначенный для управления его внутренней логикой. Существует два вида флага: описательный и управляющий</a:t>
            </a:r>
          </a:p>
          <a:p>
            <a:pPr lvl="0"/>
            <a:endParaRPr lang="ru-RU" sz="2000" dirty="0" smtClean="0"/>
          </a:p>
          <a:p>
            <a:pPr lvl="0"/>
            <a:r>
              <a:rPr lang="ru-RU" sz="2000" dirty="0" smtClean="0"/>
              <a:t>критерий </a:t>
            </a:r>
            <a:r>
              <a:rPr lang="ru-RU" sz="2000" dirty="0" smtClean="0"/>
              <a:t>связности</a:t>
            </a:r>
            <a:r>
              <a:rPr lang="ru-RU" sz="2000" b="1" dirty="0" smtClean="0"/>
              <a:t> </a:t>
            </a:r>
            <a:r>
              <a:rPr lang="ru-RU" sz="2000" dirty="0" smtClean="0"/>
              <a:t>(</a:t>
            </a:r>
            <a:r>
              <a:rPr lang="en-US" sz="2000" dirty="0" smtClean="0"/>
              <a:t>cohesion</a:t>
            </a:r>
            <a:r>
              <a:rPr lang="ru-RU" sz="2000" dirty="0" smtClean="0"/>
              <a:t>) – при проектировании модулей нужно стремиться к высокой связности, т.к., чем выше связность, тем лучше спроектирован </a:t>
            </a:r>
            <a:r>
              <a:rPr lang="ru-RU" sz="2000" dirty="0" smtClean="0"/>
              <a:t>модуль</a:t>
            </a:r>
          </a:p>
          <a:p>
            <a:pPr lvl="1">
              <a:buFont typeface="Wingdings" pitchFamily="2" charset="2"/>
              <a:buChar char="Ø"/>
            </a:pPr>
            <a:r>
              <a:rPr lang="ru-RU" sz="1600" i="1" dirty="0" smtClean="0"/>
              <a:t>функциональная</a:t>
            </a:r>
            <a:r>
              <a:rPr lang="ru-RU" sz="1600" dirty="0" smtClean="0"/>
              <a:t> </a:t>
            </a:r>
            <a:r>
              <a:rPr lang="ru-RU" sz="1600" i="1" dirty="0" smtClean="0"/>
              <a:t>(</a:t>
            </a:r>
            <a:r>
              <a:rPr lang="en-US" sz="1600" i="1" dirty="0" smtClean="0"/>
              <a:t>functional</a:t>
            </a:r>
            <a:r>
              <a:rPr lang="ru-RU" sz="1600" i="1" dirty="0" smtClean="0"/>
              <a:t>)</a:t>
            </a:r>
            <a:endParaRPr lang="ru-RU" sz="1600" dirty="0" smtClean="0"/>
          </a:p>
          <a:p>
            <a:pPr lvl="1">
              <a:buFont typeface="Wingdings" pitchFamily="2" charset="2"/>
              <a:buChar char="Ø"/>
            </a:pPr>
            <a:r>
              <a:rPr lang="ru-RU" sz="1600" i="1" dirty="0" smtClean="0"/>
              <a:t>последовательная</a:t>
            </a:r>
            <a:r>
              <a:rPr lang="ru-RU" sz="1600" dirty="0" smtClean="0"/>
              <a:t> </a:t>
            </a:r>
            <a:r>
              <a:rPr lang="ru-RU" sz="1600" i="1" dirty="0" smtClean="0"/>
              <a:t>(</a:t>
            </a:r>
            <a:r>
              <a:rPr lang="en-US" sz="1600" i="1" dirty="0" smtClean="0"/>
              <a:t>sequential</a:t>
            </a:r>
            <a:r>
              <a:rPr lang="ru-RU" sz="1600" i="1" dirty="0" smtClean="0"/>
              <a:t>)</a:t>
            </a:r>
            <a:endParaRPr lang="ru-RU" sz="1600" dirty="0" smtClean="0"/>
          </a:p>
          <a:p>
            <a:pPr lvl="1">
              <a:buFont typeface="Wingdings" pitchFamily="2" charset="2"/>
              <a:buChar char="Ø"/>
            </a:pPr>
            <a:r>
              <a:rPr lang="ru-RU" sz="1600" i="1" dirty="0" smtClean="0"/>
              <a:t>информационная</a:t>
            </a:r>
            <a:r>
              <a:rPr lang="ru-RU" sz="1600" dirty="0" smtClean="0"/>
              <a:t> </a:t>
            </a:r>
            <a:r>
              <a:rPr lang="ru-RU" sz="1600" i="1" dirty="0" smtClean="0"/>
              <a:t>(</a:t>
            </a:r>
            <a:r>
              <a:rPr lang="en-US" sz="1600" i="1" dirty="0" smtClean="0"/>
              <a:t>informational</a:t>
            </a:r>
            <a:r>
              <a:rPr lang="ru-RU" sz="1600" i="1" dirty="0" smtClean="0"/>
              <a:t>)</a:t>
            </a:r>
            <a:endParaRPr lang="ru-RU" sz="1600" dirty="0" smtClean="0"/>
          </a:p>
          <a:p>
            <a:pPr lvl="1">
              <a:buFont typeface="Wingdings" pitchFamily="2" charset="2"/>
              <a:buChar char="Ø"/>
            </a:pPr>
            <a:r>
              <a:rPr lang="ru-RU" sz="1600" i="1" dirty="0" smtClean="0"/>
              <a:t>процедурная</a:t>
            </a:r>
            <a:r>
              <a:rPr lang="ru-RU" sz="1600" dirty="0" smtClean="0"/>
              <a:t> </a:t>
            </a:r>
            <a:r>
              <a:rPr lang="ru-RU" sz="1600" i="1" dirty="0" smtClean="0"/>
              <a:t>(</a:t>
            </a:r>
            <a:r>
              <a:rPr lang="en-US" sz="1600" i="1" dirty="0" smtClean="0"/>
              <a:t>procedural</a:t>
            </a:r>
            <a:r>
              <a:rPr lang="ru-RU" sz="1600" i="1" dirty="0" smtClean="0"/>
              <a:t>)</a:t>
            </a:r>
            <a:endParaRPr lang="ru-RU" sz="1600" dirty="0" smtClean="0"/>
          </a:p>
          <a:p>
            <a:pPr lvl="1">
              <a:buFont typeface="Wingdings" pitchFamily="2" charset="2"/>
              <a:buChar char="Ø"/>
            </a:pPr>
            <a:r>
              <a:rPr lang="ru-RU" sz="1600" i="1" dirty="0" smtClean="0"/>
              <a:t>временная</a:t>
            </a:r>
            <a:r>
              <a:rPr lang="ru-RU" sz="1600" dirty="0" smtClean="0"/>
              <a:t> </a:t>
            </a:r>
            <a:r>
              <a:rPr lang="ru-RU" sz="1600" i="1" dirty="0" smtClean="0"/>
              <a:t>(</a:t>
            </a:r>
            <a:r>
              <a:rPr lang="en-US" sz="1600" i="1" dirty="0" smtClean="0"/>
              <a:t>temporal</a:t>
            </a:r>
            <a:r>
              <a:rPr lang="ru-RU" sz="1600" i="1" dirty="0" smtClean="0"/>
              <a:t>)</a:t>
            </a:r>
            <a:endParaRPr lang="ru-RU" sz="1600" dirty="0" smtClean="0"/>
          </a:p>
          <a:p>
            <a:pPr lvl="1">
              <a:buFont typeface="Wingdings" pitchFamily="2" charset="2"/>
              <a:buChar char="Ø"/>
            </a:pPr>
            <a:r>
              <a:rPr lang="ru-RU" sz="1600" i="1" dirty="0" smtClean="0"/>
              <a:t>логическая</a:t>
            </a:r>
            <a:r>
              <a:rPr lang="ru-RU" sz="1600" dirty="0" smtClean="0"/>
              <a:t> </a:t>
            </a:r>
            <a:r>
              <a:rPr lang="ru-RU" sz="1600" i="1" dirty="0" smtClean="0"/>
              <a:t>(</a:t>
            </a:r>
            <a:r>
              <a:rPr lang="en-US" sz="1600" i="1" dirty="0" smtClean="0"/>
              <a:t>logical</a:t>
            </a:r>
            <a:r>
              <a:rPr lang="ru-RU" sz="1600" i="1" dirty="0" smtClean="0"/>
              <a:t>)</a:t>
            </a:r>
            <a:endParaRPr lang="ru-RU" sz="1600" dirty="0" smtClean="0"/>
          </a:p>
          <a:p>
            <a:pPr lvl="1">
              <a:buFont typeface="Wingdings" pitchFamily="2" charset="2"/>
              <a:buChar char="Ø"/>
            </a:pPr>
            <a:r>
              <a:rPr lang="ru-RU" sz="1600" i="1" dirty="0" smtClean="0"/>
              <a:t>случайная (</a:t>
            </a:r>
            <a:r>
              <a:rPr lang="en-US" sz="1600" i="1" dirty="0" smtClean="0"/>
              <a:t>coincidental</a:t>
            </a:r>
            <a:r>
              <a:rPr lang="ru-RU" sz="1600" i="1" dirty="0" smtClean="0"/>
              <a:t>)</a:t>
            </a:r>
            <a:endParaRPr lang="ru-RU" sz="1600" dirty="0" smtClean="0"/>
          </a:p>
          <a:p>
            <a:pPr lvl="0"/>
            <a:endParaRPr lang="ru-RU" sz="2000" dirty="0" smtClean="0"/>
          </a:p>
          <a:p>
            <a:pPr lvl="0"/>
            <a:endParaRPr lang="ru-RU" sz="2000" i="1" dirty="0" smtClean="0"/>
          </a:p>
          <a:p>
            <a:endParaRPr lang="ru-RU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Связность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23529" y="1556792"/>
          <a:ext cx="8301608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928"/>
                <a:gridCol w="1645920"/>
                <a:gridCol w="1645920"/>
                <a:gridCol w="1645920"/>
                <a:gridCol w="1645920"/>
              </a:tblGrid>
              <a:tr h="540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Droid Sans Devanagari"/>
                        </a:rPr>
                        <a:t>Мера связности</a:t>
                      </a:r>
                      <a:endParaRPr lang="ru-RU" sz="1200" dirty="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Droid Sans Devanagari"/>
                        </a:rPr>
                        <a:t>Сцепление</a:t>
                      </a:r>
                      <a:endParaRPr lang="ru-RU" sz="1200" dirty="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Droid Sans Devanagari"/>
                        </a:rPr>
                        <a:t>Модифицируемость</a:t>
                      </a:r>
                      <a:endParaRPr lang="ru-RU" sz="1200" dirty="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Droid Sans Devanagari"/>
                        </a:rPr>
                        <a:t>Понятность</a:t>
                      </a:r>
                      <a:endParaRPr lang="ru-RU" sz="1200" dirty="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latin typeface="Times New Roman"/>
                          <a:ea typeface="Times New Roman"/>
                          <a:cs typeface="Droid Sans Devanagari"/>
                        </a:rPr>
                        <a:t>Сопровождаемость</a:t>
                      </a:r>
                      <a:endParaRPr lang="ru-RU" sz="1200" dirty="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Droid Sans Devanagari"/>
                        </a:rPr>
                        <a:t>Функциональная</a:t>
                      </a:r>
                      <a:endParaRPr lang="ru-RU" sz="1400" dirty="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хорошее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хорошая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хорошая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хорошая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  <a:cs typeface="Droid Sans Devanagari"/>
                        </a:rPr>
                        <a:t>Последовательная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хорошее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хорошая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близкая к хорошей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хорошая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  <a:cs typeface="Droid Sans Devanagari"/>
                        </a:rPr>
                        <a:t>Информационная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среднее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средняя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Droid Sans Devanagari"/>
                        </a:rPr>
                        <a:t>средняя</a:t>
                      </a:r>
                      <a:endParaRPr lang="ru-RU" sz="1400" dirty="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средняя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  <a:cs typeface="Droid Sans Devanagari"/>
                        </a:rPr>
                        <a:t>Процедурная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Droid Sans Devanagari"/>
                        </a:rPr>
                        <a:t>приемлемое</a:t>
                      </a:r>
                      <a:endParaRPr lang="ru-RU" sz="1400" dirty="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приемлемая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приемлемая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плохая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  <a:cs typeface="Droid Sans Devanagari"/>
                        </a:rPr>
                        <a:t>Временная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плохое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плохая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средняя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плохая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  <a:cs typeface="Droid Sans Devanagari"/>
                        </a:rPr>
                        <a:t>Логическая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плохое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Droid Sans Devanagari"/>
                        </a:rPr>
                        <a:t>плохая</a:t>
                      </a:r>
                      <a:endParaRPr lang="ru-RU" sz="1400" dirty="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плохая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плохая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  <a:cs typeface="Droid Sans Devanagari"/>
                        </a:rPr>
                        <a:t>Случайная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плохое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плохая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Droid Sans Devanagari"/>
                        </a:rPr>
                        <a:t>плохая</a:t>
                      </a:r>
                      <a:endParaRPr lang="ru-RU" sz="140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Droid Sans Devanagari"/>
                        </a:rPr>
                        <a:t>плохая</a:t>
                      </a:r>
                      <a:endParaRPr lang="ru-RU" sz="1400" dirty="0"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6990" marR="47625" marT="47625" marB="4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Идентификация, Анализ, Детализация, Раскрытие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Реализация ПО. </a:t>
            </a:r>
            <a:r>
              <a:rPr lang="ru-RU" dirty="0" smtClean="0"/>
              <a:t>Цель процесса реализации программных средств заключается в создании заданных элементов системы, выполненных в виде программных продуктов или услуг</a:t>
            </a:r>
            <a:endParaRPr lang="ru-RU" b="1" dirty="0" smtClean="0"/>
          </a:p>
          <a:p>
            <a:r>
              <a:rPr lang="ru-RU" b="1" dirty="0" smtClean="0"/>
              <a:t>Анализ </a:t>
            </a:r>
            <a:r>
              <a:rPr lang="ru-RU" b="1" dirty="0" smtClean="0"/>
              <a:t>требований в системном контексте</a:t>
            </a:r>
            <a:r>
              <a:rPr lang="ru-RU" b="1" dirty="0" smtClean="0"/>
              <a:t>.</a:t>
            </a:r>
            <a:r>
              <a:rPr lang="ru-RU" dirty="0" smtClean="0"/>
              <a:t> Цель процесса определения требований правообладателей состоит в выявлении требований к системе, выполнение которых может обеспечивать предоставление услуг, необходимых пользователям и другим правообладателям в заданной среде применения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Анализ требований к ПО. </a:t>
            </a:r>
            <a:r>
              <a:rPr lang="ru-RU" dirty="0" smtClean="0"/>
              <a:t>Цель процесса анализа требований к программным средствам заключается в установлении требований к программным элементам системы.</a:t>
            </a:r>
          </a:p>
          <a:p>
            <a:r>
              <a:rPr lang="ru-RU" b="1" dirty="0" smtClean="0"/>
              <a:t>Проектирование архитектуры в системном и программном контекстах.</a:t>
            </a:r>
            <a:r>
              <a:rPr lang="ru-RU" dirty="0" smtClean="0"/>
              <a:t> Цель процесса проектирования архитектуры системы заключается в определении того, как системные требования следует распределить относительно элементов системы и в обеспечении проекта для программных средств, которые реализуются и могут быть верифицированы относительно требований.</a:t>
            </a:r>
          </a:p>
          <a:p>
            <a:r>
              <a:rPr lang="ru-RU" b="1" dirty="0" smtClean="0"/>
              <a:t>Детальное проектирование и конструкторская разработка ПО.</a:t>
            </a:r>
            <a:r>
              <a:rPr lang="ru-RU" dirty="0" smtClean="0"/>
              <a:t> Цель процесса детального проектирования программных средств заключается в обеспечении проекта для программных средств, которые реализуются и могут быть верифицированы относительно установленных требований и архитектуры программных </a:t>
            </a:r>
            <a:r>
              <a:rPr lang="ru-RU" dirty="0" smtClean="0"/>
              <a:t>средств</a:t>
            </a:r>
          </a:p>
          <a:p>
            <a:r>
              <a:rPr lang="ru-RU" b="1" dirty="0" smtClean="0"/>
              <a:t>Квалификационное тестирование ПО в системном и программном контекстах.</a:t>
            </a:r>
            <a:r>
              <a:rPr lang="ru-RU" dirty="0" smtClean="0"/>
              <a:t> Цель процесса </a:t>
            </a:r>
            <a:r>
              <a:rPr lang="ru-RU" dirty="0" smtClean="0"/>
              <a:t>квалификационного </a:t>
            </a:r>
            <a:r>
              <a:rPr lang="ru-RU" dirty="0" smtClean="0"/>
              <a:t>тестирования системы </a:t>
            </a:r>
            <a:r>
              <a:rPr lang="ru-RU" dirty="0" smtClean="0"/>
              <a:t>заключается </a:t>
            </a:r>
            <a:r>
              <a:rPr lang="ru-RU" dirty="0" smtClean="0"/>
              <a:t>в подтверждении того, что реализация каждого системного требования тестируется на соответствие и система готова к поставке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Интеграционное и системное тестирование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Интеграционное тестирование </a:t>
            </a:r>
            <a:r>
              <a:rPr lang="ru-RU" b="1" dirty="0" smtClean="0"/>
              <a:t>– </a:t>
            </a:r>
            <a:r>
              <a:rPr lang="ru-RU" b="1" dirty="0" err="1" smtClean="0"/>
              <a:t>тестирование</a:t>
            </a:r>
            <a:r>
              <a:rPr lang="ru-RU" b="1" dirty="0" smtClean="0"/>
              <a:t> части </a:t>
            </a:r>
            <a:r>
              <a:rPr lang="ru-RU" b="1" dirty="0" smtClean="0"/>
              <a:t>системы, состоящей из двух и более модулей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Основная задача – поиск дефектов, связанных с ошибками в реализации и интерпретации взаимодействия между модулями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Использует модель «белого ящика» на модульном уровне</a:t>
            </a:r>
          </a:p>
          <a:p>
            <a:r>
              <a:rPr lang="ru-RU" b="1" dirty="0" smtClean="0"/>
              <a:t>Системное тестирование 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Основная задача – выявление дефектов, связанных с работой системы в целом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Производится над проектом в целом с помощью метода «черного ящика»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Квалификационные испытания программных средств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	Квалификационное </a:t>
            </a:r>
            <a:r>
              <a:rPr lang="ru-RU" dirty="0" smtClean="0"/>
              <a:t>тестирование системы и программного продукта в целом выполняется, чтобы продемонстрировать представителю заказчика, что удовлетворены все требования технического задания, и характеристики качества соответствуют условиям контракта. Оно должно покрывать все требования в спецификациях системы и подсистем, а также  требования к интерфейсу с внешней средой.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Альфа и Бета тестирование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Для Альфа тестирования привлекаются конечные пользователи, работающие преимущественно в той же компании, но не участвовавшие непосредственно в разработке комплекса программ. </a:t>
            </a:r>
          </a:p>
          <a:p>
            <a:r>
              <a:rPr lang="ru-RU" dirty="0" smtClean="0"/>
              <a:t>Для Бета тестирования привлекаются добровольные пользователи (потенциальные покупатели), которым бесплатно передается версия ПС для опытной эксплуатации.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прогрессивное и регрессионное тестирование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Под прогрессивным понимается тестирование новых программных компонентов, для выявления дефектов и ошибок в исходных текстах программ и спецификациях. 	</a:t>
            </a:r>
          </a:p>
          <a:p>
            <a:r>
              <a:rPr lang="ru-RU" dirty="0" smtClean="0"/>
              <a:t>Регрессионное тестирование предназначено для контроля качества и корректности программ и данных после проведения корректировок. </a:t>
            </a:r>
            <a:r>
              <a:rPr lang="ru-RU" i="1" dirty="0" smtClean="0"/>
              <a:t>Необходимость и широта регрессионного тестирования определяется тем, что значительная доля изменений после Альфа и Бета тестирования в свою очередь содержат дефекты и ошибки.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51216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Список литературы</a:t>
            </a:r>
            <a:br>
              <a:rPr lang="ru-RU" b="1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ГОСТ Р ИСО/МЭК 12207-2010</a:t>
            </a:r>
          </a:p>
          <a:p>
            <a:r>
              <a:rPr lang="ru-RU" dirty="0" err="1" smtClean="0"/>
              <a:t>Липаев</a:t>
            </a:r>
            <a:r>
              <a:rPr lang="ru-RU" dirty="0" smtClean="0"/>
              <a:t> В.В. Программная инженерия / </a:t>
            </a:r>
            <a:r>
              <a:rPr lang="ru-RU" dirty="0" err="1" smtClean="0"/>
              <a:t>Липаев</a:t>
            </a:r>
            <a:r>
              <a:rPr lang="ru-RU" dirty="0" smtClean="0"/>
              <a:t> В.В. – М.:ТЕИС, 2006.– 606 с.</a:t>
            </a:r>
          </a:p>
          <a:p>
            <a:r>
              <a:rPr lang="ru-RU" dirty="0" err="1" smtClean="0"/>
              <a:t>Соммервилл</a:t>
            </a:r>
            <a:r>
              <a:rPr lang="ru-RU" dirty="0" smtClean="0"/>
              <a:t> И. Инженерия программного обеспечения / И. </a:t>
            </a:r>
            <a:r>
              <a:rPr lang="ru-RU" dirty="0" err="1" smtClean="0"/>
              <a:t>Соммервилл</a:t>
            </a:r>
            <a:r>
              <a:rPr lang="ru-RU" dirty="0" smtClean="0"/>
              <a:t> Пер. с англ. – М.: Вильямс, 2002. – 623 с.</a:t>
            </a:r>
          </a:p>
          <a:p>
            <a:r>
              <a:rPr lang="ru-RU" dirty="0" err="1" smtClean="0"/>
              <a:t>Шитдт</a:t>
            </a:r>
            <a:r>
              <a:rPr lang="ru-RU" dirty="0" smtClean="0"/>
              <a:t> Самоучитель С++ Пер. с </a:t>
            </a:r>
            <a:r>
              <a:rPr lang="ru-RU" dirty="0" err="1" smtClean="0"/>
              <a:t>англ</a:t>
            </a:r>
            <a:r>
              <a:rPr lang="ru-RU" dirty="0" smtClean="0"/>
              <a:t> –  3 изд. –   СПб: </a:t>
            </a:r>
            <a:r>
              <a:rPr lang="ru-RU" dirty="0" err="1" smtClean="0"/>
              <a:t>БХВ-Петербург</a:t>
            </a:r>
            <a:r>
              <a:rPr lang="ru-RU" dirty="0" smtClean="0"/>
              <a:t>, 2005 – 668 с.</a:t>
            </a:r>
          </a:p>
          <a:p>
            <a:r>
              <a:rPr lang="ru-RU" dirty="0" smtClean="0"/>
              <a:t>http://www.intuit.ru/studies/courses/574/430/lecture/9749</a:t>
            </a:r>
          </a:p>
          <a:p>
            <a:r>
              <a:rPr lang="ru-RU" dirty="0" smtClean="0"/>
              <a:t>http://www.studfiles.ru/preview/3818661/page:2/</a:t>
            </a:r>
          </a:p>
          <a:p>
            <a:r>
              <a:rPr lang="ru-RU" dirty="0" smtClean="0"/>
              <a:t>ISO/IEC/IEEE 42010:2011</a:t>
            </a:r>
          </a:p>
          <a:p>
            <a:r>
              <a:rPr lang="ru-RU" dirty="0" smtClean="0"/>
              <a:t>Егоров В. В., Томилова Н. И., </a:t>
            </a:r>
            <a:r>
              <a:rPr lang="ru-RU" dirty="0" err="1" smtClean="0"/>
              <a:t>Амиров</a:t>
            </a:r>
            <a:r>
              <a:rPr lang="ru-RU" dirty="0" smtClean="0"/>
              <a:t> А. Ж., </a:t>
            </a:r>
            <a:r>
              <a:rPr lang="ru-RU" dirty="0" err="1" smtClean="0"/>
              <a:t>Касылкасова</a:t>
            </a:r>
            <a:r>
              <a:rPr lang="ru-RU" dirty="0" smtClean="0"/>
              <a:t> К. Н. Методы верификации программного обеспечения // Молодой ученый. — 2016. — №21. — С. 138-141.</a:t>
            </a:r>
          </a:p>
          <a:p>
            <a:r>
              <a:rPr lang="ru-RU" dirty="0" smtClean="0">
                <a:hlinkClick r:id="rId2"/>
              </a:rPr>
              <a:t>http://softandware.org.ua/wp-content/uploads/2014/11/base-areas.pdf</a:t>
            </a:r>
            <a:endParaRPr lang="ru-RU" dirty="0" smtClean="0"/>
          </a:p>
          <a:p>
            <a:r>
              <a:rPr lang="ru-RU" dirty="0" smtClean="0"/>
              <a:t>Б. М. Конорев, Ю. Г. Алексеев, В.В. Сергиенко, В.С. Харченко, Г.Н. Чертков «Целевая технология рентабельной оценки надежности и функциональной безопасности критического программного обеспечения».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Инженерия требований</a:t>
            </a:r>
            <a:endParaRPr lang="ru-RU" dirty="0"/>
          </a:p>
        </p:txBody>
      </p:sp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47687" y="1772816"/>
            <a:ext cx="8048625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Определение предметной области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понятия предметной области, их определения и взаимосвязи</a:t>
            </a:r>
            <a:endParaRPr lang="en-US" dirty="0" smtClean="0"/>
          </a:p>
          <a:p>
            <a:r>
              <a:rPr lang="ru-RU" dirty="0" smtClean="0"/>
              <a:t>Определение правил, стандартов, спецификаций, регламентов</a:t>
            </a:r>
            <a:endParaRPr lang="en-US" dirty="0" smtClean="0"/>
          </a:p>
          <a:p>
            <a:r>
              <a:rPr lang="ru-RU" dirty="0" smtClean="0"/>
              <a:t>Описание процессов, событий, фактов, их взаимосвязей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Определение требований</a:t>
            </a:r>
            <a:br>
              <a:rPr lang="ru-RU" b="1" dirty="0" smtClean="0"/>
            </a:br>
            <a:r>
              <a:rPr lang="ru-RU" b="1" dirty="0" smtClean="0"/>
              <a:t> Пользовательские требования 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lang="ru-RU" sz="2800" dirty="0" smtClean="0"/>
              <a:t>	</a:t>
            </a:r>
            <a:r>
              <a:rPr lang="ru-RU" sz="2800" b="1" dirty="0" smtClean="0"/>
              <a:t>Анкетирование пользователя:</a:t>
            </a:r>
          </a:p>
          <a:p>
            <a:pPr lvl="0"/>
            <a:r>
              <a:rPr lang="ru-RU" sz="2800" dirty="0" smtClean="0"/>
              <a:t>На </a:t>
            </a:r>
            <a:r>
              <a:rPr lang="ru-RU" sz="2800" dirty="0" smtClean="0"/>
              <a:t>какую систему будет похожа создаваемая?</a:t>
            </a:r>
          </a:p>
          <a:p>
            <a:pPr lvl="0"/>
            <a:r>
              <a:rPr lang="ru-RU" sz="2800" dirty="0" smtClean="0"/>
              <a:t>С какими системами и как давно вы работаете?</a:t>
            </a:r>
          </a:p>
          <a:p>
            <a:pPr lvl="0"/>
            <a:r>
              <a:rPr lang="ru-RU" sz="2800" dirty="0" smtClean="0"/>
              <a:t>Какое у вас образование?</a:t>
            </a:r>
          </a:p>
          <a:p>
            <a:pPr lvl="0"/>
            <a:r>
              <a:rPr lang="ru-RU" sz="2800" dirty="0" smtClean="0"/>
              <a:t>Каковы ваши ожидания от системы - что и как она должна делать, какие задачи помогать решать, как должна выглядеть?</a:t>
            </a:r>
          </a:p>
          <a:p>
            <a:pPr lvl="0"/>
            <a:r>
              <a:rPr lang="ru-RU" sz="2800" dirty="0" smtClean="0"/>
              <a:t>Какие шаги необходимо предпринять для решения каждой задачи?</a:t>
            </a:r>
          </a:p>
          <a:p>
            <a:pPr lvl="0"/>
            <a:r>
              <a:rPr lang="ru-RU" sz="2800" dirty="0" smtClean="0"/>
              <a:t>Критерии оценки качества системы?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Определение требований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Системные </a:t>
            </a:r>
            <a:r>
              <a:rPr lang="ru-RU" b="1" dirty="0" smtClean="0"/>
              <a:t>требования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ru-RU" dirty="0" smtClean="0"/>
              <a:t>	</a:t>
            </a:r>
            <a:r>
              <a:rPr lang="ru-RU" b="1" dirty="0" smtClean="0"/>
              <a:t>Анкетирование специалиста:</a:t>
            </a:r>
          </a:p>
          <a:p>
            <a:pPr lvl="0"/>
            <a:r>
              <a:rPr lang="ru-RU" dirty="0" smtClean="0"/>
              <a:t>Будет </a:t>
            </a:r>
            <a:r>
              <a:rPr lang="ru-RU" dirty="0" smtClean="0"/>
              <a:t>ли система единичной или тиражируемой?</a:t>
            </a:r>
          </a:p>
          <a:p>
            <a:pPr lvl="0"/>
            <a:r>
              <a:rPr lang="ru-RU" dirty="0" smtClean="0"/>
              <a:t>В каких странах она будет работать?</a:t>
            </a:r>
          </a:p>
          <a:p>
            <a:pPr lvl="0"/>
            <a:r>
              <a:rPr lang="ru-RU" dirty="0" smtClean="0"/>
              <a:t>Насколько важна информация, хранящаяся, обрабатываемая и передающаяся системой?</a:t>
            </a:r>
          </a:p>
          <a:p>
            <a:pPr lvl="0"/>
            <a:r>
              <a:rPr lang="ru-RU" dirty="0" smtClean="0"/>
              <a:t>Каков возможный ущерб от потери той или иной информации?</a:t>
            </a:r>
          </a:p>
          <a:p>
            <a:pPr lvl="0"/>
            <a:r>
              <a:rPr lang="ru-RU" dirty="0" smtClean="0"/>
              <a:t>Сколько пользователей будет работать с системой сегодня, завтра, через год?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Абстракции. Методы декомпозиции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r>
              <a:rPr lang="ru-RU" dirty="0" smtClean="0"/>
              <a:t>Объектно-ориентированная модель. Система состоит из набора взаимодействующих объектов.</a:t>
            </a:r>
          </a:p>
          <a:p>
            <a:r>
              <a:rPr lang="ru-RU" dirty="0" smtClean="0"/>
              <a:t>Модель потоков данных. Система состоит из функциональных модулей, которые получают на входе данные и преобразуют их некоторым образом в выходные данные. 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Нотации. Выразительные изобразительные средства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i="1" dirty="0" smtClean="0"/>
              <a:t>Словесный </a:t>
            </a:r>
            <a:r>
              <a:rPr lang="ru-RU" dirty="0" smtClean="0"/>
              <a:t>– содержание этапов вычислений задается на естественном языке в произвольной форме с требуемой детализацией</a:t>
            </a:r>
          </a:p>
          <a:p>
            <a:r>
              <a:rPr lang="ru-RU" i="1" dirty="0" smtClean="0"/>
              <a:t>Формульно-словесный </a:t>
            </a:r>
            <a:r>
              <a:rPr lang="ru-RU" dirty="0" smtClean="0"/>
              <a:t>– задание инструкций с использованием математических символов и выражений в сочетании со словесными пояснениями</a:t>
            </a:r>
          </a:p>
          <a:p>
            <a:r>
              <a:rPr lang="ru-RU" i="1" dirty="0" err="1" smtClean="0"/>
              <a:t>Блок-схемный</a:t>
            </a:r>
            <a:r>
              <a:rPr lang="ru-RU" i="1" dirty="0" smtClean="0"/>
              <a:t> </a:t>
            </a:r>
            <a:r>
              <a:rPr lang="ru-RU" dirty="0" smtClean="0"/>
              <a:t>– графическое изображение логической структуры алгоритма</a:t>
            </a:r>
          </a:p>
          <a:p>
            <a:r>
              <a:rPr lang="ru-RU" i="1" dirty="0" smtClean="0"/>
              <a:t>Псевдокод</a:t>
            </a:r>
            <a:r>
              <a:rPr lang="ru-RU" dirty="0" smtClean="0"/>
              <a:t> - позволяет формально изображать логику программы , не заботясь о синтаксических особенностях конкретного языка программирования</a:t>
            </a:r>
          </a:p>
          <a:p>
            <a:r>
              <a:rPr lang="ru-RU" i="1" dirty="0" smtClean="0"/>
              <a:t>Языки программирования</a:t>
            </a:r>
            <a:r>
              <a:rPr lang="ru-RU" dirty="0" smtClean="0"/>
              <a:t> - изобразительные средства для непосредственной реализации программы на компьютере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Функциональная и объектная декомпозиция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Инкапсуляция</a:t>
            </a:r>
            <a:endParaRPr lang="ru-RU" dirty="0" smtClean="0"/>
          </a:p>
          <a:p>
            <a:r>
              <a:rPr lang="ru-RU" i="1" dirty="0" smtClean="0"/>
              <a:t>Наследование</a:t>
            </a:r>
            <a:endParaRPr lang="ru-RU" dirty="0" smtClean="0"/>
          </a:p>
          <a:p>
            <a:r>
              <a:rPr lang="ru-RU" i="1" dirty="0" smtClean="0"/>
              <a:t>Полиморфизм</a:t>
            </a:r>
            <a:endParaRPr lang="ru-RU" dirty="0" smtClean="0"/>
          </a:p>
          <a:p>
            <a:r>
              <a:rPr lang="ru-RU" i="1" dirty="0" smtClean="0"/>
              <a:t>Позднее связывание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Системная и программная </a:t>
            </a:r>
            <a:r>
              <a:rPr lang="ru-RU" sz="2800" b="1" dirty="0" smtClean="0"/>
              <a:t>инженерия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i="1" dirty="0" smtClean="0"/>
              <a:t>	</a:t>
            </a:r>
            <a:r>
              <a:rPr lang="ru-RU" b="1" i="1" dirty="0" smtClean="0"/>
              <a:t>Описания </a:t>
            </a:r>
            <a:r>
              <a:rPr lang="ru-RU" b="1" i="1" dirty="0" smtClean="0"/>
              <a:t>архитектуры включают </a:t>
            </a:r>
            <a:r>
              <a:rPr lang="en-US" b="1" i="1" dirty="0" smtClean="0"/>
              <a:t>:</a:t>
            </a:r>
          </a:p>
          <a:p>
            <a:r>
              <a:rPr lang="ru-RU" i="1" dirty="0" smtClean="0"/>
              <a:t>идентификационная </a:t>
            </a:r>
            <a:r>
              <a:rPr lang="ru-RU" i="1" dirty="0" smtClean="0"/>
              <a:t>и обзорная информация об описании </a:t>
            </a:r>
            <a:r>
              <a:rPr lang="ru-RU" i="1" dirty="0" smtClean="0"/>
              <a:t>архитектуры</a:t>
            </a:r>
            <a:endParaRPr lang="ru-RU" dirty="0" smtClean="0"/>
          </a:p>
          <a:p>
            <a:r>
              <a:rPr lang="ru-RU" i="1" dirty="0" smtClean="0"/>
              <a:t>выявление </a:t>
            </a:r>
            <a:r>
              <a:rPr lang="ru-RU" i="1" dirty="0" smtClean="0"/>
              <a:t>заинтересованных сторон системы и их </a:t>
            </a:r>
            <a:r>
              <a:rPr lang="ru-RU" i="1" dirty="0" smtClean="0"/>
              <a:t>проблем</a:t>
            </a:r>
            <a:endParaRPr lang="ru-RU" dirty="0" smtClean="0"/>
          </a:p>
          <a:p>
            <a:r>
              <a:rPr lang="ru-RU" i="1" dirty="0" smtClean="0"/>
              <a:t>определение </a:t>
            </a:r>
            <a:r>
              <a:rPr lang="ru-RU" i="1" dirty="0" smtClean="0"/>
              <a:t>для каждой точки зрения архитектуры, используемой в описании </a:t>
            </a:r>
            <a:r>
              <a:rPr lang="ru-RU" i="1" dirty="0" smtClean="0"/>
              <a:t>архитектуры</a:t>
            </a:r>
            <a:endParaRPr lang="ru-RU" dirty="0" smtClean="0"/>
          </a:p>
          <a:p>
            <a:r>
              <a:rPr lang="ru-RU" i="1" dirty="0" smtClean="0"/>
              <a:t>представление </a:t>
            </a:r>
            <a:r>
              <a:rPr lang="ru-RU" i="1" dirty="0" smtClean="0"/>
              <a:t>архитектуры и модели архитектуры для каждой используемой точки зрения </a:t>
            </a:r>
            <a:r>
              <a:rPr lang="ru-RU" i="1" dirty="0" smtClean="0"/>
              <a:t>архитектуры</a:t>
            </a:r>
            <a:endParaRPr lang="ru-RU" dirty="0" smtClean="0"/>
          </a:p>
          <a:p>
            <a:r>
              <a:rPr lang="ru-RU" i="1" dirty="0" smtClean="0"/>
              <a:t>применимые </a:t>
            </a:r>
            <a:r>
              <a:rPr lang="ru-RU" i="1" dirty="0" smtClean="0"/>
              <a:t>правила соответствия описания архитектуры, соответствия описания архитектуры и запись известных несоответствий между требуемым содержимым описания </a:t>
            </a:r>
            <a:r>
              <a:rPr lang="ru-RU" i="1" dirty="0" smtClean="0"/>
              <a:t>архитектуры</a:t>
            </a:r>
            <a:endParaRPr lang="ru-RU" dirty="0" smtClean="0"/>
          </a:p>
          <a:p>
            <a:r>
              <a:rPr lang="ru-RU" i="1" dirty="0" smtClean="0"/>
              <a:t>обоснования </a:t>
            </a:r>
            <a:r>
              <a:rPr lang="ru-RU" i="1" dirty="0" smtClean="0"/>
              <a:t>принятых архитектурных </a:t>
            </a:r>
            <a:r>
              <a:rPr lang="ru-RU" i="1" dirty="0" smtClean="0"/>
              <a:t>решений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ru-RU" b="1" i="1" dirty="0" smtClean="0"/>
              <a:t>Каждое </a:t>
            </a:r>
            <a:r>
              <a:rPr lang="ru-RU" b="1" i="1" dirty="0" smtClean="0"/>
              <a:t>представление архитектуры должно включать:</a:t>
            </a:r>
            <a:endParaRPr lang="ru-RU" b="1" dirty="0" smtClean="0"/>
          </a:p>
          <a:p>
            <a:r>
              <a:rPr lang="ru-RU" i="1" dirty="0" smtClean="0"/>
              <a:t>идентификацию </a:t>
            </a:r>
            <a:r>
              <a:rPr lang="ru-RU" i="1" dirty="0" smtClean="0"/>
              <a:t>и дополнительную информацию, указанную организацией и / или </a:t>
            </a:r>
            <a:r>
              <a:rPr lang="ru-RU" i="1" dirty="0" smtClean="0"/>
              <a:t>проектом</a:t>
            </a:r>
            <a:endParaRPr lang="ru-RU" dirty="0" smtClean="0"/>
          </a:p>
          <a:p>
            <a:r>
              <a:rPr lang="ru-RU" i="1" dirty="0" smtClean="0"/>
              <a:t>определение </a:t>
            </a:r>
            <a:r>
              <a:rPr lang="ru-RU" i="1" dirty="0" smtClean="0"/>
              <a:t>его руководящей точки </a:t>
            </a:r>
            <a:r>
              <a:rPr lang="ru-RU" i="1" dirty="0" smtClean="0"/>
              <a:t>зрения</a:t>
            </a:r>
            <a:endParaRPr lang="ru-RU" dirty="0" smtClean="0"/>
          </a:p>
          <a:p>
            <a:r>
              <a:rPr lang="ru-RU" i="1" dirty="0" smtClean="0"/>
              <a:t>архитектурные </a:t>
            </a:r>
            <a:r>
              <a:rPr lang="ru-RU" i="1" dirty="0" smtClean="0"/>
              <a:t>модели, которые учитывают все проблемы, обусловленные его руководящей точкой зрения, и охватывают всю систему с этой точки </a:t>
            </a:r>
            <a:r>
              <a:rPr lang="ru-RU" i="1" dirty="0" smtClean="0"/>
              <a:t>зрения</a:t>
            </a:r>
            <a:endParaRPr lang="ru-RU" dirty="0" smtClean="0"/>
          </a:p>
          <a:p>
            <a:r>
              <a:rPr lang="ru-RU" i="1" dirty="0" smtClean="0"/>
              <a:t>запись </a:t>
            </a:r>
            <a:r>
              <a:rPr lang="ru-RU" i="1" dirty="0" smtClean="0"/>
              <a:t>любых известных проблем с точки зрения его руководящей точки </a:t>
            </a:r>
            <a:r>
              <a:rPr lang="ru-RU" i="1" dirty="0" smtClean="0"/>
              <a:t>зрения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125</TotalTime>
  <Words>839</Words>
  <Application>Microsoft Office PowerPoint</Application>
  <PresentationFormat>Экран (4:3)</PresentationFormat>
  <Paragraphs>142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Основными областями знания по SWEBOK являются </vt:lpstr>
      <vt:lpstr>Инженерия требований</vt:lpstr>
      <vt:lpstr>Определение предметной области</vt:lpstr>
      <vt:lpstr>Определение требований  Пользовательские требования </vt:lpstr>
      <vt:lpstr>Определение требований  Системные требования</vt:lpstr>
      <vt:lpstr>Абстракции. Методы декомпозиции </vt:lpstr>
      <vt:lpstr>Нотации. Выразительные изобразительные средства </vt:lpstr>
      <vt:lpstr>Функциональная и объектная декомпозиция </vt:lpstr>
      <vt:lpstr>Системная и программная инженерия</vt:lpstr>
      <vt:lpstr>Критерии Сцепления-Связности </vt:lpstr>
      <vt:lpstr>Связность</vt:lpstr>
      <vt:lpstr>Идентификация, Анализ, Детализация, Раскрытие</vt:lpstr>
      <vt:lpstr>Интеграционное и системное тестирование </vt:lpstr>
      <vt:lpstr>Квалификационные испытания программных средств </vt:lpstr>
      <vt:lpstr>Альфа и Бета тестирование</vt:lpstr>
      <vt:lpstr>прогрессивное и регрессионное тестирование</vt:lpstr>
      <vt:lpstr>Список литературы  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Основными облястями знания по SWEBOK являются </dc:title>
  <dc:creator>admin</dc:creator>
  <cp:lastModifiedBy>admin</cp:lastModifiedBy>
  <cp:revision>71</cp:revision>
  <dcterms:created xsi:type="dcterms:W3CDTF">2017-05-24T19:08:40Z</dcterms:created>
  <dcterms:modified xsi:type="dcterms:W3CDTF">2017-05-25T16:35:00Z</dcterms:modified>
</cp:coreProperties>
</file>