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1" r:id="rId1"/>
  </p:sldMasterIdLst>
  <p:sldIdLst>
    <p:sldId id="256" r:id="rId2"/>
    <p:sldId id="268" r:id="rId3"/>
    <p:sldId id="267" r:id="rId4"/>
    <p:sldId id="269" r:id="rId5"/>
    <p:sldId id="259" r:id="rId6"/>
    <p:sldId id="271" r:id="rId7"/>
    <p:sldId id="262" r:id="rId8"/>
    <p:sldId id="261" r:id="rId9"/>
    <p:sldId id="263" r:id="rId10"/>
    <p:sldId id="266" r:id="rId11"/>
    <p:sldId id="26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1"/>
    <p:restoredTop sz="94711"/>
  </p:normalViewPr>
  <p:slideViewPr>
    <p:cSldViewPr snapToGrid="0" snapToObjects="1">
      <p:cViewPr>
        <p:scale>
          <a:sx n="85" d="100"/>
          <a:sy n="85" d="100"/>
        </p:scale>
        <p:origin x="4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03:44:46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737 0 24575,'-9'0'0,"1"0"0,-1 0 0,0 0 0,-3 0 0,-2 0 0,-10 0 0,-3 0 0,-6 0 0,0 0 0,0 0 0,0 0 0,0 0 0,6 0 0,3 0 0,10 0 0,-2 0 0,6 0 0,-6 0 0,6 0 0,-3 0 0,5 0 0,-1 0 0,0 0 0,0 0 0,1 0 0,-1 0 0,0 4 0,-3-3 0,-2 7 0,-11-7 0,6 6 0,-1-6 0,7 7 0,4-3 0,-3-1 0,-2 4 0,-3-7 0,-1 7 0,1-4 0,-1 5 0,5-1 0,0-3 0,8 3 0,1-3 0,0-1 0,3 4 0,-6-7 0,6 7 0,-3-4 0,0 5 0,3 0 0,-3-1 0,4 1 0,0-1 0,0 1 0,0 0 0,0-1 0,0 1 0,0-1 0,0 1 0,0-1 0,0 1 0,0 0 0,4-1 0,1 1 0,-1-1 0,4-3 0,-7 3 0,7-3 0,-4 3 0,1 1 0,3 3 0,-3 2 0,3-1 0,1 0 0,-1-5 0,-3 1 0,3-1 0,-3 5 0,3-4 0,1 4 0,-1-5 0,1 5 0,-1-4 0,1 4 0,0-4 0,-1-1 0,1 1 0,-1-1 0,-3 1 0,3-1 0,-3 1 0,3 0 0,1-1 0,-4 1 0,2-1 0,-2 1 0,7 3 0,-2-6 0,2 6 0,-3-8 0,-1 1 0,1-1 0,0 0 0,3 1 0,2 3 0,3 1 0,7 0 0,2 1 0,0 0 0,-1 0 0,-8-2 0,0 1 0,1 0 0,-5-1 0,3-3 0,-2 3 0,3-4 0,0 1 0,1 3 0,-1-3 0,0-1 0,1 4 0,-1-7 0,7 8 0,2-3 0,7 0 0,1 4 0,-1-4 0,-7 0 0,-2-1 0,-7-2 0,-3-2 0,-2 3 0,-3-4 0,3 0 0,2 0 0,3 0 0,0 0 0,1 0 0,-5 0 0,0 0 0,-5 0 0,1 0 0,-1 0 0,1 0 0,-1 0 0,1 0 0,4 0 0,-4 0 0,7 0 0,-2-4 0,-1 3 0,4-6 0,-8 6 0,4-3 0,-5 0 0,1 3 0,-1-3 0,1 0 0,0 3 0,-1-7 0,1 3 0,-1 1 0,1 0 0,0 0 0,-1 3 0,1-7 0,-1 3 0,1 0 0,-4-2 0,2 6 0,-6-7 0,7 3 0,-3 0 0,3-3 0,1 7 0,-4-6 0,2 2 0,-6-4 0,7 4 0,-7-3 0,6 0 0,-2-6 0,0-3 0,3 3 0,-7 1 0,6 5 0,-6-5 0,3 3 0,-4-6 0,0 6 0,0-2 0,4 3 0,-3 0 0,3 0 0,-4 1 0,0-1 0,0 0 0,0-3 0,0 2 0,-4-7 0,3 8 0,-3-4 0,0 0 0,3 4 0,-7-4 0,3 4 0,-3 1 0,3-1 0,-3 0 0,3 0 0,-4-3 0,1 2 0,3-3 0,-3 5 0,3-5 0,-3 3 0,-1-2 0,0 7 0,0-3 0,1 3 0,-1-4 0,0 1 0,0-1 0,-3 4 0,-2-3 0,1 4 0,0-1 0,4-3 0,0 7 0,1-3 0,-1 0 0,0 3 0,-3-7 0,-2 7 0,-3-6 0,-1 2 0,1-4 0,-1 4 0,-6-4 0,-3 3 0,-18-7 0,-4 7 0,-26-9 0,-3 5-332,28 4 1,-2 2 331,-42-5 0,4 3 0,28 4 0,23-5 0,19 7 0,11 0 0,5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03:44:50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1075 27 24575,'-8'-9'0,"-1"4"0,4-3 0,-3 7 0,3-3 0,-3 4 0,-1 0 0,0 0 0,0 0 0,1 0 0,-1 0 0,0 0 0,0 0 0,-3 0 0,-9 0 0,-5 0 0,-20 0 0,-16 0 0,-3 0 0,-9 0 0,12 0 0,20 0 0,5 0 0,23 0 0,2 0 0,3 0 0,0 0 0,-3 0 0,2 0 0,-3 0 0,5 0 0,-1 4 0,0-3 0,0 7 0,1-7 0,-5 6 0,-7-6 0,-7 8 0,-6-3 0,0 5 0,0 0 0,0 0 0,6-1 0,3 0 0,7-2 0,-1 1 0,1-1 0,3 1 0,1 0 0,1 3 0,2-3 0,-3 4 0,9-5 0,0 1 0,0-4 0,3 2 0,-7-2 0,3 4 0,0-1 0,-2 1 0,6 0 0,-3-1 0,4 1 0,0-1 0,0 1 0,0 0 0,0-1 0,0 1 0,4 3 0,0 2 0,5 3 0,0-4 0,-1 4 0,5-4 0,-4 1 0,4-2 0,-5-3 0,1-1 0,-1 1 0,1-1 0,0-3 0,-1 3 0,1-7 0,-1 6 0,1-6 0,-1 7 0,1-7 0,0 3 0,3 0 0,2-3 0,3 2 0,-4 1 0,4-3 0,-4 7 0,1-7 0,17 7 0,-14-6 0,15 3 0,-19-5 0,4 3 0,-8-2 0,4 3 0,-5 0 0,5-3 0,0 3 0,4-4 0,8 5 0,1-4 0,7 4 0,0-5 0,0 0 0,-7 0 0,-2 0 0,-10 0 0,-2 0 0,-3 0 0,-1 0 0,1 0 0,-1 0 0,1 0 0,0 0 0,-1 0 0,1 0 0,-1 0 0,1 0 0,0 0 0,3 0 0,1 0 0,5 0 0,6 0 0,-5 0 0,5 0 0,-10 0 0,2 0 0,-6 0 0,2 0 0,-3 0 0,-1 0 0,1 0 0,4 0 0,0 0 0,0 0 0,0 0 0,-4 0 0,-1 0 0,1 0 0,-1 0 0,1 0 0,3 0 0,2 0 0,3 0 0,-3 0 0,-2 0 0,-3 0 0,-1 0 0,1 0 0,-1 0 0,1 0 0,0 0 0,-1 0 0,1 0 0,-1 0 0,1 0 0,-1-4 0,1 3 0,0-3 0,-1 4 0,1-4 0,-1 3 0,-3-7 0,3 7 0,-3-6 0,3 6 0,-3-7 0,3 3 0,-4 0 0,5-3 0,0 4 0,-1-1 0,1-3 0,-1 3 0,1-4 0,0 1 0,-1-1 0,1 0 0,-1 0 0,-3 1 0,3 3 0,-4-7 0,1 6 0,3-6 0,-7 3 0,3 0 0,-4 0 0,0 1 0,0-1 0,0 0 0,0-3 0,0 2 0,0-7 0,0 8 0,0-8 0,-4 8 0,-1-4 0,-4 0 0,0 4 0,1-4 0,-5 0 0,3 4 0,-6-4 0,2 4 0,-3 1 0,-1-1 0,5 4 0,0-3 0,4 7 0,-3-7 0,-2 7 0,1-6 0,-4 2 0,-4-5 0,-5 5 0,0-4 0,-5 3 0,11 1 0,-4-4 0,7 8 0,3-3 0,1 1 0,5 2 0,-1-3 0,0 4 0,0 0 0,1 0 0,-1 0 0,0 0 0,4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3T03:44:57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745 88 24575,'0'-9'0,"-4"4"0,0 1 0,-9 0 0,-1-1 0,-3-3 0,-1-1 0,1 4 0,-1-3 0,5 7 0,0-3 0,1 0 0,2 0 0,-3-1 0,4 1 0,-3 4 0,-2 0 0,-3 0 0,3 0 0,2 0 0,3 0 0,0 0 0,0-4 0,-11 3 0,-3-3 0,-10 4 0,-1 0 0,1 0 0,7 0 0,2 0 0,10 0 0,1 4 0,5 1 0,-1 0 0,0-2 0,0 1 0,-3-3 0,-2 7 0,-3-3 0,3 3 0,-2-3 0,6 3 0,-7-4 0,8 1 0,-4 3 0,4-7 0,1 6 0,-1-6 0,0 7 0,0-7 0,1 6 0,-1-2 0,0 4 0,4-1 0,-2-3 0,6 3 0,-3-3 0,0 3 0,3 1 0,-3-1 0,4 1 0,0 0 0,0-1 0,0 1 0,0-1 0,0 1 0,4 3 0,1-2 0,-1 2 0,4-3 0,-3 0 0,3-1 0,1 5 0,-1-4 0,-3 4 0,3-5 0,-3 1 0,3-1 0,1 5 0,-1-4 0,1 0 0,0-1 0,-1-7 0,1 6 0,3-2 0,-2 4 0,2-1 0,-3 1 0,-1-4 0,1 2 0,0-6 0,3 7 0,-2-3 0,2 3 0,1 1 0,-4-4 0,4 2 0,-5-6 0,1 7 0,-1-7 0,1 3 0,0-1 0,-1-2 0,1 7 0,-1-7 0,1 3 0,0 0 0,-1 0 0,1 1 0,-1-1 0,1 0 0,-1-3 0,1 6 0,0-2 0,-1 0 0,1-1 0,-1-4 0,1 4 0,0-4 0,3 4 0,2-4 0,10 0 0,-5 4 0,12 2 0,-12-1 0,6 0 0,-1 0 0,2-4 0,7 4 0,0-5 0,0 0 0,-7 0 0,-2 0 0,-6 0 0,-1 0 0,-4 0 0,0 0 0,-5 0 0,1 0 0,0 0 0,-1 0 0,5 0 0,-4 0 0,4 0 0,-5 0 0,1 0 0,0 0 0,-1-4 0,1 3 0,-1-3 0,1 4 0,3-4 0,-2 3 0,6-3 0,-6 4 0,2-4 0,-3 0 0,-1-1 0,1-3 0,0 7 0,-1-7 0,1 3 0,-1 1 0,1-4 0,0 3 0,-5-4 0,4 0 0,-3 1 0,0-1 0,-2 0 0,1 0 0,-3 1 0,3-1 0,-4 0 0,0 1 0,0-1 0,0 0 0,0 0 0,-4 1 0,3-1 0,-7 0 0,7 0 0,-3 1 0,1-1 0,-2 0 0,-4-3 0,0 2 0,1-7 0,-1 8 0,0-4 0,0 0 0,1 4 0,-1-4 0,0 4 0,0 1 0,1-1 0,-1 0 0,0 0 0,-3 1 0,2-1 0,-3 0 0,1 0 0,2 1 0,-3-1 0,5 0 0,-1 4 0,0-2 0,0 6 0,1-3 0,3 0 0,-3 3 0,3-7 0,-4 7 0,-3-7 0,2 4 0,-6-5 0,6 4 0,-3-3 0,1 3 0,2 0 0,-3 2 0,5-1 0,-1 3 0,0-3 0,4 4 0,1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F7A9491-0EDB-B843-B7E3-0DF8C90FD14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06522E0-E87B-7B4F-827C-1503C5D4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34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9491-0EDB-B843-B7E3-0DF8C90FD14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2E0-E87B-7B4F-827C-1503C5D4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2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9491-0EDB-B843-B7E3-0DF8C90FD14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2E0-E87B-7B4F-827C-1503C5D4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71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9491-0EDB-B843-B7E3-0DF8C90FD14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2E0-E87B-7B4F-827C-1503C5D4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9491-0EDB-B843-B7E3-0DF8C90FD14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2E0-E87B-7B4F-827C-1503C5D4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39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9491-0EDB-B843-B7E3-0DF8C90FD14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2E0-E87B-7B4F-827C-1503C5D4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97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9491-0EDB-B843-B7E3-0DF8C90FD14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2E0-E87B-7B4F-827C-1503C5D4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3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F7A9491-0EDB-B843-B7E3-0DF8C90FD14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2E0-E87B-7B4F-827C-1503C5D4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17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F7A9491-0EDB-B843-B7E3-0DF8C90FD14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2E0-E87B-7B4F-827C-1503C5D4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1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9491-0EDB-B843-B7E3-0DF8C90FD14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2E0-E87B-7B4F-827C-1503C5D4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8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9491-0EDB-B843-B7E3-0DF8C90FD14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2E0-E87B-7B4F-827C-1503C5D4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7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9491-0EDB-B843-B7E3-0DF8C90FD14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2E0-E87B-7B4F-827C-1503C5D4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7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9491-0EDB-B843-B7E3-0DF8C90FD14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2E0-E87B-7B4F-827C-1503C5D4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1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9491-0EDB-B843-B7E3-0DF8C90FD14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2E0-E87B-7B4F-827C-1503C5D4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1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9491-0EDB-B843-B7E3-0DF8C90FD14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2E0-E87B-7B4F-827C-1503C5D4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1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9491-0EDB-B843-B7E3-0DF8C90FD14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2E0-E87B-7B4F-827C-1503C5D4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61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9491-0EDB-B843-B7E3-0DF8C90FD14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522E0-E87B-7B4F-827C-1503C5D4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0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F7A9491-0EDB-B843-B7E3-0DF8C90FD147}" type="datetimeFigureOut">
              <a:rPr lang="en-US" smtClean="0"/>
              <a:t>9/22/20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06522E0-E87B-7B4F-827C-1503C5D4B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2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  <p:sldLayoutId id="21474838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rehospitalresearch.eu/?p=692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josephleake/huge-collection-of-reddit-vote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vaka.github.io/sayit/?query=" TargetMode="External"/><Relationship Id="rId2" Type="http://schemas.openxmlformats.org/officeDocument/2006/relationships/hyperlink" Target="https://anvaka.github.io/redsi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bredditstats.com/subreddit-user-overlap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10F1-48AD-3D47-B88D-5DA31D47E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Incubator</a:t>
            </a:r>
            <a:br>
              <a:rPr lang="en-US" dirty="0"/>
            </a:br>
            <a:r>
              <a:rPr lang="en-US" dirty="0"/>
              <a:t>Project Outline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03E7F-3DF8-4D4F-B570-79D5EA192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Mikhail Gaerlan</a:t>
            </a:r>
          </a:p>
        </p:txBody>
      </p:sp>
    </p:spTree>
    <p:extLst>
      <p:ext uri="{BB962C8B-B14F-4D97-AF65-F5344CB8AC3E}">
        <p14:creationId xmlns:p14="http://schemas.microsoft.com/office/powerpoint/2010/main" val="2369423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4C8C-8C36-3441-B562-35D50D6E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BE642C-5CDA-C54C-80C6-7D3A083EB2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Search results of r/science.</a:t>
            </a:r>
          </a:p>
          <a:p>
            <a:pPr marL="0" indent="0">
              <a:buNone/>
            </a:pPr>
            <a:r>
              <a:rPr lang="en-US" dirty="0"/>
              <a:t>Some results are clearly not relevant.</a:t>
            </a:r>
          </a:p>
          <a:p>
            <a:pPr marL="0" indent="0">
              <a:buNone/>
            </a:pPr>
            <a:r>
              <a:rPr lang="en-US" dirty="0"/>
              <a:t>r/heat is the subreddit for the Miami Heat basketball team and not scientific concept of heat.</a:t>
            </a:r>
          </a:p>
          <a:p>
            <a:pPr marL="0" indent="0">
              <a:buNone/>
            </a:pPr>
            <a:r>
              <a:rPr lang="en-US" dirty="0"/>
              <a:t>The eigenvector centrality ranks r/heat lower due to its irrelevance to the other results.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019820-785F-4844-8AE3-A830A9DAED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25471" y="2332986"/>
            <a:ext cx="2590896" cy="395732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0F37AF-3779-9A46-8DEF-8623C11E368A}"/>
                  </a:ext>
                </a:extLst>
              </p14:cNvPr>
              <p14:cNvContentPartPr/>
              <p14:nvPr/>
            </p14:nvContentPartPr>
            <p14:xfrm>
              <a:off x="9410567" y="2867907"/>
              <a:ext cx="505800" cy="290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0F37AF-3779-9A46-8DEF-8623C11E36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01567" y="2858907"/>
                <a:ext cx="5234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684AB02-63EE-8346-82D7-34D108E37D09}"/>
                  </a:ext>
                </a:extLst>
              </p14:cNvPr>
              <p14:cNvContentPartPr/>
              <p14:nvPr/>
            </p14:nvContentPartPr>
            <p14:xfrm>
              <a:off x="8273961" y="5786772"/>
              <a:ext cx="514800" cy="195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684AB02-63EE-8346-82D7-34D108E37D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5321" y="5777772"/>
                <a:ext cx="532440" cy="21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890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DA96-E52D-D340-B266-CCCD609E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Results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369E2F-607F-6747-AF02-D8A5BAEFE2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subreddits to form a network were first filtered using the TF-IDF weighting scheme</a:t>
            </a:r>
          </a:p>
          <a:p>
            <a:r>
              <a:rPr lang="en-US" dirty="0"/>
              <a:t>Subreddits are sorted in a counter-clockwise order based on eigenvector centrality.</a:t>
            </a:r>
          </a:p>
          <a:p>
            <a:r>
              <a:rPr lang="en-US" dirty="0"/>
              <a:t>The most well-connected subreddits are ranked highest.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AA8307-73E4-BE45-A901-032F6BADCDA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8713" y="2641020"/>
            <a:ext cx="4824412" cy="334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F3FF981-71BE-224E-B72C-705B7388275D}"/>
                  </a:ext>
                </a:extLst>
              </p14:cNvPr>
              <p14:cNvContentPartPr/>
              <p14:nvPr/>
            </p14:nvContentPartPr>
            <p14:xfrm>
              <a:off x="7024122" y="3132115"/>
              <a:ext cx="418320" cy="209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F3FF981-71BE-224E-B72C-705B738827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5482" y="3123115"/>
                <a:ext cx="435960" cy="22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913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3A7F87-CA98-324A-8C34-445D4AD3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Product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CC869-5FDC-5B43-B044-0AF3F686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website where users can submit queries.</a:t>
            </a:r>
          </a:p>
          <a:p>
            <a:r>
              <a:rPr lang="en-US" dirty="0"/>
              <a:t>Generate links to subreddits.</a:t>
            </a:r>
          </a:p>
          <a:p>
            <a:r>
              <a:rPr lang="en-US" dirty="0"/>
              <a:t>Needs a host to either calculate data and store results.</a:t>
            </a:r>
          </a:p>
          <a:p>
            <a:r>
              <a:rPr lang="en-US" dirty="0"/>
              <a:t>Potentially use host to gather new data to store.</a:t>
            </a:r>
          </a:p>
          <a:p>
            <a:r>
              <a:rPr lang="en-US" dirty="0"/>
              <a:t>Generate visualization of networks.</a:t>
            </a:r>
          </a:p>
        </p:txBody>
      </p:sp>
    </p:spTree>
    <p:extLst>
      <p:ext uri="{BB962C8B-B14F-4D97-AF65-F5344CB8AC3E}">
        <p14:creationId xmlns:p14="http://schemas.microsoft.com/office/powerpoint/2010/main" val="324770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85208F-8703-E540-8498-3C6CAA93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D8C35-576A-784A-A499-3EFB0682B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Goals</a:t>
            </a:r>
          </a:p>
          <a:p>
            <a:pPr marL="514350" indent="-514350">
              <a:buAutoNum type="arabicPeriod"/>
            </a:pPr>
            <a:r>
              <a:rPr lang="en-US" dirty="0"/>
              <a:t>Data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/>
              <a:t>Metrics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/>
              <a:t>Histograms</a:t>
            </a:r>
          </a:p>
          <a:p>
            <a:pPr marL="514350" indent="-514350">
              <a:buAutoNum type="arabicPeriod"/>
            </a:pPr>
            <a:r>
              <a:rPr lang="en-US" dirty="0"/>
              <a:t>Approach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/>
              <a:t>Similar Work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/>
              <a:t>Naïve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/>
              <a:t>TF-IDF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/>
              <a:t>Eigenvector Centrality</a:t>
            </a:r>
          </a:p>
          <a:p>
            <a:pPr marL="914400" lvl="1" indent="-514350">
              <a:buFont typeface="+mj-lt"/>
              <a:buAutoNum type="romanLcPeriod"/>
            </a:pPr>
            <a:r>
              <a:rPr lang="en-US" dirty="0"/>
              <a:t>Results</a:t>
            </a:r>
          </a:p>
          <a:p>
            <a:pPr marL="514350" indent="-514350">
              <a:buAutoNum type="arabicPeriod"/>
            </a:pPr>
            <a:r>
              <a:rPr lang="en-US" dirty="0"/>
              <a:t>Final Product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4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84E0-9166-4947-B785-DF9EEF48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7F977-8923-1E46-8746-CBA3E65CC2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 and host a website where users can submit a query to find similar subreddits.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A picture containing sitting, table, holding, blue&#10;&#10;Description automatically generated">
            <a:extLst>
              <a:ext uri="{FF2B5EF4-FFF2-40B4-BE49-F238E27FC236}">
                <a16:creationId xmlns:a16="http://schemas.microsoft.com/office/drawing/2014/main" id="{6B67131A-B15B-6C4A-B472-42007C885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08713" y="3105547"/>
            <a:ext cx="4824412" cy="24122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9D6530-D202-3040-812B-3DCEE42E0370}"/>
              </a:ext>
            </a:extLst>
          </p:cNvPr>
          <p:cNvSpPr txBox="1"/>
          <p:nvPr/>
        </p:nvSpPr>
        <p:spPr>
          <a:xfrm>
            <a:off x="6172200" y="5296694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prehospitalresearch.eu/?p=692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sa/3.0/"/>
              </a:rPr>
              <a:t>CC BY-SA-NC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7784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CBC1C-F8BA-2F41-ABF0-790E21C1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3321C-99D8-4F4B-929F-9ADE798BE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https://www.kaggle.com/josephleake/huge-collection-of-reddit-votes/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total of 44,863,247 unique votes are represented.</a:t>
            </a:r>
            <a:br>
              <a:rPr lang="en-US" dirty="0"/>
            </a:br>
            <a:r>
              <a:rPr lang="en-US" dirty="0"/>
              <a:t>34,569,390 (77%) were upvotes.</a:t>
            </a:r>
            <a:br>
              <a:rPr lang="en-US" dirty="0"/>
            </a:br>
            <a:r>
              <a:rPr lang="en-US" dirty="0"/>
              <a:t>10,293,857 (23%) were downvotes.</a:t>
            </a:r>
            <a:br>
              <a:rPr lang="en-US" dirty="0"/>
            </a:br>
            <a:r>
              <a:rPr lang="en-US" dirty="0"/>
              <a:t>22,626,222 unique submissions voted on.</a:t>
            </a:r>
            <a:br>
              <a:rPr lang="en-US" dirty="0"/>
            </a:br>
            <a:r>
              <a:rPr lang="en-US" dirty="0"/>
              <a:t>35,716 unique users are represented.</a:t>
            </a:r>
            <a:br>
              <a:rPr lang="en-US" dirty="0"/>
            </a:br>
            <a:r>
              <a:rPr lang="en-US" dirty="0"/>
              <a:t>139,891 unique subreddits are represented.</a:t>
            </a:r>
          </a:p>
        </p:txBody>
      </p:sp>
    </p:spTree>
    <p:extLst>
      <p:ext uri="{BB962C8B-B14F-4D97-AF65-F5344CB8AC3E}">
        <p14:creationId xmlns:p14="http://schemas.microsoft.com/office/powerpoint/2010/main" val="3533754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1F57-2264-234F-A78A-B6F5869D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Histograms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7FC45B-76D4-6C48-A614-4069974E37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55700" y="2651073"/>
            <a:ext cx="4824413" cy="3321153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FD27A3-A6F7-C94D-B88E-9DE0A18CC2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1496" y="2603500"/>
            <a:ext cx="4758845" cy="3416300"/>
          </a:xfrm>
        </p:spPr>
      </p:pic>
    </p:spTree>
    <p:extLst>
      <p:ext uri="{BB962C8B-B14F-4D97-AF65-F5344CB8AC3E}">
        <p14:creationId xmlns:p14="http://schemas.microsoft.com/office/powerpoint/2010/main" val="361876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CED8-27B5-2141-8722-86343628B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Similar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2863-2444-DA41-B2C1-5B7A7BC33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websites to find similar subreddits.</a:t>
            </a:r>
          </a:p>
          <a:p>
            <a:pPr lvl="1"/>
            <a:r>
              <a:rPr lang="en-US" dirty="0">
                <a:hlinkClick r:id="rId2"/>
              </a:rPr>
              <a:t>https://anvaka.github.io/redsim/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https://anvaka.github.io/sayit/?query</a:t>
            </a:r>
            <a:r>
              <a:rPr lang="en-US" dirty="0">
                <a:hlinkClick r:id="rId3"/>
              </a:rPr>
              <a:t>=</a:t>
            </a:r>
            <a:r>
              <a:rPr lang="en-US" dirty="0"/>
              <a:t> Uses Jaccard index to rank similarity based on user comments. Does not work well for very popular subreddits.</a:t>
            </a:r>
          </a:p>
          <a:p>
            <a:pPr lvl="1"/>
            <a:r>
              <a:rPr lang="en-US" dirty="0">
                <a:hlinkClick r:id="rId4"/>
              </a:rPr>
              <a:t>https://subredditstats.com/subreddit-user-overlaps/</a:t>
            </a:r>
            <a:r>
              <a:rPr lang="en-US" dirty="0"/>
              <a:t>. Calculates probability that a user of a subreddit will post or comment in another subreddit. No link to data source or methodology.</a:t>
            </a:r>
          </a:p>
        </p:txBody>
      </p:sp>
    </p:spTree>
    <p:extLst>
      <p:ext uri="{BB962C8B-B14F-4D97-AF65-F5344CB8AC3E}">
        <p14:creationId xmlns:p14="http://schemas.microsoft.com/office/powerpoint/2010/main" val="109520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97DE-81AB-DF44-9F4F-3BDA99F7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Naïve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78D9-EB96-0D44-93C8-CACBCED9E7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Get the users of a subreddit.</a:t>
            </a:r>
          </a:p>
          <a:p>
            <a:pPr marL="514350" indent="-514350">
              <a:buAutoNum type="arabicPeriod"/>
            </a:pPr>
            <a:r>
              <a:rPr lang="en-US" dirty="0"/>
              <a:t>Get all the likes from each of those users.</a:t>
            </a:r>
          </a:p>
          <a:p>
            <a:pPr marL="514350" indent="-514350">
              <a:buAutoNum type="arabicPeriod"/>
            </a:pPr>
            <a:r>
              <a:rPr lang="en-US" dirty="0"/>
              <a:t>Count the number of likes for each subreddit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Top 10 most liked subreddits from users of r/politics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1695203-3B46-EE4E-A076-7837AF383B9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47600308"/>
              </p:ext>
            </p:extLst>
          </p:nvPr>
        </p:nvGraphicFramePr>
        <p:xfrm>
          <a:off x="6208713" y="2603500"/>
          <a:ext cx="482441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07">
                  <a:extLst>
                    <a:ext uri="{9D8B030D-6E8A-4147-A177-3AD203B41FA5}">
                      <a16:colId xmlns:a16="http://schemas.microsoft.com/office/drawing/2014/main" val="1502618113"/>
                    </a:ext>
                  </a:extLst>
                </a:gridCol>
                <a:gridCol w="2412207">
                  <a:extLst>
                    <a:ext uri="{9D8B030D-6E8A-4147-A177-3AD203B41FA5}">
                      <a16:colId xmlns:a16="http://schemas.microsoft.com/office/drawing/2014/main" val="3519045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Subreddit</a:t>
                      </a:r>
                    </a:p>
                  </a:txBody>
                  <a:tcPr marL="85137" marR="851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likes</a:t>
                      </a:r>
                    </a:p>
                  </a:txBody>
                  <a:tcPr marL="85137" marR="85137"/>
                </a:tc>
                <a:extLst>
                  <a:ext uri="{0D108BD9-81ED-4DB2-BD59-A6C34878D82A}">
                    <a16:rowId xmlns:a16="http://schemas.microsoft.com/office/drawing/2014/main" val="1717188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r/funny</a:t>
                      </a:r>
                    </a:p>
                  </a:txBody>
                  <a:tcPr marL="85137" marR="851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737812</a:t>
                      </a:r>
                    </a:p>
                  </a:txBody>
                  <a:tcPr marL="85137" marR="85137"/>
                </a:tc>
                <a:extLst>
                  <a:ext uri="{0D108BD9-81ED-4DB2-BD59-A6C34878D82A}">
                    <a16:rowId xmlns:a16="http://schemas.microsoft.com/office/drawing/2014/main" val="2011997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r/pics</a:t>
                      </a:r>
                    </a:p>
                  </a:txBody>
                  <a:tcPr marL="85137" marR="851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553388</a:t>
                      </a:r>
                    </a:p>
                  </a:txBody>
                  <a:tcPr marL="85137" marR="85137"/>
                </a:tc>
                <a:extLst>
                  <a:ext uri="{0D108BD9-81ED-4DB2-BD59-A6C34878D82A}">
                    <a16:rowId xmlns:a16="http://schemas.microsoft.com/office/drawing/2014/main" val="725759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r/</a:t>
                      </a:r>
                      <a:r>
                        <a:rPr lang="en-US" dirty="0" err="1"/>
                        <a:t>The_Donald</a:t>
                      </a:r>
                      <a:endParaRPr lang="en-US" dirty="0"/>
                    </a:p>
                  </a:txBody>
                  <a:tcPr marL="85137" marR="851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433100</a:t>
                      </a:r>
                    </a:p>
                  </a:txBody>
                  <a:tcPr marL="85137" marR="85137"/>
                </a:tc>
                <a:extLst>
                  <a:ext uri="{0D108BD9-81ED-4DB2-BD59-A6C34878D82A}">
                    <a16:rowId xmlns:a16="http://schemas.microsoft.com/office/drawing/2014/main" val="67821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r/</a:t>
                      </a:r>
                      <a:r>
                        <a:rPr lang="en-US" dirty="0" err="1"/>
                        <a:t>worldnews</a:t>
                      </a:r>
                      <a:endParaRPr lang="en-US" dirty="0"/>
                    </a:p>
                  </a:txBody>
                  <a:tcPr marL="85137" marR="851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370450</a:t>
                      </a:r>
                    </a:p>
                  </a:txBody>
                  <a:tcPr marL="85137" marR="85137"/>
                </a:tc>
                <a:extLst>
                  <a:ext uri="{0D108BD9-81ED-4DB2-BD59-A6C34878D82A}">
                    <a16:rowId xmlns:a16="http://schemas.microsoft.com/office/drawing/2014/main" val="156914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r/aww</a:t>
                      </a:r>
                    </a:p>
                  </a:txBody>
                  <a:tcPr marL="85137" marR="851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317774</a:t>
                      </a:r>
                    </a:p>
                  </a:txBody>
                  <a:tcPr marL="85137" marR="85137"/>
                </a:tc>
                <a:extLst>
                  <a:ext uri="{0D108BD9-81ED-4DB2-BD59-A6C34878D82A}">
                    <a16:rowId xmlns:a16="http://schemas.microsoft.com/office/drawing/2014/main" val="385006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r/gaming</a:t>
                      </a:r>
                    </a:p>
                  </a:txBody>
                  <a:tcPr marL="85137" marR="851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311413</a:t>
                      </a:r>
                    </a:p>
                  </a:txBody>
                  <a:tcPr marL="85137" marR="85137"/>
                </a:tc>
                <a:extLst>
                  <a:ext uri="{0D108BD9-81ED-4DB2-BD59-A6C34878D82A}">
                    <a16:rowId xmlns:a16="http://schemas.microsoft.com/office/drawing/2014/main" val="305901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r/</a:t>
                      </a:r>
                      <a:r>
                        <a:rPr lang="en-US" dirty="0" err="1"/>
                        <a:t>AskReddit</a:t>
                      </a:r>
                      <a:endParaRPr lang="en-US" dirty="0"/>
                    </a:p>
                  </a:txBody>
                  <a:tcPr marL="85137" marR="851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280606</a:t>
                      </a:r>
                    </a:p>
                  </a:txBody>
                  <a:tcPr marL="85137" marR="85137"/>
                </a:tc>
                <a:extLst>
                  <a:ext uri="{0D108BD9-81ED-4DB2-BD59-A6C34878D82A}">
                    <a16:rowId xmlns:a16="http://schemas.microsoft.com/office/drawing/2014/main" val="128233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r/videos</a:t>
                      </a:r>
                    </a:p>
                  </a:txBody>
                  <a:tcPr marL="85137" marR="851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258951</a:t>
                      </a:r>
                    </a:p>
                  </a:txBody>
                  <a:tcPr marL="85137" marR="85137"/>
                </a:tc>
                <a:extLst>
                  <a:ext uri="{0D108BD9-81ED-4DB2-BD59-A6C34878D82A}">
                    <a16:rowId xmlns:a16="http://schemas.microsoft.com/office/drawing/2014/main" val="14913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r/</a:t>
                      </a:r>
                      <a:r>
                        <a:rPr lang="en-US" dirty="0" err="1"/>
                        <a:t>todayilearned</a:t>
                      </a:r>
                      <a:endParaRPr lang="en-US" dirty="0"/>
                    </a:p>
                  </a:txBody>
                  <a:tcPr marL="85137" marR="851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249299</a:t>
                      </a:r>
                    </a:p>
                  </a:txBody>
                  <a:tcPr marL="85137" marR="85137"/>
                </a:tc>
                <a:extLst>
                  <a:ext uri="{0D108BD9-81ED-4DB2-BD59-A6C34878D82A}">
                    <a16:rowId xmlns:a16="http://schemas.microsoft.com/office/drawing/2014/main" val="2420368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r/</a:t>
                      </a:r>
                      <a:r>
                        <a:rPr lang="en-US" dirty="0" err="1"/>
                        <a:t>dankmemes</a:t>
                      </a:r>
                      <a:endParaRPr lang="en-US" dirty="0"/>
                    </a:p>
                  </a:txBody>
                  <a:tcPr marL="85137" marR="8513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219101</a:t>
                      </a:r>
                    </a:p>
                  </a:txBody>
                  <a:tcPr marL="85137" marR="85137"/>
                </a:tc>
                <a:extLst>
                  <a:ext uri="{0D108BD9-81ED-4DB2-BD59-A6C34878D82A}">
                    <a16:rowId xmlns:a16="http://schemas.microsoft.com/office/drawing/2014/main" val="2929534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95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5739-5564-1440-8D48-46B1C963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TF-IDF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AD8CF-2FD4-0C43-928D-D3ED01F079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Problem: Most popular subreddits of users of a specific subreddit are not necessarily similar.</a:t>
            </a:r>
          </a:p>
          <a:p>
            <a:pPr marL="0" indent="0">
              <a:buNone/>
            </a:pPr>
            <a:r>
              <a:rPr lang="en-US" dirty="0"/>
              <a:t>Popular subreddits get attention from large numbers of users regardless of similarity.</a:t>
            </a:r>
          </a:p>
          <a:p>
            <a:pPr marL="0" indent="0">
              <a:buNone/>
            </a:pPr>
            <a:r>
              <a:rPr lang="en-US" dirty="0"/>
              <a:t>To get similar subreddits, we need to filter popular subreddits among all users.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8A446-BF13-4E4E-AAF3-83FBA83560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Solution: Use a modified TF-IDF weighting scheme to offset popular subreddits.</a:t>
            </a:r>
          </a:p>
          <a:p>
            <a:pPr marL="0" indent="0">
              <a:buNone/>
            </a:pPr>
            <a:r>
              <a:rPr lang="en-US" dirty="0"/>
              <a:t>The TF value evaluates the number of likes of other subreddits, and the IDF value offsets the popularity of the subreddits amongst other users.</a:t>
            </a:r>
          </a:p>
        </p:txBody>
      </p:sp>
    </p:spTree>
    <p:extLst>
      <p:ext uri="{BB962C8B-B14F-4D97-AF65-F5344CB8AC3E}">
        <p14:creationId xmlns:p14="http://schemas.microsoft.com/office/powerpoint/2010/main" val="194529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371B-0626-1D42-A930-ED2F346D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Approach: Eigenvector Centrality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2FA0D-F33D-224A-9807-C7B3F96E56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Problem: Subreddits with small numbers of users with a large number of likes get ranked high regardless of similarity to other subreddits.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60454-71E0-8343-8074-265A3ACE9C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Solution: Form a network based on the number of shared users between subreddits and rank them based on eigenvector centrality.</a:t>
            </a:r>
          </a:p>
          <a:p>
            <a:pPr marL="0" indent="0">
              <a:buNone/>
            </a:pPr>
            <a:r>
              <a:rPr lang="en-US" dirty="0"/>
              <a:t>The relevance of a subreddit should also be based on a network of shared users.</a:t>
            </a:r>
          </a:p>
        </p:txBody>
      </p:sp>
    </p:spTree>
    <p:extLst>
      <p:ext uri="{BB962C8B-B14F-4D97-AF65-F5344CB8AC3E}">
        <p14:creationId xmlns:p14="http://schemas.microsoft.com/office/powerpoint/2010/main" val="1252056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{F07C5982-D895-D448-A670-5870B92AF7F7}tf10001076</Template>
  <TotalTime>89</TotalTime>
  <Words>572</Words>
  <Application>Microsoft Macintosh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The Data Incubator Project Outline</vt:lpstr>
      <vt:lpstr>Outline</vt:lpstr>
      <vt:lpstr>Goals</vt:lpstr>
      <vt:lpstr>Data: Metrics</vt:lpstr>
      <vt:lpstr>Data: Histograms</vt:lpstr>
      <vt:lpstr>Approach: Similar Work</vt:lpstr>
      <vt:lpstr>Approach: Naïve</vt:lpstr>
      <vt:lpstr>Approach: TF-IDF</vt:lpstr>
      <vt:lpstr>Approach: Eigenvector Centrality</vt:lpstr>
      <vt:lpstr>Approach: Results</vt:lpstr>
      <vt:lpstr>Approach: Results</vt:lpstr>
      <vt:lpstr>Final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Incubator Project Outline</dc:title>
  <dc:creator>Oliver Mikhail Historia Gaerlan</dc:creator>
  <cp:lastModifiedBy>Oliver Mikhail Historia Gaerlan</cp:lastModifiedBy>
  <cp:revision>14</cp:revision>
  <dcterms:created xsi:type="dcterms:W3CDTF">2020-09-23T02:43:13Z</dcterms:created>
  <dcterms:modified xsi:type="dcterms:W3CDTF">2020-09-23T04:12:16Z</dcterms:modified>
</cp:coreProperties>
</file>