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2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04F1FE-557E-4F9C-83A5-006B5DA6289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D7DA31-BA8C-4752-8E1D-F63A635D9FBB}">
      <dgm:prSet/>
      <dgm:spPr/>
      <dgm:t>
        <a:bodyPr/>
        <a:lstStyle/>
        <a:p>
          <a:r>
            <a:rPr lang="en-US"/>
            <a:t>Data being used is 3 million accident records in the US from 2016-2019.</a:t>
          </a:r>
        </a:p>
      </dgm:t>
    </dgm:pt>
    <dgm:pt modelId="{0790BB27-82B9-4087-9729-9A579FE0B16C}" type="parTrans" cxnId="{46BD90A1-742C-42AB-A44A-AD83E770EDF1}">
      <dgm:prSet/>
      <dgm:spPr/>
      <dgm:t>
        <a:bodyPr/>
        <a:lstStyle/>
        <a:p>
          <a:endParaRPr lang="en-US"/>
        </a:p>
      </dgm:t>
    </dgm:pt>
    <dgm:pt modelId="{95BC8105-4DF9-4D47-80B8-A5ADBFB4C29F}" type="sibTrans" cxnId="{46BD90A1-742C-42AB-A44A-AD83E770EDF1}">
      <dgm:prSet/>
      <dgm:spPr/>
      <dgm:t>
        <a:bodyPr/>
        <a:lstStyle/>
        <a:p>
          <a:endParaRPr lang="en-US"/>
        </a:p>
      </dgm:t>
    </dgm:pt>
    <dgm:pt modelId="{E71A6CE1-654C-4FB8-AE1C-13CC7118D2CD}">
      <dgm:prSet/>
      <dgm:spPr/>
      <dgm:t>
        <a:bodyPr/>
        <a:lstStyle/>
        <a:p>
          <a:r>
            <a:rPr lang="en-US"/>
            <a:t>Goal is to predict accident severity in terms of traffic delays based only on immediately known variables.</a:t>
          </a:r>
        </a:p>
      </dgm:t>
    </dgm:pt>
    <dgm:pt modelId="{149A78B9-AFEC-435C-BE68-574E39E7D972}" type="parTrans" cxnId="{777F9F80-9F6D-4F64-A10C-9B65012FC9A0}">
      <dgm:prSet/>
      <dgm:spPr/>
      <dgm:t>
        <a:bodyPr/>
        <a:lstStyle/>
        <a:p>
          <a:endParaRPr lang="en-US"/>
        </a:p>
      </dgm:t>
    </dgm:pt>
    <dgm:pt modelId="{6F884DB1-182F-453C-BFCB-0860DDA71654}" type="sibTrans" cxnId="{777F9F80-9F6D-4F64-A10C-9B65012FC9A0}">
      <dgm:prSet/>
      <dgm:spPr/>
      <dgm:t>
        <a:bodyPr/>
        <a:lstStyle/>
        <a:p>
          <a:endParaRPr lang="en-US"/>
        </a:p>
      </dgm:t>
    </dgm:pt>
    <dgm:pt modelId="{46B9DFCF-3677-4320-AE7F-85CC63041942}">
      <dgm:prSet/>
      <dgm:spPr/>
      <dgm:t>
        <a:bodyPr/>
        <a:lstStyle/>
        <a:p>
          <a:r>
            <a:rPr lang="en-US"/>
            <a:t>Want to get a sense of most important explanatory factors as well.</a:t>
          </a:r>
        </a:p>
      </dgm:t>
    </dgm:pt>
    <dgm:pt modelId="{92EE2FA4-AF6A-432A-B8EA-83046DA4EB70}" type="parTrans" cxnId="{A03CF370-A6ED-429A-B7FD-135FE8EA2BCE}">
      <dgm:prSet/>
      <dgm:spPr/>
      <dgm:t>
        <a:bodyPr/>
        <a:lstStyle/>
        <a:p>
          <a:endParaRPr lang="en-US"/>
        </a:p>
      </dgm:t>
    </dgm:pt>
    <dgm:pt modelId="{6D71F94A-802A-4700-A9B6-EC221DDA93FB}" type="sibTrans" cxnId="{A03CF370-A6ED-429A-B7FD-135FE8EA2BCE}">
      <dgm:prSet/>
      <dgm:spPr/>
      <dgm:t>
        <a:bodyPr/>
        <a:lstStyle/>
        <a:p>
          <a:endParaRPr lang="en-US"/>
        </a:p>
      </dgm:t>
    </dgm:pt>
    <dgm:pt modelId="{A9EFF351-B9A2-4304-828E-2D56F0BD2F1F}">
      <dgm:prSet/>
      <dgm:spPr/>
      <dgm:t>
        <a:bodyPr/>
        <a:lstStyle/>
        <a:p>
          <a:r>
            <a:rPr lang="en-US"/>
            <a:t>If any geographic anomalies/outliers are found, explore these.</a:t>
          </a:r>
        </a:p>
      </dgm:t>
    </dgm:pt>
    <dgm:pt modelId="{D5628495-6624-4C82-9528-DDF1792B50F2}" type="parTrans" cxnId="{ADB1CBA6-DD07-46ED-A580-B6C02405D119}">
      <dgm:prSet/>
      <dgm:spPr/>
      <dgm:t>
        <a:bodyPr/>
        <a:lstStyle/>
        <a:p>
          <a:endParaRPr lang="en-US"/>
        </a:p>
      </dgm:t>
    </dgm:pt>
    <dgm:pt modelId="{8B160A2F-1041-43AE-A194-BDB113B74EEA}" type="sibTrans" cxnId="{ADB1CBA6-DD07-46ED-A580-B6C02405D119}">
      <dgm:prSet/>
      <dgm:spPr/>
      <dgm:t>
        <a:bodyPr/>
        <a:lstStyle/>
        <a:p>
          <a:endParaRPr lang="en-US"/>
        </a:p>
      </dgm:t>
    </dgm:pt>
    <dgm:pt modelId="{8104B788-BAB5-4A73-9DD0-135E77274158}" type="pres">
      <dgm:prSet presAssocID="{2404F1FE-557E-4F9C-83A5-006B5DA6289F}" presName="root" presStyleCnt="0">
        <dgm:presLayoutVars>
          <dgm:dir/>
          <dgm:resizeHandles val="exact"/>
        </dgm:presLayoutVars>
      </dgm:prSet>
      <dgm:spPr/>
    </dgm:pt>
    <dgm:pt modelId="{14AC0AF0-EAB1-4482-9367-6C6CD370950D}" type="pres">
      <dgm:prSet presAssocID="{2404F1FE-557E-4F9C-83A5-006B5DA6289F}" presName="container" presStyleCnt="0">
        <dgm:presLayoutVars>
          <dgm:dir/>
          <dgm:resizeHandles val="exact"/>
        </dgm:presLayoutVars>
      </dgm:prSet>
      <dgm:spPr/>
    </dgm:pt>
    <dgm:pt modelId="{F0E1101D-372A-4BBE-A01E-CF4FE50DD5E9}" type="pres">
      <dgm:prSet presAssocID="{E7D7DA31-BA8C-4752-8E1D-F63A635D9FBB}" presName="compNode" presStyleCnt="0"/>
      <dgm:spPr/>
    </dgm:pt>
    <dgm:pt modelId="{D33763C5-B803-416E-A3BF-ACA356C3B15D}" type="pres">
      <dgm:prSet presAssocID="{E7D7DA31-BA8C-4752-8E1D-F63A635D9FBB}" presName="iconBgRect" presStyleLbl="bgShp" presStyleIdx="0" presStyleCnt="4"/>
      <dgm:spPr/>
    </dgm:pt>
    <dgm:pt modelId="{3CF3D625-102D-408B-8E61-8E26BCFE5465}" type="pres">
      <dgm:prSet presAssocID="{E7D7DA31-BA8C-4752-8E1D-F63A635D9F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4492EF-F206-4092-AD2B-7C02A5EDF093}" type="pres">
      <dgm:prSet presAssocID="{E7D7DA31-BA8C-4752-8E1D-F63A635D9FBB}" presName="spaceRect" presStyleCnt="0"/>
      <dgm:spPr/>
    </dgm:pt>
    <dgm:pt modelId="{A3DBBED7-7C68-4A00-A773-0EA46251B114}" type="pres">
      <dgm:prSet presAssocID="{E7D7DA31-BA8C-4752-8E1D-F63A635D9FBB}" presName="textRect" presStyleLbl="revTx" presStyleIdx="0" presStyleCnt="4">
        <dgm:presLayoutVars>
          <dgm:chMax val="1"/>
          <dgm:chPref val="1"/>
        </dgm:presLayoutVars>
      </dgm:prSet>
      <dgm:spPr/>
    </dgm:pt>
    <dgm:pt modelId="{E36883E1-246A-4E79-A91D-BDE4954FED70}" type="pres">
      <dgm:prSet presAssocID="{95BC8105-4DF9-4D47-80B8-A5ADBFB4C29F}" presName="sibTrans" presStyleLbl="sibTrans2D1" presStyleIdx="0" presStyleCnt="0"/>
      <dgm:spPr/>
    </dgm:pt>
    <dgm:pt modelId="{6ABA1AEE-647B-4FD0-8C5E-50677D968B80}" type="pres">
      <dgm:prSet presAssocID="{E71A6CE1-654C-4FB8-AE1C-13CC7118D2CD}" presName="compNode" presStyleCnt="0"/>
      <dgm:spPr/>
    </dgm:pt>
    <dgm:pt modelId="{31602156-532C-4BDE-AAD9-A446D87BAB02}" type="pres">
      <dgm:prSet presAssocID="{E71A6CE1-654C-4FB8-AE1C-13CC7118D2CD}" presName="iconBgRect" presStyleLbl="bgShp" presStyleIdx="1" presStyleCnt="4"/>
      <dgm:spPr/>
    </dgm:pt>
    <dgm:pt modelId="{1D3FBDF5-58E0-4081-BC9D-9A2E7EA5C8B4}" type="pres">
      <dgm:prSet presAssocID="{E71A6CE1-654C-4FB8-AE1C-13CC7118D2C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cone"/>
        </a:ext>
      </dgm:extLst>
    </dgm:pt>
    <dgm:pt modelId="{09FC2D02-31E5-46D5-B3D9-6D36B704CB40}" type="pres">
      <dgm:prSet presAssocID="{E71A6CE1-654C-4FB8-AE1C-13CC7118D2CD}" presName="spaceRect" presStyleCnt="0"/>
      <dgm:spPr/>
    </dgm:pt>
    <dgm:pt modelId="{50B45B25-A4E8-44B9-9184-D2A6B34044D2}" type="pres">
      <dgm:prSet presAssocID="{E71A6CE1-654C-4FB8-AE1C-13CC7118D2CD}" presName="textRect" presStyleLbl="revTx" presStyleIdx="1" presStyleCnt="4">
        <dgm:presLayoutVars>
          <dgm:chMax val="1"/>
          <dgm:chPref val="1"/>
        </dgm:presLayoutVars>
      </dgm:prSet>
      <dgm:spPr/>
    </dgm:pt>
    <dgm:pt modelId="{2E17AAF9-702E-4916-A3FB-583047967613}" type="pres">
      <dgm:prSet presAssocID="{6F884DB1-182F-453C-BFCB-0860DDA71654}" presName="sibTrans" presStyleLbl="sibTrans2D1" presStyleIdx="0" presStyleCnt="0"/>
      <dgm:spPr/>
    </dgm:pt>
    <dgm:pt modelId="{1AD3A2B6-BB82-42EA-BA90-C67ECBD80B09}" type="pres">
      <dgm:prSet presAssocID="{46B9DFCF-3677-4320-AE7F-85CC63041942}" presName="compNode" presStyleCnt="0"/>
      <dgm:spPr/>
    </dgm:pt>
    <dgm:pt modelId="{52A240AB-3BE1-4D17-A6A0-C1A9B47ED69B}" type="pres">
      <dgm:prSet presAssocID="{46B9DFCF-3677-4320-AE7F-85CC63041942}" presName="iconBgRect" presStyleLbl="bgShp" presStyleIdx="2" presStyleCnt="4"/>
      <dgm:spPr/>
    </dgm:pt>
    <dgm:pt modelId="{A1E10972-6C10-4976-A7FD-B46809D226B6}" type="pres">
      <dgm:prSet presAssocID="{46B9DFCF-3677-4320-AE7F-85CC630419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1686598-7438-4E21-9D43-302DFD562C2D}" type="pres">
      <dgm:prSet presAssocID="{46B9DFCF-3677-4320-AE7F-85CC63041942}" presName="spaceRect" presStyleCnt="0"/>
      <dgm:spPr/>
    </dgm:pt>
    <dgm:pt modelId="{E32AD51C-ADB0-41EB-B2FB-F29C272C984A}" type="pres">
      <dgm:prSet presAssocID="{46B9DFCF-3677-4320-AE7F-85CC63041942}" presName="textRect" presStyleLbl="revTx" presStyleIdx="2" presStyleCnt="4">
        <dgm:presLayoutVars>
          <dgm:chMax val="1"/>
          <dgm:chPref val="1"/>
        </dgm:presLayoutVars>
      </dgm:prSet>
      <dgm:spPr/>
    </dgm:pt>
    <dgm:pt modelId="{363D422E-FD06-44B3-A74F-8FE04E5990E1}" type="pres">
      <dgm:prSet presAssocID="{6D71F94A-802A-4700-A9B6-EC221DDA93FB}" presName="sibTrans" presStyleLbl="sibTrans2D1" presStyleIdx="0" presStyleCnt="0"/>
      <dgm:spPr/>
    </dgm:pt>
    <dgm:pt modelId="{D19EABB2-2E3E-4F9F-8ABE-BD134667DB59}" type="pres">
      <dgm:prSet presAssocID="{A9EFF351-B9A2-4304-828E-2D56F0BD2F1F}" presName="compNode" presStyleCnt="0"/>
      <dgm:spPr/>
    </dgm:pt>
    <dgm:pt modelId="{A7576189-1712-4C6C-8BB0-3772B9797D39}" type="pres">
      <dgm:prSet presAssocID="{A9EFF351-B9A2-4304-828E-2D56F0BD2F1F}" presName="iconBgRect" presStyleLbl="bgShp" presStyleIdx="3" presStyleCnt="4"/>
      <dgm:spPr/>
    </dgm:pt>
    <dgm:pt modelId="{24B8E16C-346B-4C08-9617-300DDC85EE92}" type="pres">
      <dgm:prSet presAssocID="{A9EFF351-B9A2-4304-828E-2D56F0BD2F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be"/>
        </a:ext>
      </dgm:extLst>
    </dgm:pt>
    <dgm:pt modelId="{F295BAF4-C479-4327-B1D9-701E67CEA699}" type="pres">
      <dgm:prSet presAssocID="{A9EFF351-B9A2-4304-828E-2D56F0BD2F1F}" presName="spaceRect" presStyleCnt="0"/>
      <dgm:spPr/>
    </dgm:pt>
    <dgm:pt modelId="{A16F4912-451A-4DAF-A50E-4D51CE873EA7}" type="pres">
      <dgm:prSet presAssocID="{A9EFF351-B9A2-4304-828E-2D56F0BD2F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AAFC04-7581-4B2D-9FFE-7F98AB200D44}" type="presOf" srcId="{A9EFF351-B9A2-4304-828E-2D56F0BD2F1F}" destId="{A16F4912-451A-4DAF-A50E-4D51CE873EA7}" srcOrd="0" destOrd="0" presId="urn:microsoft.com/office/officeart/2018/2/layout/IconCircleList"/>
    <dgm:cxn modelId="{FCAE041C-35DD-47E7-9018-6EDCB434A887}" type="presOf" srcId="{6D71F94A-802A-4700-A9B6-EC221DDA93FB}" destId="{363D422E-FD06-44B3-A74F-8FE04E5990E1}" srcOrd="0" destOrd="0" presId="urn:microsoft.com/office/officeart/2018/2/layout/IconCircleList"/>
    <dgm:cxn modelId="{091FBA1D-2012-4D71-90A6-5918E9AE7CDD}" type="presOf" srcId="{E7D7DA31-BA8C-4752-8E1D-F63A635D9FBB}" destId="{A3DBBED7-7C68-4A00-A773-0EA46251B114}" srcOrd="0" destOrd="0" presId="urn:microsoft.com/office/officeart/2018/2/layout/IconCircleList"/>
    <dgm:cxn modelId="{0C123749-35C4-49DA-BEC5-FD76763E35B1}" type="presOf" srcId="{95BC8105-4DF9-4D47-80B8-A5ADBFB4C29F}" destId="{E36883E1-246A-4E79-A91D-BDE4954FED70}" srcOrd="0" destOrd="0" presId="urn:microsoft.com/office/officeart/2018/2/layout/IconCircleList"/>
    <dgm:cxn modelId="{487B124B-7E7B-40BD-BD1F-D76D575F68BF}" type="presOf" srcId="{6F884DB1-182F-453C-BFCB-0860DDA71654}" destId="{2E17AAF9-702E-4916-A3FB-583047967613}" srcOrd="0" destOrd="0" presId="urn:microsoft.com/office/officeart/2018/2/layout/IconCircleList"/>
    <dgm:cxn modelId="{A03CF370-A6ED-429A-B7FD-135FE8EA2BCE}" srcId="{2404F1FE-557E-4F9C-83A5-006B5DA6289F}" destId="{46B9DFCF-3677-4320-AE7F-85CC63041942}" srcOrd="2" destOrd="0" parTransId="{92EE2FA4-AF6A-432A-B8EA-83046DA4EB70}" sibTransId="{6D71F94A-802A-4700-A9B6-EC221DDA93FB}"/>
    <dgm:cxn modelId="{3426C67A-755B-4259-94BC-691D044C5D75}" type="presOf" srcId="{46B9DFCF-3677-4320-AE7F-85CC63041942}" destId="{E32AD51C-ADB0-41EB-B2FB-F29C272C984A}" srcOrd="0" destOrd="0" presId="urn:microsoft.com/office/officeart/2018/2/layout/IconCircleList"/>
    <dgm:cxn modelId="{777F9F80-9F6D-4F64-A10C-9B65012FC9A0}" srcId="{2404F1FE-557E-4F9C-83A5-006B5DA6289F}" destId="{E71A6CE1-654C-4FB8-AE1C-13CC7118D2CD}" srcOrd="1" destOrd="0" parTransId="{149A78B9-AFEC-435C-BE68-574E39E7D972}" sibTransId="{6F884DB1-182F-453C-BFCB-0860DDA71654}"/>
    <dgm:cxn modelId="{46BD90A1-742C-42AB-A44A-AD83E770EDF1}" srcId="{2404F1FE-557E-4F9C-83A5-006B5DA6289F}" destId="{E7D7DA31-BA8C-4752-8E1D-F63A635D9FBB}" srcOrd="0" destOrd="0" parTransId="{0790BB27-82B9-4087-9729-9A579FE0B16C}" sibTransId="{95BC8105-4DF9-4D47-80B8-A5ADBFB4C29F}"/>
    <dgm:cxn modelId="{D1ADD7A3-A96A-4AAC-BAE9-F0EA2B3B09B9}" type="presOf" srcId="{E71A6CE1-654C-4FB8-AE1C-13CC7118D2CD}" destId="{50B45B25-A4E8-44B9-9184-D2A6B34044D2}" srcOrd="0" destOrd="0" presId="urn:microsoft.com/office/officeart/2018/2/layout/IconCircleList"/>
    <dgm:cxn modelId="{1F3D89A5-D210-4FD3-ADD0-184013CA8C71}" type="presOf" srcId="{2404F1FE-557E-4F9C-83A5-006B5DA6289F}" destId="{8104B788-BAB5-4A73-9DD0-135E77274158}" srcOrd="0" destOrd="0" presId="urn:microsoft.com/office/officeart/2018/2/layout/IconCircleList"/>
    <dgm:cxn modelId="{ADB1CBA6-DD07-46ED-A580-B6C02405D119}" srcId="{2404F1FE-557E-4F9C-83A5-006B5DA6289F}" destId="{A9EFF351-B9A2-4304-828E-2D56F0BD2F1F}" srcOrd="3" destOrd="0" parTransId="{D5628495-6624-4C82-9528-DDF1792B50F2}" sibTransId="{8B160A2F-1041-43AE-A194-BDB113B74EEA}"/>
    <dgm:cxn modelId="{6ACBDA32-1ACF-47AF-A98B-8696BB054616}" type="presParOf" srcId="{8104B788-BAB5-4A73-9DD0-135E77274158}" destId="{14AC0AF0-EAB1-4482-9367-6C6CD370950D}" srcOrd="0" destOrd="0" presId="urn:microsoft.com/office/officeart/2018/2/layout/IconCircleList"/>
    <dgm:cxn modelId="{120C4E3B-25DB-439D-ABEC-B2C6874D42B5}" type="presParOf" srcId="{14AC0AF0-EAB1-4482-9367-6C6CD370950D}" destId="{F0E1101D-372A-4BBE-A01E-CF4FE50DD5E9}" srcOrd="0" destOrd="0" presId="urn:microsoft.com/office/officeart/2018/2/layout/IconCircleList"/>
    <dgm:cxn modelId="{66624ED9-7D36-4160-8AFA-B4B3C58DED90}" type="presParOf" srcId="{F0E1101D-372A-4BBE-A01E-CF4FE50DD5E9}" destId="{D33763C5-B803-416E-A3BF-ACA356C3B15D}" srcOrd="0" destOrd="0" presId="urn:microsoft.com/office/officeart/2018/2/layout/IconCircleList"/>
    <dgm:cxn modelId="{431EBF79-DEC0-4947-924A-5B29D6EA5057}" type="presParOf" srcId="{F0E1101D-372A-4BBE-A01E-CF4FE50DD5E9}" destId="{3CF3D625-102D-408B-8E61-8E26BCFE5465}" srcOrd="1" destOrd="0" presId="urn:microsoft.com/office/officeart/2018/2/layout/IconCircleList"/>
    <dgm:cxn modelId="{55DE1AB0-31A2-4C00-BDBB-087ECF4998B2}" type="presParOf" srcId="{F0E1101D-372A-4BBE-A01E-CF4FE50DD5E9}" destId="{8E4492EF-F206-4092-AD2B-7C02A5EDF093}" srcOrd="2" destOrd="0" presId="urn:microsoft.com/office/officeart/2018/2/layout/IconCircleList"/>
    <dgm:cxn modelId="{81287AEB-0BB6-4BA0-8408-6E67CCBFD333}" type="presParOf" srcId="{F0E1101D-372A-4BBE-A01E-CF4FE50DD5E9}" destId="{A3DBBED7-7C68-4A00-A773-0EA46251B114}" srcOrd="3" destOrd="0" presId="urn:microsoft.com/office/officeart/2018/2/layout/IconCircleList"/>
    <dgm:cxn modelId="{80011225-7ABE-431A-AAF5-6233531BC456}" type="presParOf" srcId="{14AC0AF0-EAB1-4482-9367-6C6CD370950D}" destId="{E36883E1-246A-4E79-A91D-BDE4954FED70}" srcOrd="1" destOrd="0" presId="urn:microsoft.com/office/officeart/2018/2/layout/IconCircleList"/>
    <dgm:cxn modelId="{70F84512-822D-47CB-A7CB-2A017A178E63}" type="presParOf" srcId="{14AC0AF0-EAB1-4482-9367-6C6CD370950D}" destId="{6ABA1AEE-647B-4FD0-8C5E-50677D968B80}" srcOrd="2" destOrd="0" presId="urn:microsoft.com/office/officeart/2018/2/layout/IconCircleList"/>
    <dgm:cxn modelId="{F48F3D47-EA9A-4D1C-B518-BC72A9F1C1A3}" type="presParOf" srcId="{6ABA1AEE-647B-4FD0-8C5E-50677D968B80}" destId="{31602156-532C-4BDE-AAD9-A446D87BAB02}" srcOrd="0" destOrd="0" presId="urn:microsoft.com/office/officeart/2018/2/layout/IconCircleList"/>
    <dgm:cxn modelId="{82A4C170-5885-4366-9152-BA1FABFFF176}" type="presParOf" srcId="{6ABA1AEE-647B-4FD0-8C5E-50677D968B80}" destId="{1D3FBDF5-58E0-4081-BC9D-9A2E7EA5C8B4}" srcOrd="1" destOrd="0" presId="urn:microsoft.com/office/officeart/2018/2/layout/IconCircleList"/>
    <dgm:cxn modelId="{A5C48310-129C-4F25-B737-179D8B62A72F}" type="presParOf" srcId="{6ABA1AEE-647B-4FD0-8C5E-50677D968B80}" destId="{09FC2D02-31E5-46D5-B3D9-6D36B704CB40}" srcOrd="2" destOrd="0" presId="urn:microsoft.com/office/officeart/2018/2/layout/IconCircleList"/>
    <dgm:cxn modelId="{D407EF96-E718-48B1-880F-F2E941E3E311}" type="presParOf" srcId="{6ABA1AEE-647B-4FD0-8C5E-50677D968B80}" destId="{50B45B25-A4E8-44B9-9184-D2A6B34044D2}" srcOrd="3" destOrd="0" presId="urn:microsoft.com/office/officeart/2018/2/layout/IconCircleList"/>
    <dgm:cxn modelId="{3822F9A1-71F2-47F5-ABA4-9979A9BC8E86}" type="presParOf" srcId="{14AC0AF0-EAB1-4482-9367-6C6CD370950D}" destId="{2E17AAF9-702E-4916-A3FB-583047967613}" srcOrd="3" destOrd="0" presId="urn:microsoft.com/office/officeart/2018/2/layout/IconCircleList"/>
    <dgm:cxn modelId="{1E3A7965-F033-43D0-9752-CED1CE20A000}" type="presParOf" srcId="{14AC0AF0-EAB1-4482-9367-6C6CD370950D}" destId="{1AD3A2B6-BB82-42EA-BA90-C67ECBD80B09}" srcOrd="4" destOrd="0" presId="urn:microsoft.com/office/officeart/2018/2/layout/IconCircleList"/>
    <dgm:cxn modelId="{79D553FA-B998-4168-87A1-0AA227C3CD98}" type="presParOf" srcId="{1AD3A2B6-BB82-42EA-BA90-C67ECBD80B09}" destId="{52A240AB-3BE1-4D17-A6A0-C1A9B47ED69B}" srcOrd="0" destOrd="0" presId="urn:microsoft.com/office/officeart/2018/2/layout/IconCircleList"/>
    <dgm:cxn modelId="{D21EBFDC-507E-4BDF-9C1D-3401C77F519C}" type="presParOf" srcId="{1AD3A2B6-BB82-42EA-BA90-C67ECBD80B09}" destId="{A1E10972-6C10-4976-A7FD-B46809D226B6}" srcOrd="1" destOrd="0" presId="urn:microsoft.com/office/officeart/2018/2/layout/IconCircleList"/>
    <dgm:cxn modelId="{A9F03505-E230-4572-9297-AB4F3D01F32C}" type="presParOf" srcId="{1AD3A2B6-BB82-42EA-BA90-C67ECBD80B09}" destId="{41686598-7438-4E21-9D43-302DFD562C2D}" srcOrd="2" destOrd="0" presId="urn:microsoft.com/office/officeart/2018/2/layout/IconCircleList"/>
    <dgm:cxn modelId="{FF61824D-5662-491B-B261-027A07AF6203}" type="presParOf" srcId="{1AD3A2B6-BB82-42EA-BA90-C67ECBD80B09}" destId="{E32AD51C-ADB0-41EB-B2FB-F29C272C984A}" srcOrd="3" destOrd="0" presId="urn:microsoft.com/office/officeart/2018/2/layout/IconCircleList"/>
    <dgm:cxn modelId="{8A0CC6F8-BCE9-4776-B562-E026C7D2A8AC}" type="presParOf" srcId="{14AC0AF0-EAB1-4482-9367-6C6CD370950D}" destId="{363D422E-FD06-44B3-A74F-8FE04E5990E1}" srcOrd="5" destOrd="0" presId="urn:microsoft.com/office/officeart/2018/2/layout/IconCircleList"/>
    <dgm:cxn modelId="{0C17FC27-AE0D-4830-83F0-C45C5455A987}" type="presParOf" srcId="{14AC0AF0-EAB1-4482-9367-6C6CD370950D}" destId="{D19EABB2-2E3E-4F9F-8ABE-BD134667DB59}" srcOrd="6" destOrd="0" presId="urn:microsoft.com/office/officeart/2018/2/layout/IconCircleList"/>
    <dgm:cxn modelId="{F16E892F-627F-4756-A5D0-1A1EDF031AA0}" type="presParOf" srcId="{D19EABB2-2E3E-4F9F-8ABE-BD134667DB59}" destId="{A7576189-1712-4C6C-8BB0-3772B9797D39}" srcOrd="0" destOrd="0" presId="urn:microsoft.com/office/officeart/2018/2/layout/IconCircleList"/>
    <dgm:cxn modelId="{CCC87468-A1D7-4C20-A113-A49E6174041F}" type="presParOf" srcId="{D19EABB2-2E3E-4F9F-8ABE-BD134667DB59}" destId="{24B8E16C-346B-4C08-9617-300DDC85EE92}" srcOrd="1" destOrd="0" presId="urn:microsoft.com/office/officeart/2018/2/layout/IconCircleList"/>
    <dgm:cxn modelId="{E54D10D8-C833-48F9-9689-6CC96C05FBBB}" type="presParOf" srcId="{D19EABB2-2E3E-4F9F-8ABE-BD134667DB59}" destId="{F295BAF4-C479-4327-B1D9-701E67CEA699}" srcOrd="2" destOrd="0" presId="urn:microsoft.com/office/officeart/2018/2/layout/IconCircleList"/>
    <dgm:cxn modelId="{E4BFC31C-C197-4C7C-B574-654A52CF49EC}" type="presParOf" srcId="{D19EABB2-2E3E-4F9F-8ABE-BD134667DB59}" destId="{A16F4912-451A-4DAF-A50E-4D51CE873EA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763C5-B803-416E-A3BF-ACA356C3B15D}">
      <dsp:nvSpPr>
        <dsp:cNvPr id="0" name=""/>
        <dsp:cNvSpPr/>
      </dsp:nvSpPr>
      <dsp:spPr>
        <a:xfrm>
          <a:off x="264008" y="102390"/>
          <a:ext cx="1362585" cy="1362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3D625-102D-408B-8E61-8E26BCFE5465}">
      <dsp:nvSpPr>
        <dsp:cNvPr id="0" name=""/>
        <dsp:cNvSpPr/>
      </dsp:nvSpPr>
      <dsp:spPr>
        <a:xfrm>
          <a:off x="550151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BBED7-7C68-4A00-A773-0EA46251B114}">
      <dsp:nvSpPr>
        <dsp:cNvPr id="0" name=""/>
        <dsp:cNvSpPr/>
      </dsp:nvSpPr>
      <dsp:spPr>
        <a:xfrm>
          <a:off x="1918575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being used is 3 million accident records in the US from 2016-2019.</a:t>
          </a:r>
        </a:p>
      </dsp:txBody>
      <dsp:txXfrm>
        <a:off x="1918575" y="102390"/>
        <a:ext cx="3211807" cy="1362585"/>
      </dsp:txXfrm>
    </dsp:sp>
    <dsp:sp modelId="{31602156-532C-4BDE-AAD9-A446D87BAB02}">
      <dsp:nvSpPr>
        <dsp:cNvPr id="0" name=""/>
        <dsp:cNvSpPr/>
      </dsp:nvSpPr>
      <dsp:spPr>
        <a:xfrm>
          <a:off x="5690016" y="102390"/>
          <a:ext cx="1362585" cy="13625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FBDF5-58E0-4081-BC9D-9A2E7EA5C8B4}">
      <dsp:nvSpPr>
        <dsp:cNvPr id="0" name=""/>
        <dsp:cNvSpPr/>
      </dsp:nvSpPr>
      <dsp:spPr>
        <a:xfrm>
          <a:off x="5976159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45B25-A4E8-44B9-9184-D2A6B34044D2}">
      <dsp:nvSpPr>
        <dsp:cNvPr id="0" name=""/>
        <dsp:cNvSpPr/>
      </dsp:nvSpPr>
      <dsp:spPr>
        <a:xfrm>
          <a:off x="7344584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Goal is to predict accident severity in terms of traffic delays based only on immediately known variables.</a:t>
          </a:r>
        </a:p>
      </dsp:txBody>
      <dsp:txXfrm>
        <a:off x="7344584" y="102390"/>
        <a:ext cx="3211807" cy="1362585"/>
      </dsp:txXfrm>
    </dsp:sp>
    <dsp:sp modelId="{52A240AB-3BE1-4D17-A6A0-C1A9B47ED69B}">
      <dsp:nvSpPr>
        <dsp:cNvPr id="0" name=""/>
        <dsp:cNvSpPr/>
      </dsp:nvSpPr>
      <dsp:spPr>
        <a:xfrm>
          <a:off x="264008" y="2065086"/>
          <a:ext cx="1362585" cy="13625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10972-6C10-4976-A7FD-B46809D226B6}">
      <dsp:nvSpPr>
        <dsp:cNvPr id="0" name=""/>
        <dsp:cNvSpPr/>
      </dsp:nvSpPr>
      <dsp:spPr>
        <a:xfrm>
          <a:off x="550151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AD51C-ADB0-41EB-B2FB-F29C272C984A}">
      <dsp:nvSpPr>
        <dsp:cNvPr id="0" name=""/>
        <dsp:cNvSpPr/>
      </dsp:nvSpPr>
      <dsp:spPr>
        <a:xfrm>
          <a:off x="1918575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Want to get a sense of most important explanatory factors as well.</a:t>
          </a:r>
        </a:p>
      </dsp:txBody>
      <dsp:txXfrm>
        <a:off x="1918575" y="2065086"/>
        <a:ext cx="3211807" cy="1362585"/>
      </dsp:txXfrm>
    </dsp:sp>
    <dsp:sp modelId="{A7576189-1712-4C6C-8BB0-3772B9797D39}">
      <dsp:nvSpPr>
        <dsp:cNvPr id="0" name=""/>
        <dsp:cNvSpPr/>
      </dsp:nvSpPr>
      <dsp:spPr>
        <a:xfrm>
          <a:off x="5690016" y="2065086"/>
          <a:ext cx="1362585" cy="13625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8E16C-346B-4C08-9617-300DDC85EE92}">
      <dsp:nvSpPr>
        <dsp:cNvPr id="0" name=""/>
        <dsp:cNvSpPr/>
      </dsp:nvSpPr>
      <dsp:spPr>
        <a:xfrm>
          <a:off x="5976159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F4912-451A-4DAF-A50E-4D51CE873EA7}">
      <dsp:nvSpPr>
        <dsp:cNvPr id="0" name=""/>
        <dsp:cNvSpPr/>
      </dsp:nvSpPr>
      <dsp:spPr>
        <a:xfrm>
          <a:off x="7344584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any geographic anomalies/outliers are found, explore these.</a:t>
          </a:r>
        </a:p>
      </dsp:txBody>
      <dsp:txXfrm>
        <a:off x="7344584" y="2065086"/>
        <a:ext cx="3211807" cy="136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8D38747-4367-4BD2-8D51-C97E202738E2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968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254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0373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724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854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698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9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52596F-08A7-4B70-989A-F2B1CF31E66B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3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6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E507A8-A5CF-4D38-AB86-7EDDA87A85D4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7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8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8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7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90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3AD9AC-A087-446E-9C47-C5912D4BD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202" b="65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2DE03-74D0-4781-8511-04523D48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Driving Towards a Safer Future: Investigating Traffic Data to Understand and Predict Collisions</a:t>
            </a:r>
            <a:br>
              <a:rPr lang="en-US" sz="3300">
                <a:solidFill>
                  <a:srgbClr val="FFFFFF"/>
                </a:solidFill>
              </a:rPr>
            </a:br>
            <a:br>
              <a:rPr lang="en-US" sz="3300">
                <a:solidFill>
                  <a:srgbClr val="FFFFFF"/>
                </a:solidFill>
              </a:rPr>
            </a:br>
            <a:r>
              <a:rPr lang="en-US" sz="3300">
                <a:solidFill>
                  <a:srgbClr val="FFFFFF"/>
                </a:solidFill>
              </a:rPr>
              <a:t>Literature Review and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6EFE0-48EE-4477-B093-120F74FBE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sz="1700" dirty="0">
              <a:solidFill>
                <a:srgbClr val="FFFFFF"/>
              </a:solidFill>
            </a:endParaRPr>
          </a:p>
          <a:p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Mikhail Hershfeld – Spring 2020</a:t>
            </a:r>
          </a:p>
        </p:txBody>
      </p:sp>
    </p:spTree>
    <p:extLst>
      <p:ext uri="{BB962C8B-B14F-4D97-AF65-F5344CB8AC3E}">
        <p14:creationId xmlns:p14="http://schemas.microsoft.com/office/powerpoint/2010/main" val="2447799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A16B-6A51-482A-9174-1339DDF3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5" y="764373"/>
            <a:ext cx="8610600" cy="1293028"/>
          </a:xfrm>
        </p:spPr>
        <p:txBody>
          <a:bodyPr/>
          <a:lstStyle/>
          <a:p>
            <a:r>
              <a:rPr lang="en-US" dirty="0"/>
              <a:t>Correlogram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DF38D2-21CD-410B-82FC-4AF9DF62B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4558"/>
            <a:ext cx="12258675" cy="6948758"/>
          </a:xfrm>
        </p:spPr>
      </p:pic>
    </p:spTree>
    <p:extLst>
      <p:ext uri="{BB962C8B-B14F-4D97-AF65-F5344CB8AC3E}">
        <p14:creationId xmlns:p14="http://schemas.microsoft.com/office/powerpoint/2010/main" val="295120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C63E-0BF9-4F52-A360-460EE461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5A0C28-3962-4863-A348-800500C5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71674"/>
            <a:ext cx="121920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EDB1-F1F1-456D-A8F7-602900F8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7BEA-3195-4FC1-885C-AC27BCC71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Jianfeng</a:t>
            </a:r>
            <a:r>
              <a:rPr lang="en-US" dirty="0"/>
              <a:t>, X., </a:t>
            </a:r>
            <a:r>
              <a:rPr lang="en-US" dirty="0" err="1"/>
              <a:t>Hongyu</a:t>
            </a:r>
            <a:r>
              <a:rPr lang="en-US" dirty="0"/>
              <a:t>, G., Jian, T., Liu, L., &amp; </a:t>
            </a:r>
            <a:r>
              <a:rPr lang="en-US" dirty="0" err="1"/>
              <a:t>Haizhu</a:t>
            </a:r>
            <a:r>
              <a:rPr lang="en-US" dirty="0"/>
              <a:t>, L. (2019). “A classification and recognition model for the severity of road traffic accidents”. </a:t>
            </a:r>
            <a:r>
              <a:rPr lang="en-US" i="1" dirty="0"/>
              <a:t>Advances in Mechanical Engineering</a:t>
            </a:r>
            <a:r>
              <a:rPr lang="en-US" dirty="0"/>
              <a:t>, 11(5), 1687814019851893</a:t>
            </a:r>
          </a:p>
          <a:p>
            <a:endParaRPr lang="en-US" dirty="0"/>
          </a:p>
          <a:p>
            <a:r>
              <a:rPr lang="en-US" dirty="0"/>
              <a:t>Garrido, R., Bastos, A., Almeida, A. D., &amp; </a:t>
            </a:r>
            <a:r>
              <a:rPr lang="en-US" dirty="0" err="1"/>
              <a:t>Elvas</a:t>
            </a:r>
            <a:r>
              <a:rPr lang="en-US" dirty="0"/>
              <a:t>, J. P. (2014). “Prediction of Road Accident Severity Using the Ordered </a:t>
            </a:r>
            <a:r>
              <a:rPr lang="en-US" dirty="0" err="1"/>
              <a:t>Probit</a:t>
            </a:r>
            <a:r>
              <a:rPr lang="en-US" dirty="0"/>
              <a:t> Model”. </a:t>
            </a:r>
            <a:r>
              <a:rPr lang="en-US" i="1" dirty="0"/>
              <a:t>Transportation Research Procedia</a:t>
            </a:r>
            <a:r>
              <a:rPr lang="en-US" dirty="0"/>
              <a:t>, 3, 214–223. </a:t>
            </a:r>
            <a:r>
              <a:rPr lang="en-US" dirty="0" err="1"/>
              <a:t>doi</a:t>
            </a:r>
            <a:r>
              <a:rPr lang="en-US" dirty="0"/>
              <a:t>: 10.1016/j.trpro.2014.10.107</a:t>
            </a:r>
          </a:p>
          <a:p>
            <a:endParaRPr lang="en-US" dirty="0"/>
          </a:p>
          <a:p>
            <a:r>
              <a:rPr lang="en-US" dirty="0"/>
              <a:t>Wang, S., &amp; Li, Z. (2019). “Exploring the mechanism of crashes with automated vehicles using statistical modeling approaches”. </a:t>
            </a:r>
            <a:r>
              <a:rPr lang="en-US" i="1" dirty="0" err="1"/>
              <a:t>Plos</a:t>
            </a:r>
            <a:r>
              <a:rPr lang="en-US" i="1" dirty="0"/>
              <a:t> One</a:t>
            </a:r>
            <a:r>
              <a:rPr lang="en-US" dirty="0"/>
              <a:t>, 14(3). </a:t>
            </a:r>
            <a:r>
              <a:rPr lang="en-US" dirty="0" err="1"/>
              <a:t>doi</a:t>
            </a:r>
            <a:r>
              <a:rPr lang="en-US" dirty="0"/>
              <a:t>: 10.1371/journal.pone.0214550</a:t>
            </a:r>
          </a:p>
        </p:txBody>
      </p:sp>
    </p:spTree>
    <p:extLst>
      <p:ext uri="{BB962C8B-B14F-4D97-AF65-F5344CB8AC3E}">
        <p14:creationId xmlns:p14="http://schemas.microsoft.com/office/powerpoint/2010/main" val="180019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E7F0-99CF-4F26-BF2D-8D677DE1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4DE2-3D87-44E5-BC01-2CB18B15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3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E7FE-DB88-4848-88D8-8CAC2816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Recap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6E08259-8AF2-4B40-BB5D-1D9CFAD68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02327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88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B7CE-1538-473E-9324-CD79049A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8DAA-0104-4BDE-8725-D1412AE5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Jianfeng</a:t>
            </a:r>
            <a:r>
              <a:rPr lang="en-US" dirty="0"/>
              <a:t>, et al. (2019) used driver, vehicle, driving environment, road and accident attributes to predict severity.</a:t>
            </a:r>
          </a:p>
          <a:p>
            <a:r>
              <a:rPr lang="en-US" dirty="0"/>
              <a:t>Severity was a discrete label based on vehicle damage and injury.</a:t>
            </a:r>
          </a:p>
          <a:p>
            <a:r>
              <a:rPr lang="en-US" dirty="0"/>
              <a:t>SVM was used for prediction, with 86% accuracy.</a:t>
            </a:r>
          </a:p>
          <a:p>
            <a:r>
              <a:rPr lang="en-US" dirty="0"/>
              <a:t>When attributes were carefully chosen based on rough set theory, accuracy was 94%.</a:t>
            </a:r>
          </a:p>
          <a:p>
            <a:r>
              <a:rPr lang="en-US" dirty="0"/>
              <a:t>Focused more on methodological appropriateness rather than qualitative insights.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1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4A7E-FE87-4A0F-AB80-90B40E1B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D540-7F69-40A8-8846-69D595EF6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Rui Garrido, et al. (2014) used very similar data to predict the same thing.</a:t>
            </a:r>
          </a:p>
          <a:p>
            <a:r>
              <a:rPr lang="en-US" dirty="0"/>
              <a:t>Deeper dive into explanatory variables.</a:t>
            </a:r>
          </a:p>
          <a:p>
            <a:r>
              <a:rPr lang="en-US" dirty="0"/>
              <a:t>Notable factors that were associated with more severe accidents: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Rural areas                                                                 Single Vehicle Collisions                                                                   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Rollover Collisions                                                                Poor lighting </a:t>
            </a:r>
          </a:p>
        </p:txBody>
      </p:sp>
      <p:pic>
        <p:nvPicPr>
          <p:cNvPr id="5" name="Graphic 4" descr="Farm scene">
            <a:extLst>
              <a:ext uri="{FF2B5EF4-FFF2-40B4-BE49-F238E27FC236}">
                <a16:creationId xmlns:a16="http://schemas.microsoft.com/office/drawing/2014/main" id="{65A22DD1-E8F9-4FAE-8F93-B191770B7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250" y="4206622"/>
            <a:ext cx="914400" cy="914400"/>
          </a:xfrm>
          <a:prstGeom prst="rect">
            <a:avLst/>
          </a:prstGeom>
        </p:spPr>
      </p:pic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224B31D0-FC25-4856-A8A4-916ADA1A6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3875" y="4082797"/>
            <a:ext cx="914400" cy="914400"/>
          </a:xfrm>
          <a:prstGeom prst="rect">
            <a:avLst/>
          </a:prstGeom>
        </p:spPr>
      </p:pic>
      <p:pic>
        <p:nvPicPr>
          <p:cNvPr id="9" name="Graphic 8" descr="Arrow Rotate right">
            <a:extLst>
              <a:ext uri="{FF2B5EF4-FFF2-40B4-BE49-F238E27FC236}">
                <a16:creationId xmlns:a16="http://schemas.microsoft.com/office/drawing/2014/main" id="{2C7CCDAF-144E-4D9A-A06C-66FFF6C06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9250" y="5591175"/>
            <a:ext cx="914400" cy="914400"/>
          </a:xfrm>
          <a:prstGeom prst="rect">
            <a:avLst/>
          </a:prstGeom>
        </p:spPr>
      </p:pic>
      <p:pic>
        <p:nvPicPr>
          <p:cNvPr id="11" name="Graphic 10" descr="Streetlight">
            <a:extLst>
              <a:ext uri="{FF2B5EF4-FFF2-40B4-BE49-F238E27FC236}">
                <a16:creationId xmlns:a16="http://schemas.microsoft.com/office/drawing/2014/main" id="{A94A70EF-4660-431F-B4CC-86BC8C081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96275" y="5543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0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7D61-C62D-4963-A8E1-9360D50A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B5BF9-C20E-48F7-AD92-6EC61925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Though not in my data, want to touch on autonomous collisions as well.</a:t>
            </a:r>
          </a:p>
          <a:p>
            <a:endParaRPr lang="en-US" dirty="0"/>
          </a:p>
          <a:p>
            <a:r>
              <a:rPr lang="en-US" dirty="0"/>
              <a:t>Limited research here, Wang, Li (2019) did a study on 114 AV collisions in CA from 2014-2019</a:t>
            </a:r>
          </a:p>
          <a:p>
            <a:endParaRPr lang="en-US" dirty="0"/>
          </a:p>
          <a:p>
            <a:r>
              <a:rPr lang="en-US" dirty="0"/>
              <a:t>Autonomous mode had more severe collisions, usually the fault of the AV</a:t>
            </a:r>
          </a:p>
          <a:p>
            <a:endParaRPr lang="en-US" dirty="0"/>
          </a:p>
          <a:p>
            <a:r>
              <a:rPr lang="en-US" dirty="0"/>
              <a:t>Minor collisions were extremely likely to be the driver’s fault</a:t>
            </a:r>
          </a:p>
          <a:p>
            <a:endParaRPr lang="en-US" dirty="0"/>
          </a:p>
          <a:p>
            <a:r>
              <a:rPr lang="en-US" dirty="0"/>
              <a:t>Very limited data, so hard to make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7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D88E-4CC8-4DD8-9C4E-4D22DBDE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28CF-48E4-4F64-B1B4-1BD4107E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My goal is fundamentally different than these despite extremely similar data.</a:t>
            </a:r>
          </a:p>
          <a:p>
            <a:endParaRPr lang="en-US" dirty="0"/>
          </a:p>
          <a:p>
            <a:r>
              <a:rPr lang="en-US" dirty="0"/>
              <a:t>Severity is defined differently in my data, delay may not mean injury.</a:t>
            </a:r>
          </a:p>
          <a:p>
            <a:endParaRPr lang="en-US" dirty="0"/>
          </a:p>
          <a:p>
            <a:r>
              <a:rPr lang="en-US" dirty="0"/>
              <a:t>Can still adapt some methodological approaches that worked well.</a:t>
            </a:r>
          </a:p>
          <a:p>
            <a:endParaRPr lang="en-US" dirty="0"/>
          </a:p>
          <a:p>
            <a:r>
              <a:rPr lang="en-US" dirty="0"/>
              <a:t>Ordinal Logistic regression and tree models were favorably effective.</a:t>
            </a:r>
          </a:p>
          <a:p>
            <a:endParaRPr lang="en-US" dirty="0"/>
          </a:p>
          <a:p>
            <a:r>
              <a:rPr lang="en-US" dirty="0" err="1"/>
              <a:t>Jianfeng</a:t>
            </a:r>
            <a:r>
              <a:rPr lang="en-US" dirty="0"/>
              <a:t>, et al. in particular gave insight into conducting factor analysis.</a:t>
            </a:r>
          </a:p>
          <a:p>
            <a:endParaRPr lang="en-US" dirty="0"/>
          </a:p>
          <a:p>
            <a:r>
              <a:rPr lang="en-US" dirty="0"/>
              <a:t>Understanding AV crash patterns is the next step in this line of study.</a:t>
            </a:r>
          </a:p>
        </p:txBody>
      </p:sp>
    </p:spTree>
    <p:extLst>
      <p:ext uri="{BB962C8B-B14F-4D97-AF65-F5344CB8AC3E}">
        <p14:creationId xmlns:p14="http://schemas.microsoft.com/office/powerpoint/2010/main" val="230160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8859DE-D15C-48D2-9EDE-67B687F3F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F020EA-731F-4D7E-AE5D-8086EB684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4C470F6-18EE-489A-8C62-CE140E82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First glance</a:t>
            </a:r>
            <a:endParaRPr lang="en-US" sz="40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A97585-4CD7-4E8F-89E6-0C317F990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Chose not to incorporate bad driver data.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Sampled about half the dataset due to computing  resources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Lots of missing values for important features, namely weather.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Filled in missing values where possible, interpolated weather data  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3F7350A-6E33-4808-A264-C7D5A0A59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5953" y="746125"/>
            <a:ext cx="3515532" cy="54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6160743-E877-428E-8194-AD615CAD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23909"/>
            <a:ext cx="8610600" cy="1293028"/>
          </a:xfrm>
        </p:spPr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FC93B-BB65-4A8C-A2D6-F79EDFA4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/>
          <a:lstStyle/>
          <a:p>
            <a:r>
              <a:rPr lang="en-US" dirty="0"/>
              <a:t>Distribution of accident severities is bimodal</a:t>
            </a:r>
          </a:p>
          <a:p>
            <a:r>
              <a:rPr lang="en-US" dirty="0"/>
              <a:t>Whether it occurred on a highway or not was the most influential factor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FD8C08-74BE-4C39-8ABD-9571930C231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85775" y="2647950"/>
            <a:ext cx="5334000" cy="3865563"/>
          </a:xfrm>
          <a:prstGeom prst="rect">
            <a:avLst/>
          </a:prstGeom>
        </p:spPr>
      </p:pic>
      <p:pic>
        <p:nvPicPr>
          <p:cNvPr id="19" name="Picture 18" descr="A picture containing table, sitting, small, standing&#10;&#10;Description automatically generated">
            <a:extLst>
              <a:ext uri="{FF2B5EF4-FFF2-40B4-BE49-F238E27FC236}">
                <a16:creationId xmlns:a16="http://schemas.microsoft.com/office/drawing/2014/main" id="{CDD2E5E5-F059-447F-A944-7588323BF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89" y="2640012"/>
            <a:ext cx="5499735" cy="38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043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554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Driving Towards a Safer Future: Investigating Traffic Data to Understand and Predict Collisions  Literature Review and Exploratory Data Analysis</vt:lpstr>
      <vt:lpstr>Recap</vt:lpstr>
      <vt:lpstr>Literature Review</vt:lpstr>
      <vt:lpstr>Literature Review</vt:lpstr>
      <vt:lpstr>Literature Review</vt:lpstr>
      <vt:lpstr>Takeaways</vt:lpstr>
      <vt:lpstr>EDA</vt:lpstr>
      <vt:lpstr>First glance</vt:lpstr>
      <vt:lpstr>Trends</vt:lpstr>
      <vt:lpstr>Correlogram</vt:lpstr>
      <vt:lpstr>Interesting Find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Towards a Safer Future: Investigating Traffic Data to Understand and Predict Collisions  Literature Review and Exploratory Data Analysis</dc:title>
  <dc:creator>Mikhail Hershfeld</dc:creator>
  <cp:lastModifiedBy>Mikhail Hershfeld</cp:lastModifiedBy>
  <cp:revision>20</cp:revision>
  <dcterms:created xsi:type="dcterms:W3CDTF">2020-03-01T22:44:23Z</dcterms:created>
  <dcterms:modified xsi:type="dcterms:W3CDTF">2020-03-02T02:35:06Z</dcterms:modified>
</cp:coreProperties>
</file>