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150840" y="0"/>
            <a:ext cx="2435040" cy="6856200"/>
            <a:chOff x="150840" y="0"/>
            <a:chExt cx="2435040" cy="6856200"/>
          </a:xfrm>
        </p:grpSpPr>
        <p:sp>
          <p:nvSpPr>
            <p:cNvPr id="17" name="CustomShape 2"/>
            <p:cNvSpPr/>
            <p:nvPr/>
          </p:nvSpPr>
          <p:spPr>
            <a:xfrm>
              <a:off x="457200" y="0"/>
              <a:ext cx="1120680" cy="532728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5640" cy="527508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6880" cy="161748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3640" cy="156492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8680" cy="156996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3800" cy="161748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3000" cy="6860880"/>
            <a:chOff x="546120" y="-4680"/>
            <a:chExt cx="5013000" cy="686088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2000" cy="278100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3200" cy="267156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2080" cy="427320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0360" cy="416376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4880" cy="416844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2720" cy="427824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5040" cy="6856200"/>
            <a:chOff x="150840" y="0"/>
            <a:chExt cx="2435040" cy="685620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0680" cy="532728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5640" cy="527508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6880" cy="161748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3640" cy="156492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8680" cy="156996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3800" cy="161748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5040" cy="6856200"/>
            <a:chOff x="150840" y="0"/>
            <a:chExt cx="2435040" cy="685620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0680" cy="532728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5640" cy="527508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6880" cy="161748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3640" cy="156492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8680" cy="156996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3800" cy="161748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082760" y="1872000"/>
            <a:ext cx="4515120" cy="110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orbel"/>
                <a:ea typeface="DejaVu Sans"/>
              </a:rPr>
              <a:t>Open-FIAS</a:t>
            </a:r>
            <a:endParaRPr lang="ru-RU" sz="60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960000" y="3501360"/>
            <a:ext cx="4753800" cy="12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ru-RU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Геокодирование адресов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ru-RU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одним кликом 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4" name="Рисунок 3"/>
          <p:cNvPicPr/>
          <p:nvPr/>
        </p:nvPicPr>
        <p:blipFill>
          <a:blip r:embed="rId2"/>
          <a:stretch/>
        </p:blipFill>
        <p:spPr>
          <a:xfrm>
            <a:off x="144000" y="5112000"/>
            <a:ext cx="1639800" cy="1639800"/>
          </a:xfrm>
          <a:prstGeom prst="rect">
            <a:avLst/>
          </a:prstGeom>
          <a:ln>
            <a:noFill/>
          </a:ln>
        </p:spPr>
      </p:pic>
      <p:pic>
        <p:nvPicPr>
          <p:cNvPr id="145" name="Рисунок 144"/>
          <p:cNvPicPr/>
          <p:nvPr/>
        </p:nvPicPr>
        <p:blipFill>
          <a:blip r:embed="rId3"/>
          <a:stretch/>
        </p:blipFill>
        <p:spPr>
          <a:xfrm>
            <a:off x="9432000" y="5768640"/>
            <a:ext cx="2590920" cy="92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176000" y="493200"/>
            <a:ext cx="436932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Проблематика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992960" y="1958760"/>
            <a:ext cx="3994200" cy="104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ru-RU" sz="2600" b="0" strike="noStrike" spc="-1">
                <a:solidFill>
                  <a:srgbClr val="404040"/>
                </a:solidFill>
                <a:latin typeface="Corbel"/>
                <a:ea typeface="DejaVu Sans"/>
              </a:rPr>
              <a:t>ФИАС:</a:t>
            </a:r>
            <a:endParaRPr lang="ru-RU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ru-RU" sz="2600" b="0" strike="noStrike" spc="-1">
                <a:solidFill>
                  <a:srgbClr val="404040"/>
                </a:solidFill>
                <a:latin typeface="Corbel"/>
                <a:ea typeface="DejaVu Sans"/>
              </a:rPr>
              <a:t>26 000 000 адресов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919160" y="4116240"/>
            <a:ext cx="4161960" cy="11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ru-RU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OSM:</a:t>
            </a:r>
            <a:endParaRPr lang="ru-RU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ru-RU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5 000 000 объектов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149" name="Рисунок 7"/>
          <p:cNvPicPr/>
          <p:nvPr/>
        </p:nvPicPr>
        <p:blipFill>
          <a:blip r:embed="rId2"/>
          <a:stretch/>
        </p:blipFill>
        <p:spPr>
          <a:xfrm>
            <a:off x="6596280" y="3958200"/>
            <a:ext cx="4499280" cy="1498680"/>
          </a:xfrm>
          <a:prstGeom prst="rect">
            <a:avLst/>
          </a:prstGeom>
          <a:ln>
            <a:noFill/>
          </a:ln>
        </p:spPr>
      </p:pic>
      <p:pic>
        <p:nvPicPr>
          <p:cNvPr id="150" name="Объект 9"/>
          <p:cNvPicPr/>
          <p:nvPr/>
        </p:nvPicPr>
        <p:blipFill>
          <a:blip r:embed="rId3"/>
          <a:stretch/>
        </p:blipFill>
        <p:spPr>
          <a:xfrm>
            <a:off x="6409440" y="1800000"/>
            <a:ext cx="4686480" cy="175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60000" y="864000"/>
            <a:ext cx="527976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Техническое задание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872000" y="1958760"/>
            <a:ext cx="9526680" cy="36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ru-RU" sz="2600" b="0" strike="noStrike" spc="-1" dirty="0" smtClean="0">
                <a:solidFill>
                  <a:srgbClr val="404040"/>
                </a:solidFill>
                <a:latin typeface="Corbel"/>
                <a:ea typeface="DejaVu Sans"/>
              </a:rPr>
              <a:t>1) Спроектировать базу данных, которая сможет хранить </a:t>
            </a:r>
            <a:r>
              <a:rPr lang="ru-RU" sz="2600" b="0" strike="noStrike" spc="-1" dirty="0" err="1" smtClean="0">
                <a:solidFill>
                  <a:srgbClr val="404040"/>
                </a:solidFill>
                <a:latin typeface="Corbel"/>
                <a:ea typeface="DejaVu Sans"/>
              </a:rPr>
              <a:t>геоданные</a:t>
            </a:r>
            <a:r>
              <a:rPr lang="ru-RU" sz="2600" b="0" strike="noStrike" spc="-1" dirty="0" smtClean="0">
                <a:solidFill>
                  <a:srgbClr val="404040"/>
                </a:solidFill>
                <a:latin typeface="Corbel"/>
                <a:ea typeface="DejaVu Sans"/>
              </a:rPr>
              <a:t> всех адресов России</a:t>
            </a:r>
            <a:endParaRPr lang="ru-RU" sz="26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ru-RU" sz="2600" b="0" strike="noStrike" spc="-1" dirty="0" smtClean="0">
                <a:solidFill>
                  <a:srgbClr val="404040"/>
                </a:solidFill>
                <a:latin typeface="Corbel"/>
                <a:ea typeface="DejaVu Sans"/>
              </a:rPr>
              <a:t>2) Сделать </a:t>
            </a:r>
            <a:r>
              <a:rPr lang="ru-RU" sz="2600" b="0" strike="noStrike" spc="-1" dirty="0" err="1" smtClean="0">
                <a:solidFill>
                  <a:srgbClr val="404040"/>
                </a:solidFill>
                <a:latin typeface="Corbel"/>
                <a:ea typeface="DejaVu Sans"/>
              </a:rPr>
              <a:t>web</a:t>
            </a:r>
            <a:r>
              <a:rPr lang="ru-RU" sz="2600" b="0" strike="noStrike" spc="-1" dirty="0" smtClean="0">
                <a:solidFill>
                  <a:srgbClr val="404040"/>
                </a:solidFill>
                <a:latin typeface="Corbel"/>
                <a:ea typeface="DejaVu Sans"/>
              </a:rPr>
              <a:t>-сервис для добавления новых координат к имеющимся адресам ФИАС</a:t>
            </a:r>
            <a:endParaRPr lang="ru-RU" sz="26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ru-RU" sz="2600" b="0" strike="noStrike" spc="-1" dirty="0" smtClean="0">
                <a:solidFill>
                  <a:srgbClr val="404040"/>
                </a:solidFill>
                <a:latin typeface="Corbel"/>
                <a:ea typeface="DejaVu Sans"/>
              </a:rPr>
              <a:t>3) </a:t>
            </a:r>
            <a:r>
              <a:rPr lang="ru-RU" sz="2600" b="0" strike="noStrike" spc="-1" dirty="0" err="1" smtClean="0">
                <a:solidFill>
                  <a:srgbClr val="404040"/>
                </a:solidFill>
                <a:latin typeface="Corbel"/>
                <a:ea typeface="DejaVu Sans"/>
              </a:rPr>
              <a:t>Валидировать</a:t>
            </a:r>
            <a:r>
              <a:rPr lang="ru-RU" sz="2600" b="0" strike="noStrike" spc="-1" dirty="0" smtClean="0">
                <a:solidFill>
                  <a:srgbClr val="404040"/>
                </a:solidFill>
                <a:latin typeface="Corbel"/>
                <a:ea typeface="DejaVu Sans"/>
              </a:rPr>
              <a:t> приходящие координаты и улучшать качество данных в </a:t>
            </a:r>
            <a:r>
              <a:rPr lang="ru-RU" sz="2600" b="0" strike="noStrike" spc="-1" dirty="0" err="1" smtClean="0">
                <a:solidFill>
                  <a:srgbClr val="404040"/>
                </a:solidFill>
                <a:latin typeface="Corbel"/>
                <a:ea typeface="DejaVu Sans"/>
              </a:rPr>
              <a:t>OpenStreetMap</a:t>
            </a:r>
            <a:endParaRPr lang="ru-RU" sz="2600" b="0" strike="noStrike" spc="-1" dirty="0">
              <a:latin typeface="Arial"/>
            </a:endParaRPr>
          </a:p>
        </p:txBody>
      </p:sp>
      <p:pic>
        <p:nvPicPr>
          <p:cNvPr id="153" name="Рисунок 152"/>
          <p:cNvPicPr/>
          <p:nvPr/>
        </p:nvPicPr>
        <p:blipFill>
          <a:blip r:embed="rId2"/>
          <a:stretch/>
        </p:blipFill>
        <p:spPr>
          <a:xfrm>
            <a:off x="9144000" y="4665600"/>
            <a:ext cx="2447640" cy="195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92000" y="2531880"/>
            <a:ext cx="5903640" cy="92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http://89.208.86.148/</a:t>
            </a:r>
            <a:endParaRPr lang="ru-RU" sz="4000" b="0" strike="noStrike" spc="-1">
              <a:latin typeface="Arial"/>
            </a:endParaRPr>
          </a:p>
        </p:txBody>
      </p:sp>
      <p:pic>
        <p:nvPicPr>
          <p:cNvPr id="155" name="Рисунок 5"/>
          <p:cNvPicPr/>
          <p:nvPr/>
        </p:nvPicPr>
        <p:blipFill>
          <a:blip r:embed="rId2"/>
          <a:stretch/>
        </p:blipFill>
        <p:spPr>
          <a:xfrm>
            <a:off x="936000" y="258120"/>
            <a:ext cx="5717520" cy="5717520"/>
          </a:xfrm>
          <a:prstGeom prst="rect">
            <a:avLst/>
          </a:prstGeom>
          <a:ln>
            <a:noFill/>
          </a:ln>
        </p:spPr>
      </p:pic>
      <p:pic>
        <p:nvPicPr>
          <p:cNvPr id="156" name="Рисунок 6"/>
          <p:cNvPicPr/>
          <p:nvPr/>
        </p:nvPicPr>
        <p:blipFill>
          <a:blip r:embed="rId3"/>
          <a:stretch/>
        </p:blipFill>
        <p:spPr>
          <a:xfrm>
            <a:off x="2199600" y="5397480"/>
            <a:ext cx="12190320" cy="145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84280" y="685800"/>
            <a:ext cx="10017000" cy="17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1484280" y="2666880"/>
            <a:ext cx="10017000" cy="31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9" name="Рисунок 158"/>
          <p:cNvPicPr/>
          <p:nvPr/>
        </p:nvPicPr>
        <p:blipFill>
          <a:blip r:embed="rId2"/>
          <a:stretch/>
        </p:blipFill>
        <p:spPr>
          <a:xfrm>
            <a:off x="7142040" y="638280"/>
            <a:ext cx="3436560" cy="114444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2749320" y="3235680"/>
            <a:ext cx="7371000" cy="2940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Open-FIAS                        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176560" y="561960"/>
            <a:ext cx="3589200" cy="1259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ФИАС     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62" name="Рисунок 161"/>
          <p:cNvPicPr/>
          <p:nvPr/>
        </p:nvPicPr>
        <p:blipFill>
          <a:blip r:embed="rId3"/>
          <a:stretch/>
        </p:blipFill>
        <p:spPr>
          <a:xfrm>
            <a:off x="4659120" y="867600"/>
            <a:ext cx="648720" cy="67284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7065720" y="561960"/>
            <a:ext cx="3589200" cy="1259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6301800" y="4801680"/>
            <a:ext cx="3589200" cy="1259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БД адресов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6301800" y="3350160"/>
            <a:ext cx="3589200" cy="125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66" name="Line 8"/>
          <p:cNvSpPr/>
          <p:nvPr/>
        </p:nvSpPr>
        <p:spPr>
          <a:xfrm flipV="1">
            <a:off x="8102160" y="4405320"/>
            <a:ext cx="360" cy="61092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9"/>
          <p:cNvSpPr/>
          <p:nvPr/>
        </p:nvSpPr>
        <p:spPr>
          <a:xfrm>
            <a:off x="3895200" y="1822320"/>
            <a:ext cx="2826720" cy="15278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адреса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68" name="Line 10"/>
          <p:cNvSpPr/>
          <p:nvPr/>
        </p:nvSpPr>
        <p:spPr>
          <a:xfrm flipH="1">
            <a:off x="7517160" y="1822320"/>
            <a:ext cx="763920" cy="156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11"/>
          <p:cNvSpPr/>
          <p:nvPr/>
        </p:nvSpPr>
        <p:spPr>
          <a:xfrm flipV="1">
            <a:off x="8326080" y="1822320"/>
            <a:ext cx="763920" cy="15278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новые</a:t>
            </a:r>
            <a:endParaRPr lang="ru-RU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данные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70" name="Line 12"/>
          <p:cNvSpPr/>
          <p:nvPr/>
        </p:nvSpPr>
        <p:spPr>
          <a:xfrm flipV="1">
            <a:off x="9166320" y="1822320"/>
            <a:ext cx="687600" cy="156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обновленные</a:t>
            </a:r>
            <a:endParaRPr lang="ru-RU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адреса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 rot="17801400">
            <a:off x="6995880" y="2329920"/>
            <a:ext cx="15242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координаты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960000" y="864000"/>
            <a:ext cx="527976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0" strike="noStrike" spc="-1" dirty="0" smtClean="0">
                <a:solidFill>
                  <a:srgbClr val="000000"/>
                </a:solidFill>
                <a:latin typeface="Corbel"/>
                <a:ea typeface="DejaVu Sans"/>
              </a:rPr>
              <a:t>Сложность проекта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960000" y="2375147"/>
            <a:ext cx="7493091" cy="3203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ru-RU" sz="2600" b="0" strike="noStrike" spc="-1" dirty="0" smtClean="0">
                <a:solidFill>
                  <a:srgbClr val="404040"/>
                </a:solidFill>
                <a:latin typeface="Corbel"/>
                <a:ea typeface="DejaVu Sans"/>
              </a:rPr>
              <a:t>Условия разработки, приближенные к реальным</a:t>
            </a: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ru-RU" sz="2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ru-RU" sz="2600" b="0" strike="noStrike" spc="-1" dirty="0" smtClean="0">
                <a:solidFill>
                  <a:srgbClr val="404040"/>
                </a:solidFill>
                <a:latin typeface="Corbel"/>
                <a:ea typeface="DejaVu Sans"/>
              </a:rPr>
              <a:t>Разработка всех тонкостей</a:t>
            </a: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ru-RU" sz="2600" b="0" strike="noStrike" spc="-1" dirty="0" smtClean="0">
              <a:solidFill>
                <a:srgbClr val="404040"/>
              </a:solidFill>
              <a:latin typeface="Corbe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ru-RU" sz="2600" spc="-1" dirty="0" smtClean="0">
                <a:solidFill>
                  <a:srgbClr val="404040"/>
                </a:solidFill>
                <a:latin typeface="Corbel"/>
                <a:ea typeface="DejaVu Sans"/>
              </a:rPr>
              <a:t>Чистота кода</a:t>
            </a:r>
            <a:r>
              <a:rPr lang="en-US" sz="2600" spc="-1" dirty="0" smtClean="0">
                <a:solidFill>
                  <a:srgbClr val="404040"/>
                </a:solidFill>
                <a:latin typeface="Corbel"/>
                <a:ea typeface="DejaVu Sans"/>
              </a:rPr>
              <a:t> (style guide PEP 8)</a:t>
            </a:r>
            <a:endParaRPr lang="ru-RU" sz="2600" b="0" strike="noStrike" spc="-1" dirty="0" smtClean="0">
              <a:solidFill>
                <a:srgbClr val="404040"/>
              </a:solidFill>
              <a:latin typeface="Corbel"/>
              <a:ea typeface="DejaVu Sans"/>
            </a:endParaRPr>
          </a:p>
        </p:txBody>
      </p:sp>
      <p:pic>
        <p:nvPicPr>
          <p:cNvPr id="2060" name="Picture 12" descr="https://lh3.googleusercontent.com/XK7bRRyLbua6xxZareI3NNaIxTY1J4mihVYYiftnipl4OE0AK45WCLP03bv45fY9pYFyOG0SWA=w128-h128-e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74" y="2033586"/>
            <a:ext cx="1139826" cy="113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narodnoe-sredstvo.ru/image/data/%D0%A1%D1%82%D0%B0%D1%82%D1%8C%D0%B8/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50" y="3273312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40906" y="4423013"/>
            <a:ext cx="914319" cy="7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Рисунок 171"/>
          <p:cNvPicPr/>
          <p:nvPr/>
        </p:nvPicPr>
        <p:blipFill>
          <a:blip r:embed="rId2"/>
          <a:stretch/>
        </p:blipFill>
        <p:spPr>
          <a:xfrm>
            <a:off x="7016400" y="4968000"/>
            <a:ext cx="4358520" cy="103392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172"/>
          <p:cNvPicPr/>
          <p:nvPr/>
        </p:nvPicPr>
        <p:blipFill>
          <a:blip r:embed="rId3"/>
          <a:stretch/>
        </p:blipFill>
        <p:spPr>
          <a:xfrm>
            <a:off x="3979800" y="2107800"/>
            <a:ext cx="1707120" cy="1707120"/>
          </a:xfrm>
          <a:prstGeom prst="rect">
            <a:avLst/>
          </a:prstGeom>
          <a:ln>
            <a:noFill/>
          </a:ln>
        </p:spPr>
      </p:pic>
      <p:pic>
        <p:nvPicPr>
          <p:cNvPr id="174" name="Рисунок 173"/>
          <p:cNvPicPr/>
          <p:nvPr/>
        </p:nvPicPr>
        <p:blipFill>
          <a:blip r:embed="rId4"/>
          <a:stretch/>
        </p:blipFill>
        <p:spPr>
          <a:xfrm>
            <a:off x="5544000" y="3750840"/>
            <a:ext cx="1288080" cy="1288080"/>
          </a:xfrm>
          <a:prstGeom prst="rect">
            <a:avLst/>
          </a:prstGeom>
          <a:ln>
            <a:noFill/>
          </a:ln>
        </p:spPr>
      </p:pic>
      <p:pic>
        <p:nvPicPr>
          <p:cNvPr id="175" name="chartjs-logo.svg"/>
          <p:cNvPicPr/>
          <p:nvPr/>
        </p:nvPicPr>
        <p:blipFill>
          <a:blip r:embed="rId5"/>
          <a:stretch/>
        </p:blipFill>
        <p:spPr>
          <a:xfrm>
            <a:off x="1944000" y="2232000"/>
            <a:ext cx="1387800" cy="138780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175"/>
          <p:cNvPicPr/>
          <p:nvPr/>
        </p:nvPicPr>
        <p:blipFill>
          <a:blip r:embed="rId6"/>
          <a:stretch/>
        </p:blipFill>
        <p:spPr>
          <a:xfrm>
            <a:off x="5883480" y="648000"/>
            <a:ext cx="3115440" cy="1077120"/>
          </a:xfrm>
          <a:prstGeom prst="rect">
            <a:avLst/>
          </a:prstGeom>
          <a:ln>
            <a:noFill/>
          </a:ln>
        </p:spPr>
      </p:pic>
      <p:pic>
        <p:nvPicPr>
          <p:cNvPr id="177" name="Рисунок 176"/>
          <p:cNvPicPr/>
          <p:nvPr/>
        </p:nvPicPr>
        <p:blipFill>
          <a:blip r:embed="rId7"/>
          <a:stretch/>
        </p:blipFill>
        <p:spPr>
          <a:xfrm>
            <a:off x="9281880" y="3384000"/>
            <a:ext cx="2093040" cy="1275120"/>
          </a:xfrm>
          <a:prstGeom prst="rect">
            <a:avLst/>
          </a:prstGeom>
          <a:ln>
            <a:noFill/>
          </a:ln>
        </p:spPr>
      </p:pic>
      <p:pic>
        <p:nvPicPr>
          <p:cNvPr id="178" name="Рисунок 177"/>
          <p:cNvPicPr/>
          <p:nvPr/>
        </p:nvPicPr>
        <p:blipFill>
          <a:blip r:embed="rId8"/>
          <a:stretch/>
        </p:blipFill>
        <p:spPr>
          <a:xfrm>
            <a:off x="9987840" y="720000"/>
            <a:ext cx="1747080" cy="194256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178"/>
          <p:cNvPicPr/>
          <p:nvPr/>
        </p:nvPicPr>
        <p:blipFill>
          <a:blip r:embed="rId9"/>
          <a:stretch/>
        </p:blipFill>
        <p:spPr>
          <a:xfrm>
            <a:off x="1233720" y="4032000"/>
            <a:ext cx="3229200" cy="725400"/>
          </a:xfrm>
          <a:prstGeom prst="rect">
            <a:avLst/>
          </a:prstGeom>
          <a:ln>
            <a:noFill/>
          </a:ln>
        </p:spPr>
      </p:pic>
      <p:pic>
        <p:nvPicPr>
          <p:cNvPr id="180" name="Рисунок 179"/>
          <p:cNvPicPr/>
          <p:nvPr/>
        </p:nvPicPr>
        <p:blipFill>
          <a:blip r:embed="rId10"/>
          <a:stretch/>
        </p:blipFill>
        <p:spPr>
          <a:xfrm>
            <a:off x="7416360" y="3312360"/>
            <a:ext cx="1222560" cy="1222560"/>
          </a:xfrm>
          <a:prstGeom prst="rect">
            <a:avLst/>
          </a:prstGeom>
          <a:ln>
            <a:noFill/>
          </a:ln>
        </p:spPr>
      </p:pic>
      <p:pic>
        <p:nvPicPr>
          <p:cNvPr id="181" name="Рисунок 180"/>
          <p:cNvPicPr/>
          <p:nvPr/>
        </p:nvPicPr>
        <p:blipFill>
          <a:blip r:embed="rId11"/>
          <a:stretch/>
        </p:blipFill>
        <p:spPr>
          <a:xfrm>
            <a:off x="6480000" y="2160000"/>
            <a:ext cx="2902320" cy="610920"/>
          </a:xfrm>
          <a:prstGeom prst="rect">
            <a:avLst/>
          </a:prstGeom>
          <a:ln>
            <a:noFill/>
          </a:ln>
        </p:spPr>
      </p:pic>
      <p:pic>
        <p:nvPicPr>
          <p:cNvPr id="182" name="Рисунок 181"/>
          <p:cNvPicPr/>
          <p:nvPr/>
        </p:nvPicPr>
        <p:blipFill>
          <a:blip r:embed="rId12"/>
          <a:stretch/>
        </p:blipFill>
        <p:spPr>
          <a:xfrm>
            <a:off x="2592000" y="5112360"/>
            <a:ext cx="3238920" cy="1078560"/>
          </a:xfrm>
          <a:prstGeom prst="rect">
            <a:avLst/>
          </a:prstGeom>
          <a:ln>
            <a:noFill/>
          </a:ln>
        </p:spPr>
      </p:pic>
      <p:pic>
        <p:nvPicPr>
          <p:cNvPr id="183" name="Рисунок 182"/>
          <p:cNvPicPr/>
          <p:nvPr/>
        </p:nvPicPr>
        <p:blipFill>
          <a:blip r:embed="rId13"/>
          <a:stretch/>
        </p:blipFill>
        <p:spPr>
          <a:xfrm>
            <a:off x="3600000" y="216000"/>
            <a:ext cx="2135880" cy="1670400"/>
          </a:xfrm>
          <a:prstGeom prst="rect">
            <a:avLst/>
          </a:prstGeom>
          <a:ln>
            <a:noFill/>
          </a:ln>
        </p:spPr>
      </p:pic>
      <p:pic>
        <p:nvPicPr>
          <p:cNvPr id="184" name="Рисунок 183"/>
          <p:cNvPicPr/>
          <p:nvPr/>
        </p:nvPicPr>
        <p:blipFill>
          <a:blip r:embed="rId14"/>
          <a:stretch/>
        </p:blipFill>
        <p:spPr>
          <a:xfrm>
            <a:off x="1872000" y="360000"/>
            <a:ext cx="1654560" cy="151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456000" y="864000"/>
            <a:ext cx="633492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Планы на будущее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818658" y="2372652"/>
            <a:ext cx="7609604" cy="23793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Corbel"/>
                <a:ea typeface="DejaVu Sans"/>
              </a:rPr>
              <a:t>Обновление </a:t>
            </a:r>
            <a:r>
              <a:rPr lang="ru-RU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локальной БД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Corbel"/>
                <a:ea typeface="DejaVu Sans"/>
              </a:rPr>
              <a:t>ФИАС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Corbel"/>
                <a:ea typeface="DejaVu Sans"/>
              </a:rPr>
              <a:t>Добавление анализа </a:t>
            </a:r>
            <a:r>
              <a:rPr lang="ru-RU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поведения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Corbel"/>
                <a:ea typeface="DejaVu Sans"/>
              </a:rPr>
              <a:t>пользователя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Corbel"/>
                <a:ea typeface="DejaVu Sans"/>
              </a:rPr>
              <a:t>Создание </a:t>
            </a:r>
            <a:r>
              <a:rPr lang="ru-RU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приложения для мобильных устройств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87" name="Рисунок 186"/>
          <p:cNvPicPr/>
          <p:nvPr/>
        </p:nvPicPr>
        <p:blipFill>
          <a:blip r:embed="rId2"/>
          <a:stretch/>
        </p:blipFill>
        <p:spPr>
          <a:xfrm>
            <a:off x="342720" y="4752000"/>
            <a:ext cx="2248920" cy="18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240000" y="4367880"/>
            <a:ext cx="2446560" cy="103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orbel"/>
                <a:ea typeface="DejaVu Sans"/>
              </a:rPr>
              <a:t>Воронов Артём</a:t>
            </a:r>
            <a:r>
              <a:t/>
            </a:r>
            <a:br/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lang="ru-RU" sz="1800" b="0" strike="noStrike" spc="-1">
                <a:solidFill>
                  <a:srgbClr val="000000"/>
                </a:solidFill>
                <a:latin typeface="Corbel"/>
                <a:ea typeface="DejaVu Sans"/>
              </a:rPr>
              <a:t>rontend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224240" y="345240"/>
            <a:ext cx="436932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Команда</a:t>
            </a:r>
            <a:endParaRPr lang="ru-RU" sz="4000" b="0" strike="noStrike" spc="-1">
              <a:latin typeface="Arial"/>
            </a:endParaRPr>
          </a:p>
        </p:txBody>
      </p:sp>
      <p:pic>
        <p:nvPicPr>
          <p:cNvPr id="190" name="Рисунок 189"/>
          <p:cNvPicPr/>
          <p:nvPr/>
        </p:nvPicPr>
        <p:blipFill>
          <a:blip r:embed="rId2"/>
          <a:stretch/>
        </p:blipFill>
        <p:spPr>
          <a:xfrm>
            <a:off x="3168000" y="1847880"/>
            <a:ext cx="2518560" cy="25221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>
            <a:off x="7128000" y="4367880"/>
            <a:ext cx="2446560" cy="103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orbel"/>
                <a:ea typeface="DejaVu Sans"/>
              </a:rPr>
              <a:t>Пахомов Михаил</a:t>
            </a:r>
            <a:r>
              <a:t/>
            </a:r>
            <a:br/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Back</a:t>
            </a:r>
            <a:r>
              <a:rPr lang="ru-RU" sz="1800" b="0" strike="noStrike" spc="-1">
                <a:solidFill>
                  <a:srgbClr val="000000"/>
                </a:solidFill>
                <a:latin typeface="Corbel"/>
                <a:ea typeface="DejaVu Sans"/>
              </a:rPr>
              <a:t>end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92" name="Рисунок 191"/>
          <p:cNvPicPr/>
          <p:nvPr/>
        </p:nvPicPr>
        <p:blipFill>
          <a:blip r:embed="rId3"/>
          <a:stretch/>
        </p:blipFill>
        <p:spPr>
          <a:xfrm>
            <a:off x="7128000" y="1847880"/>
            <a:ext cx="2518560" cy="251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2223</TotalTime>
  <Words>110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Corbel</vt:lpstr>
      <vt:lpstr>DejaVu Sans</vt:lpstr>
      <vt:lpstr>Symbol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Михаил Пахомов</dc:creator>
  <dc:description/>
  <cp:lastModifiedBy>Михаил Пахомов</cp:lastModifiedBy>
  <cp:revision>30</cp:revision>
  <dcterms:created xsi:type="dcterms:W3CDTF">2019-05-12T15:27:06Z</dcterms:created>
  <dcterms:modified xsi:type="dcterms:W3CDTF">2019-05-17T13:44:44Z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