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60000" y="3154680"/>
            <a:ext cx="93596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3154680"/>
            <a:ext cx="93596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60000" y="3154680"/>
            <a:ext cx="93596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60000" y="3154680"/>
            <a:ext cx="93596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60000" y="3154680"/>
            <a:ext cx="93596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3154680"/>
            <a:ext cx="93596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60000" y="3154680"/>
            <a:ext cx="93596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360000" y="3330000"/>
            <a:ext cx="9359640" cy="4171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60000" y="3154680"/>
            <a:ext cx="93596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60000" y="3154680"/>
            <a:ext cx="93596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154680"/>
            <a:ext cx="93596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0000" y="3154680"/>
            <a:ext cx="93596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0000" y="3154680"/>
            <a:ext cx="93596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60000" y="3154680"/>
            <a:ext cx="93596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60000" y="3154680"/>
            <a:ext cx="93596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60000" y="3154680"/>
            <a:ext cx="93596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60000" y="3154680"/>
            <a:ext cx="93596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3154680"/>
            <a:ext cx="93596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60000" y="3330000"/>
            <a:ext cx="9359640" cy="4171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3154680"/>
            <a:ext cx="93596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154680"/>
            <a:ext cx="93596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60000" y="3154680"/>
            <a:ext cx="93596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9640" cy="125964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59640" cy="8996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9640" cy="125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9640" cy="53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9640" cy="5396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9640" cy="5396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59640" cy="8996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ru-RU" sz="1800" spc="-1" strike="noStrike">
                <a:latin typeface="Arial"/>
              </a:rPr>
              <a:t>Для правки текста </a:t>
            </a:r>
            <a:r>
              <a:rPr b="0" lang="ru-RU" sz="1800" spc="-1" strike="noStrike">
                <a:latin typeface="Arial"/>
              </a:rPr>
              <a:t>заглавия щёлкните </a:t>
            </a:r>
            <a:r>
              <a:rPr b="0" lang="ru-RU" sz="1800" spc="-1" strike="noStrike">
                <a:latin typeface="Arial"/>
              </a:rPr>
              <a:t>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79640" cy="251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Второй уровень структуры</a:t>
            </a:r>
            <a:endParaRPr b="0" lang="ru-R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Четвёртый уровень структуры</a:t>
            </a:r>
            <a:endParaRPr b="0" lang="ru-R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Пятый уровень структуры</a:t>
            </a:r>
            <a:endParaRPr b="0" lang="ru-R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Шестой уровень структуры</a:t>
            </a:r>
            <a:endParaRPr b="0" lang="ru-R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Седьмой уровень структуры</a:t>
            </a:r>
            <a:endParaRPr b="0" lang="ru-R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360000" y="333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ru-RU" sz="3200" spc="-1" strike="noStrike">
                <a:solidFill>
                  <a:srgbClr val="ffffff"/>
                </a:solidFill>
                <a:latin typeface="Source Sans Pro Black"/>
              </a:rPr>
              <a:t>Open FIAS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540360" y="4752360"/>
            <a:ext cx="9179640" cy="25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ru-RU" sz="2200" spc="-1" strike="noStrike">
                <a:solidFill>
                  <a:srgbClr val="1c1c1c"/>
                </a:solidFill>
                <a:latin typeface="Source Sans Pro Light"/>
              </a:rPr>
              <a:t>БЮ от MAPS.ME</a:t>
            </a:r>
            <a:endParaRPr b="0" lang="ru-RU" sz="22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ru-RU" sz="22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ru-RU" sz="2200" spc="-1" strike="noStrike">
                <a:solidFill>
                  <a:srgbClr val="1c1c1c"/>
                </a:solidFill>
                <a:latin typeface="Source Sans Pro Light"/>
              </a:rPr>
              <a:t>Технотрек</a:t>
            </a:r>
            <a:endParaRPr b="0" lang="ru-RU" sz="22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ru-RU" sz="2200" spc="-1" strike="noStrike">
                <a:solidFill>
                  <a:srgbClr val="1c1c1c"/>
                </a:solidFill>
                <a:latin typeface="Source Sans Pro Light"/>
              </a:rPr>
              <a:t>Состав:</a:t>
            </a:r>
            <a:endParaRPr b="0" lang="ru-RU" sz="22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ru-RU" sz="2200" spc="-1" strike="noStrike">
                <a:solidFill>
                  <a:srgbClr val="1c1c1c"/>
                </a:solidFill>
                <a:latin typeface="Source Sans Pro Light"/>
              </a:rPr>
              <a:t>Воронов Артем</a:t>
            </a:r>
            <a:endParaRPr b="0" lang="ru-RU" sz="22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ru-RU" sz="2200" spc="-1" strike="noStrike">
                <a:solidFill>
                  <a:srgbClr val="1c1c1c"/>
                </a:solidFill>
                <a:latin typeface="Source Sans Pro Light"/>
              </a:rPr>
              <a:t>Пахомов Михаил</a:t>
            </a:r>
            <a:endParaRPr b="0" lang="ru-RU" sz="2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ru-RU" sz="3200" spc="-1" strike="noStrike">
                <a:solidFill>
                  <a:srgbClr val="ffffff"/>
                </a:solidFill>
                <a:latin typeface="Source Sans Pro Black"/>
              </a:rPr>
              <a:t>Open FIAS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algn="just">
              <a:lnSpc>
                <a:spcPct val="100000"/>
              </a:lnSpc>
              <a:spcAft>
                <a:spcPts val="1142"/>
              </a:spcAft>
            </a:pPr>
            <a:r>
              <a:rPr b="1" lang="ru-RU" sz="2600" spc="-1" strike="noStrike">
                <a:solidFill>
                  <a:srgbClr val="1c1c1c"/>
                </a:solidFill>
                <a:latin typeface="Source Sans Pro Semibold"/>
              </a:rPr>
              <a:t>Web-интерфейс для ручного геокодирования</a:t>
            </a:r>
            <a:endParaRPr b="0" lang="ru-RU" sz="26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1142"/>
              </a:spcAft>
            </a:pPr>
            <a:r>
              <a:rPr b="1" lang="ru-RU" sz="2600" spc="-1" strike="noStrike">
                <a:solidFill>
                  <a:srgbClr val="1c1c1c"/>
                </a:solidFill>
                <a:latin typeface="Source Sans Pro Semibold"/>
              </a:rPr>
              <a:t>адресов ФИАС</a:t>
            </a:r>
            <a:endParaRPr b="0" lang="ru-RU" sz="26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1142"/>
              </a:spcAft>
            </a:pPr>
            <a:r>
              <a:rPr b="1" lang="ru-RU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0" lang="ru-RU" sz="26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1142"/>
              </a:spcAft>
            </a:pPr>
            <a:r>
              <a:rPr b="1" lang="ru-RU" sz="2600" spc="-1" strike="noStrike">
                <a:solidFill>
                  <a:srgbClr val="1c1c1c"/>
                </a:solidFill>
                <a:latin typeface="Source Sans Pro Semibold"/>
              </a:rPr>
              <a:t>Геокодирование — процесс назначения географических идентификаторов (таких как географические координаты, выраженные в виде широты и долготы) объектам карты и записям данных.</a:t>
            </a:r>
            <a:endParaRPr b="0" lang="ru-RU" sz="26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ru-RU" sz="3200" spc="-1" strike="noStrike">
                <a:solidFill>
                  <a:srgbClr val="ffffff"/>
                </a:solidFill>
                <a:latin typeface="Source Sans Pro Black"/>
              </a:rPr>
              <a:t>Цель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1" lang="ru-RU" sz="2600" spc="-1" strike="noStrike">
                <a:solidFill>
                  <a:srgbClr val="1c1c1c"/>
                </a:solidFill>
                <a:latin typeface="Phetsarath OT"/>
                <a:ea typeface="Phetsarath OT"/>
              </a:rPr>
              <a:t>повышение качества данных адресной информации в OSM по РФ</a:t>
            </a:r>
            <a:endParaRPr b="0" lang="ru-RU" sz="2600" spc="-1" strike="noStrike">
              <a:latin typeface="Arial"/>
            </a:endParaRPr>
          </a:p>
          <a:p>
            <a:pPr marL="216000" indent="-216000" algn="just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1" lang="ru-RU" sz="2600" spc="-1" strike="noStrike">
                <a:solidFill>
                  <a:srgbClr val="1c1c1c"/>
                </a:solidFill>
                <a:latin typeface="Source Sans Pro Semibold"/>
                <a:ea typeface="Phetsarath OT"/>
              </a:rPr>
              <a:t>геокодирование БД ФИАС</a:t>
            </a:r>
            <a:endParaRPr b="0" lang="ru-RU" sz="2600" spc="-1" strike="noStrike">
              <a:latin typeface="Arial"/>
            </a:endParaRPr>
          </a:p>
          <a:p>
            <a:pPr marL="216000" indent="-216000" algn="just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1" lang="ru-RU" sz="2600" spc="-1" strike="noStrike">
                <a:solidFill>
                  <a:srgbClr val="1c1c1c"/>
                </a:solidFill>
                <a:latin typeface="Source Sans Pro Semibold"/>
                <a:ea typeface="Phetsarath OT"/>
              </a:rPr>
              <a:t>создание собственного адресного хранилища MAPS.ME</a:t>
            </a:r>
            <a:endParaRPr b="0" lang="ru-RU" sz="26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1142"/>
              </a:spcAft>
            </a:pPr>
            <a:r>
              <a:rPr b="1" lang="ru-RU" sz="2600" spc="-1" strike="noStrike">
                <a:solidFill>
                  <a:srgbClr val="1c1c1c"/>
                </a:solidFill>
                <a:latin typeface="Source Sans Pro Semibold"/>
                <a:ea typeface="Phetsarath OT"/>
              </a:rPr>
              <a:t>(На текущий момент БД адресов ФИАС содержит более ±26 000 000 адресных объектов размечено всего лишь чуть более 5 000 000 объектов.)</a:t>
            </a:r>
            <a:endParaRPr b="0" lang="ru-RU" sz="26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ru-RU" sz="3200" spc="-1" strike="noStrike">
                <a:solidFill>
                  <a:srgbClr val="ffffff"/>
                </a:solidFill>
                <a:latin typeface="Source Sans Pro Black"/>
              </a:rPr>
              <a:t>Функционал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396000" y="2556000"/>
            <a:ext cx="9179640" cy="30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6000" algn="just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1" lang="ru-RU" sz="2600" spc="-1" strike="noStrike">
                <a:solidFill>
                  <a:srgbClr val="1c1c1c"/>
                </a:solidFill>
                <a:latin typeface="Source Sans Pro Semibold"/>
              </a:rPr>
              <a:t>Авторизация с помощью OSM ID </a:t>
            </a:r>
            <a:endParaRPr b="0" lang="ru-RU" sz="2600" spc="-1" strike="noStrike">
              <a:latin typeface="Arial"/>
            </a:endParaRPr>
          </a:p>
          <a:p>
            <a:pPr marL="216000" indent="-216000" algn="just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1" lang="ru-RU" sz="2600" spc="-1" strike="noStrike">
                <a:solidFill>
                  <a:srgbClr val="1c1c1c"/>
                </a:solidFill>
                <a:latin typeface="Source Sans Pro Semibold"/>
              </a:rPr>
              <a:t>Пользователи OSM могут добавлять данные геокодирования</a:t>
            </a:r>
            <a:endParaRPr b="0" lang="ru-RU" sz="2600" spc="-1" strike="noStrike">
              <a:latin typeface="Arial"/>
            </a:endParaRPr>
          </a:p>
          <a:p>
            <a:pPr marL="216000" indent="-216000" algn="just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1" lang="ru-RU" sz="2600" spc="-1" strike="noStrike">
                <a:solidFill>
                  <a:srgbClr val="1c1c1c"/>
                </a:solidFill>
                <a:latin typeface="Source Sans Pro Semibold"/>
              </a:rPr>
              <a:t>Неавторизованные пользователи могут добавлять те же данные в поле Notes</a:t>
            </a:r>
            <a:endParaRPr b="0" lang="ru-RU" sz="2600" spc="-1" strike="noStrike">
              <a:latin typeface="Arial"/>
            </a:endParaRPr>
          </a:p>
          <a:p>
            <a:pPr marL="216000" indent="-216000" algn="just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1" lang="ru-RU" sz="2600" spc="-1" strike="noStrike">
                <a:solidFill>
                  <a:srgbClr val="1c1c1c"/>
                </a:solidFill>
                <a:latin typeface="Source Sans Pro Semibold"/>
              </a:rPr>
              <a:t>Сбор статистики улучшения качества карт</a:t>
            </a:r>
            <a:endParaRPr b="0" lang="ru-RU" sz="26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ru-RU" sz="3200" spc="-1" strike="noStrike">
                <a:solidFill>
                  <a:srgbClr val="ffffff"/>
                </a:solidFill>
                <a:latin typeface="Source Sans Pro Black"/>
              </a:rPr>
              <a:t>Аудитория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360000" y="2844000"/>
            <a:ext cx="9179640" cy="205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6000" algn="just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1" lang="ru-RU" sz="2600" spc="-1" strike="noStrike">
                <a:solidFill>
                  <a:srgbClr val="1c1c1c"/>
                </a:solidFill>
                <a:latin typeface="Source Sans Pro Semibold"/>
              </a:rPr>
              <a:t>OSM сообщество</a:t>
            </a:r>
            <a:endParaRPr b="0" lang="ru-RU" sz="2600" spc="-1" strike="noStrike">
              <a:latin typeface="Arial"/>
            </a:endParaRPr>
          </a:p>
          <a:p>
            <a:pPr marL="216000" indent="-216000" algn="just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1" lang="ru-RU" sz="2600" spc="-1" strike="noStrike">
                <a:solidFill>
                  <a:srgbClr val="1c1c1c"/>
                </a:solidFill>
                <a:latin typeface="Source Sans Pro Semibold"/>
              </a:rPr>
              <a:t>неравнодушные к качеству пользователи карт, базирующихся на OSM</a:t>
            </a:r>
            <a:endParaRPr b="0" lang="ru-RU" sz="2600" spc="-1" strike="noStrike">
              <a:latin typeface="Arial"/>
            </a:endParaRPr>
          </a:p>
          <a:p>
            <a:pPr marL="216000" indent="-216000" algn="just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1" lang="ru-RU" sz="2600" spc="-1" strike="noStrike">
                <a:solidFill>
                  <a:srgbClr val="1c1c1c"/>
                </a:solidFill>
                <a:latin typeface="Source Sans Pro Semibold"/>
              </a:rPr>
              <a:t>используещие ресурс в целях обучения работы с картами</a:t>
            </a:r>
            <a:endParaRPr b="0" lang="ru-RU" sz="26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ru-RU" sz="3200" spc="-1" strike="noStrike">
                <a:solidFill>
                  <a:srgbClr val="ffffff"/>
                </a:solidFill>
                <a:latin typeface="Source Sans Pro Black"/>
              </a:rPr>
              <a:t>Конкуренты</a:t>
            </a:r>
            <a:endParaRPr b="0" lang="ru-RU" sz="3200" spc="-1" strike="noStrike">
              <a:latin typeface="Arial"/>
            </a:endParaRPr>
          </a:p>
        </p:txBody>
      </p:sp>
      <p:graphicFrame>
        <p:nvGraphicFramePr>
          <p:cNvPr id="92" name="Table 2"/>
          <p:cNvGraphicFramePr/>
          <p:nvPr/>
        </p:nvGraphicFramePr>
        <p:xfrm>
          <a:off x="352440" y="3063600"/>
          <a:ext cx="9376560" cy="3203640"/>
        </p:xfrm>
        <a:graphic>
          <a:graphicData uri="http://schemas.openxmlformats.org/drawingml/2006/table">
            <a:tbl>
              <a:tblPr/>
              <a:tblGrid>
                <a:gridCol w="2333520"/>
                <a:gridCol w="1405440"/>
                <a:gridCol w="1576800"/>
                <a:gridCol w="2076840"/>
                <a:gridCol w="1984320"/>
              </a:tblGrid>
              <a:tr h="62244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Source Sans Pro"/>
                        </a:rPr>
                        <a:t>Название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Source Sans Pro"/>
                        </a:rPr>
                        <a:t>Карты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Source Sans Pro"/>
                        </a:rPr>
                        <a:t>Простой UI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Source Sans Pro"/>
                        </a:rPr>
                        <a:t>Бесплатность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Source Sans Pro"/>
                        </a:rPr>
                        <a:t>Ограничения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5712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Source Sans Pro"/>
                        </a:rPr>
                        <a:t>Google Geocoding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Source Sans Pro"/>
                        </a:rPr>
                        <a:t>свои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Source Sans Pro"/>
                        </a:rPr>
                        <a:t>+-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Source Sans Pro"/>
                        </a:rPr>
                        <a:t>+-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Source Sans Pro"/>
                        </a:rPr>
                        <a:t>2500/сут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2244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Source Sans Pro"/>
                        </a:rPr>
                        <a:t>Яндекс Геокодирование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Source Sans Pro"/>
                        </a:rPr>
                        <a:t>свои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Source Sans Pro"/>
                        </a:rPr>
                        <a:t>+-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Source Sans Pro"/>
                        </a:rPr>
                        <a:t>+-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Source Sans Pro"/>
                        </a:rPr>
                        <a:t>25000/сут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5712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Source Sans Pro"/>
                        </a:rPr>
                        <a:t>OpenStreetMap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Source Sans Pro"/>
                        </a:rPr>
                        <a:t>открытые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Source Sans Pro"/>
                        </a:rPr>
                        <a:t>-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Source Sans Pro"/>
                        </a:rPr>
                        <a:t>+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Source Sans Pro"/>
                        </a:rPr>
                        <a:t>нет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5712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Source Sans Pro"/>
                        </a:rPr>
                        <a:t>2ГИС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Source Sans Pro"/>
                        </a:rPr>
                        <a:t>свои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Source Sans Pro"/>
                        </a:rPr>
                        <a:t>+-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Source Sans Pro"/>
                        </a:rPr>
                        <a:t>-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Source Sans Pro"/>
                        </a:rPr>
                        <a:t>-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5712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Source Sans Pro"/>
                        </a:rPr>
                        <a:t>Open FIAS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Source Sans Pro"/>
                        </a:rPr>
                        <a:t>открытые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Source Sans Pro"/>
                        </a:rPr>
                        <a:t>+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Source Sans Pro"/>
                        </a:rPr>
                        <a:t>+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Source Sans Pro"/>
                        </a:rPr>
                        <a:t>нет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ru-RU" sz="3200" spc="-1" strike="noStrike">
                <a:solidFill>
                  <a:srgbClr val="ffffff"/>
                </a:solidFill>
                <a:latin typeface="Source Sans Pro Black"/>
              </a:rPr>
              <a:t>Roadmap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216000" y="1980000"/>
            <a:ext cx="9575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Font typeface="StarSymbol"/>
              <a:buAutoNum type="romanUcPeriod"/>
            </a:pPr>
            <a:r>
              <a:rPr b="1" lang="ru-RU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r>
              <a:rPr b="1" lang="ru-RU" sz="2600" spc="-1" strike="noStrike">
                <a:solidFill>
                  <a:srgbClr val="1c1c1c"/>
                </a:solidFill>
                <a:latin typeface="Source Sans Pro Semibold"/>
              </a:rPr>
              <a:t>Backend (Python(Django))</a:t>
            </a:r>
            <a:endParaRPr b="0" lang="ru-RU" sz="2600" spc="-1" strike="noStrike">
              <a:latin typeface="Arial"/>
            </a:endParaRPr>
          </a:p>
          <a:p>
            <a:pPr lvl="1" marL="288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ru-RU" sz="2200" spc="-1" strike="noStrike">
                <a:solidFill>
                  <a:srgbClr val="1c1c1c"/>
                </a:solidFill>
                <a:latin typeface="Source Sans Pro Light"/>
              </a:rPr>
              <a:t> </a:t>
            </a:r>
            <a:r>
              <a:rPr b="0" lang="ru-RU" sz="2200" spc="-1" strike="noStrike">
                <a:solidFill>
                  <a:srgbClr val="1c1c1c"/>
                </a:solidFill>
                <a:latin typeface="Source Sans Pro Light"/>
              </a:rPr>
              <a:t>Спроектировать локальную БД для сохранения новых данных (PostgreSQL) (РК-2: 13.03)</a:t>
            </a:r>
            <a:endParaRPr b="0" lang="ru-RU" sz="2200" spc="-1" strike="noStrike">
              <a:latin typeface="Arial"/>
            </a:endParaRPr>
          </a:p>
          <a:p>
            <a:pPr lvl="1" marL="288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ru-RU" sz="2200" spc="-1" strike="noStrike">
                <a:solidFill>
                  <a:srgbClr val="1c1c1c"/>
                </a:solidFill>
                <a:latin typeface="Source Sans Pro Light"/>
              </a:rPr>
              <a:t> </a:t>
            </a:r>
            <a:r>
              <a:rPr b="0" lang="ru-RU" sz="2200" spc="-1" strike="noStrike">
                <a:solidFill>
                  <a:srgbClr val="1c1c1c"/>
                </a:solidFill>
                <a:latin typeface="Source Sans Pro Light"/>
              </a:rPr>
              <a:t>Функции для обработки данных, пришедших с Frontend'а</a:t>
            </a:r>
            <a:endParaRPr b="0" lang="ru-RU" sz="2200" spc="-1" strike="noStrike">
              <a:latin typeface="Arial"/>
            </a:endParaRPr>
          </a:p>
          <a:p>
            <a:pPr lvl="2" marL="576000" indent="-21600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Font typeface="StarSymbol"/>
              <a:buAutoNum type="alphaLcParenR"/>
            </a:pPr>
            <a:r>
              <a:rPr b="0" lang="ru-RU" sz="1800" spc="-1" strike="noStrike">
                <a:solidFill>
                  <a:srgbClr val="1c1c1c"/>
                </a:solidFill>
                <a:latin typeface="Source Sans Pro Light"/>
              </a:rPr>
              <a:t> </a:t>
            </a:r>
            <a:r>
              <a:rPr b="0" lang="ru-RU" sz="1800" spc="-1" strike="noStrike">
                <a:solidFill>
                  <a:srgbClr val="1c1c1c"/>
                </a:solidFill>
                <a:latin typeface="Source Sans Pro Light"/>
              </a:rPr>
              <a:t>Предложения адресов</a:t>
            </a:r>
            <a:endParaRPr b="0" lang="ru-RU" sz="1800" spc="-1" strike="noStrike">
              <a:latin typeface="Arial"/>
            </a:endParaRPr>
          </a:p>
          <a:p>
            <a:pPr lvl="2" marL="576000" indent="-21600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Font typeface="StarSymbol"/>
              <a:buAutoNum type="alphaLcParenR"/>
            </a:pPr>
            <a:r>
              <a:rPr b="0" lang="ru-RU" sz="1800" spc="-1" strike="noStrike">
                <a:solidFill>
                  <a:srgbClr val="1c1c1c"/>
                </a:solidFill>
                <a:latin typeface="Source Sans Pro Light"/>
              </a:rPr>
              <a:t> </a:t>
            </a:r>
            <a:r>
              <a:rPr b="0" lang="ru-RU" sz="1800" spc="-1" strike="noStrike">
                <a:solidFill>
                  <a:srgbClr val="1c1c1c"/>
                </a:solidFill>
                <a:latin typeface="Source Sans Pro Light"/>
              </a:rPr>
              <a:t>Валидация принятых данных (РК-3: 27.03)</a:t>
            </a:r>
            <a:endParaRPr b="0" lang="ru-RU" sz="1800" spc="-1" strike="noStrike">
              <a:latin typeface="Arial"/>
            </a:endParaRPr>
          </a:p>
          <a:p>
            <a:pPr lvl="2" marL="576000" indent="-21600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Font typeface="StarSymbol"/>
              <a:buAutoNum type="alphaLcParenR"/>
            </a:pPr>
            <a:r>
              <a:rPr b="0" lang="ru-RU" sz="1800" spc="-1" strike="noStrike">
                <a:solidFill>
                  <a:srgbClr val="1c1c1c"/>
                </a:solidFill>
                <a:latin typeface="Source Sans Pro Light"/>
              </a:rPr>
              <a:t> </a:t>
            </a:r>
            <a:r>
              <a:rPr b="0" lang="ru-RU" sz="1800" spc="-1" strike="noStrike">
                <a:solidFill>
                  <a:srgbClr val="1c1c1c"/>
                </a:solidFill>
                <a:latin typeface="Source Sans Pro Light"/>
              </a:rPr>
              <a:t>Отправка в OSM (API OSM)</a:t>
            </a:r>
            <a:endParaRPr b="0" lang="ru-RU" sz="1800" spc="-1" strike="noStrike">
              <a:latin typeface="Arial"/>
            </a:endParaRPr>
          </a:p>
          <a:p>
            <a:pPr lvl="2" marL="576000" indent="-21600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Font typeface="StarSymbol"/>
              <a:buAutoNum type="alphaLcParenR"/>
            </a:pPr>
            <a:r>
              <a:rPr b="0" lang="ru-RU" sz="1800" spc="-1" strike="noStrike">
                <a:solidFill>
                  <a:srgbClr val="1c1c1c"/>
                </a:solidFill>
                <a:latin typeface="Source Sans Pro Light"/>
              </a:rPr>
              <a:t> </a:t>
            </a:r>
            <a:r>
              <a:rPr b="0" lang="ru-RU" sz="1800" spc="-1" strike="noStrike">
                <a:solidFill>
                  <a:srgbClr val="1c1c1c"/>
                </a:solidFill>
                <a:latin typeface="Source Sans Pro Light"/>
              </a:rPr>
              <a:t>Логин/Профиль (РК-4: 03.04) </a:t>
            </a:r>
            <a:endParaRPr b="0" lang="ru-RU" sz="1800" spc="-1" strike="noStrike">
              <a:latin typeface="Arial"/>
            </a:endParaRPr>
          </a:p>
          <a:p>
            <a:pPr lvl="1" marL="288000" indent="-21600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ru-RU" sz="2200" spc="-1" strike="noStrike">
                <a:solidFill>
                  <a:srgbClr val="1c1c1c"/>
                </a:solidFill>
                <a:latin typeface="Source Sans Pro Light"/>
              </a:rPr>
              <a:t> </a:t>
            </a:r>
            <a:r>
              <a:rPr b="0" lang="ru-RU" sz="2200" spc="-1" strike="noStrike">
                <a:solidFill>
                  <a:srgbClr val="1c1c1c"/>
                </a:solidFill>
                <a:latin typeface="Source Sans Pro Light"/>
              </a:rPr>
              <a:t>Сбор статистики (РК-5: 24.04)</a:t>
            </a:r>
            <a:endParaRPr b="0" lang="ru-RU" sz="22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ru-RU" sz="3200" spc="-1" strike="noStrike">
                <a:solidFill>
                  <a:srgbClr val="ffffff"/>
                </a:solidFill>
                <a:latin typeface="Source Sans Pro Black"/>
              </a:rPr>
              <a:t>Roadmap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Font typeface="StarSymbol"/>
              <a:buAutoNum type="romanUcPeriod" startAt="2"/>
            </a:pPr>
            <a:r>
              <a:rPr b="1" lang="ru-RU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r>
              <a:rPr b="1" lang="ru-RU" sz="2600" spc="-1" strike="noStrike">
                <a:solidFill>
                  <a:srgbClr val="1c1c1c"/>
                </a:solidFill>
                <a:latin typeface="Source Sans Pro Semibold"/>
              </a:rPr>
              <a:t>Frontend (ReactJS)</a:t>
            </a:r>
            <a:endParaRPr b="0" lang="ru-RU" sz="2600" spc="-1" strike="noStrike">
              <a:latin typeface="Arial"/>
            </a:endParaRPr>
          </a:p>
          <a:p>
            <a:pPr lvl="1" marL="288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ru-RU" sz="2200" spc="-1" strike="noStrike">
                <a:solidFill>
                  <a:srgbClr val="1c1c1c"/>
                </a:solidFill>
                <a:latin typeface="Source Sans Pro Light"/>
              </a:rPr>
              <a:t> </a:t>
            </a:r>
            <a:r>
              <a:rPr b="0" lang="ru-RU" sz="2200" spc="-1" strike="noStrike">
                <a:solidFill>
                  <a:srgbClr val="1c1c1c"/>
                </a:solidFill>
                <a:latin typeface="Source Sans Pro Light"/>
              </a:rPr>
              <a:t>Создание страниц, разметка (Bootstrap)</a:t>
            </a:r>
            <a:endParaRPr b="0" lang="ru-RU" sz="2200" spc="-1" strike="noStrike">
              <a:latin typeface="Arial"/>
            </a:endParaRPr>
          </a:p>
          <a:p>
            <a:pPr lvl="1" marL="288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ru-RU" sz="2200" spc="-1" strike="noStrike">
                <a:solidFill>
                  <a:srgbClr val="1c1c1c"/>
                </a:solidFill>
                <a:latin typeface="Source Sans Pro Light"/>
              </a:rPr>
              <a:t> </a:t>
            </a:r>
            <a:r>
              <a:rPr b="0" lang="ru-RU" sz="2200" spc="-1" strike="noStrike">
                <a:solidFill>
                  <a:srgbClr val="1c1c1c"/>
                </a:solidFill>
                <a:latin typeface="Source Sans Pro Light"/>
              </a:rPr>
              <a:t>Базовое взаимодействие с картой (Leaflet) (РК-2: 13.03)</a:t>
            </a:r>
            <a:endParaRPr b="0" lang="ru-RU" sz="2200" spc="-1" strike="noStrike">
              <a:latin typeface="Arial"/>
            </a:endParaRPr>
          </a:p>
          <a:p>
            <a:pPr lvl="1" marL="288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ru-RU" sz="2200" spc="-1" strike="noStrike">
                <a:solidFill>
                  <a:srgbClr val="1c1c1c"/>
                </a:solidFill>
                <a:latin typeface="Source Sans Pro Light"/>
              </a:rPr>
              <a:t> </a:t>
            </a:r>
            <a:r>
              <a:rPr b="0" lang="ru-RU" sz="2200" spc="-1" strike="noStrike">
                <a:solidFill>
                  <a:srgbClr val="1c1c1c"/>
                </a:solidFill>
                <a:latin typeface="Source Sans Pro Light"/>
              </a:rPr>
              <a:t>Форма заполнения адреса</a:t>
            </a:r>
            <a:endParaRPr b="0" lang="ru-RU" sz="2200" spc="-1" strike="noStrike">
              <a:latin typeface="Arial"/>
            </a:endParaRPr>
          </a:p>
          <a:p>
            <a:pPr lvl="1" marL="288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ru-RU" sz="2200" spc="-1" strike="noStrike">
                <a:solidFill>
                  <a:srgbClr val="1c1c1c"/>
                </a:solidFill>
                <a:latin typeface="Source Sans Pro Light"/>
              </a:rPr>
              <a:t> </a:t>
            </a:r>
            <a:r>
              <a:rPr b="0" lang="ru-RU" sz="2200" spc="-1" strike="noStrike">
                <a:solidFill>
                  <a:srgbClr val="1c1c1c"/>
                </a:solidFill>
                <a:latin typeface="Source Sans Pro Light"/>
              </a:rPr>
              <a:t>Вход(OAuth)/Профиль/Анонимный вход (РК-3: 27.03)</a:t>
            </a:r>
            <a:endParaRPr b="0" lang="ru-RU" sz="2200" spc="-1" strike="noStrike">
              <a:latin typeface="Arial"/>
            </a:endParaRPr>
          </a:p>
          <a:p>
            <a:pPr lvl="1" marL="288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ru-RU" sz="2200" spc="-1" strike="noStrike">
                <a:solidFill>
                  <a:srgbClr val="1c1c1c"/>
                </a:solidFill>
                <a:latin typeface="Source Sans Pro Light"/>
              </a:rPr>
              <a:t> </a:t>
            </a:r>
            <a:r>
              <a:rPr b="0" lang="ru-RU" sz="2200" spc="-1" strike="noStrike">
                <a:solidFill>
                  <a:srgbClr val="1c1c1c"/>
                </a:solidFill>
                <a:latin typeface="Source Sans Pro Light"/>
              </a:rPr>
              <a:t>Взаимодействие с backend (РК-4: 03.04)</a:t>
            </a:r>
            <a:endParaRPr b="0" lang="ru-RU" sz="2200" spc="-1" strike="noStrike">
              <a:latin typeface="Arial"/>
            </a:endParaRPr>
          </a:p>
          <a:p>
            <a:pPr lvl="1" marL="288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ru-RU" sz="2200" spc="-1" strike="noStrike">
                <a:solidFill>
                  <a:srgbClr val="1c1c1c"/>
                </a:solidFill>
                <a:latin typeface="Source Sans Pro Light"/>
              </a:rPr>
              <a:t> </a:t>
            </a:r>
            <a:r>
              <a:rPr b="0" lang="ru-RU" sz="2200" spc="-1" strike="noStrike">
                <a:solidFill>
                  <a:srgbClr val="1c1c1c"/>
                </a:solidFill>
                <a:latin typeface="Source Sans Pro Light"/>
              </a:rPr>
              <a:t>Окончательное оформление UI, мобильная верстка (РК-5: 24.04)</a:t>
            </a:r>
            <a:endParaRPr b="0" lang="ru-RU" sz="22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360000" y="333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ru-RU" sz="3200" spc="-1" strike="noStrike">
                <a:solidFill>
                  <a:srgbClr val="ffffff"/>
                </a:solidFill>
                <a:latin typeface="Source Sans Pro Black"/>
              </a:rPr>
              <a:t>Благодарим за внимание!</a:t>
            </a:r>
            <a:endParaRPr b="0" lang="ru-RU" sz="32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2019-02-19T19:07:02Z</dcterms:created>
  <dc:creator/>
  <dc:description/>
  <dc:language>ru-RU</dc:language>
  <cp:lastModifiedBy/>
  <dcterms:modified xsi:type="dcterms:W3CDTF">2019-02-20T15:01:18Z</dcterms:modified>
  <cp:revision>18</cp:revision>
  <dc:subject/>
  <dc:title>Alizarin</dc:title>
</cp:coreProperties>
</file>