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B2F914-49BB-4223-A58D-B8F45097A39A}">
  <a:tblStyle styleId="{43B2F914-49BB-4223-A58D-B8F45097A39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2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ppt/slides/ppt/slides//ppt/slides/slide5.xml" TargetMode="External"/><Relationship Id="rId4" Type="http://schemas.openxmlformats.org/officeDocument/2006/relationships/hyperlink" Target="http://ppt/slides/ppt/slides//ppt/slides/slide6.xml" TargetMode="External"/><Relationship Id="rId5" Type="http://schemas.openxmlformats.org/officeDocument/2006/relationships/hyperlink" Target="http://ppt/slides/ppt/slides//ppt/slides/slide8.xml" TargetMode="External"/><Relationship Id="rId6" Type="http://schemas.openxmlformats.org/officeDocument/2006/relationships/hyperlink" Target="http://ppt/slides/ppt/slides//ppt/slides/slide11.x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Project-6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5855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ru">
                <a:highlight>
                  <a:schemeClr val="lt2"/>
                </a:highlight>
              </a:rPr>
              <a:t>Проведение A/B-теста для НКО “Если быть точным”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07200" y="4743325"/>
            <a:ext cx="24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Михайловская Карина</a:t>
            </a:r>
            <a:endParaRPr b="0" i="0" sz="1400" u="none" cap="none" strike="noStrike">
              <a:solidFill>
                <a:srgbClr val="000000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0" y="2571750"/>
            <a:ext cx="2077800" cy="197700"/>
          </a:xfrm>
          <a:prstGeom prst="rect">
            <a:avLst/>
          </a:prstGeom>
          <a:solidFill>
            <a:srgbClr val="338B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338B79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0" y="2871875"/>
            <a:ext cx="3093600" cy="197700"/>
          </a:xfrm>
          <a:prstGeom prst="rect">
            <a:avLst/>
          </a:prstGeom>
          <a:solidFill>
            <a:srgbClr val="56B9B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338B79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0" y="3172000"/>
            <a:ext cx="2786400" cy="197700"/>
          </a:xfrm>
          <a:prstGeom prst="rect">
            <a:avLst/>
          </a:prstGeom>
          <a:solidFill>
            <a:srgbClr val="FFC48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338B79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0" y="3461900"/>
            <a:ext cx="3407400" cy="197700"/>
          </a:xfrm>
          <a:prstGeom prst="rect">
            <a:avLst/>
          </a:prstGeom>
          <a:solidFill>
            <a:srgbClr val="E65A3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338B79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0" y="3751800"/>
            <a:ext cx="4349700" cy="197700"/>
          </a:xfrm>
          <a:prstGeom prst="rect">
            <a:avLst/>
          </a:prstGeom>
          <a:solidFill>
            <a:srgbClr val="D139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338B79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271350" y="3899950"/>
            <a:ext cx="8601300" cy="11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/>
              <a:t>Распределение вероятностей прироста конверсии показывает, что при масштабировании нового визуала на всю аудиторию, </a:t>
            </a:r>
            <a:r>
              <a:rPr lang="ru" sz="1200">
                <a:highlight>
                  <a:schemeClr val="lt2"/>
                </a:highlight>
              </a:rPr>
              <a:t>реальный прирост конверсии посетителей сайта будет находится в интервале от 2,12 до 2,71</a:t>
            </a:r>
            <a:r>
              <a:rPr lang="ru" sz="1200"/>
              <a:t>. Т.е. даже при достижении минимального уровня ожидаемой конверсии в подписку, прирост конверсии будет в 2 раза больше нынешнего уровня.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 sz="1200"/>
          </a:p>
        </p:txBody>
      </p:sp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6937" l="1494" r="5082" t="6557"/>
          <a:stretch/>
        </p:blipFill>
        <p:spPr>
          <a:xfrm>
            <a:off x="271350" y="722125"/>
            <a:ext cx="8601299" cy="323731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6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>
                <a:solidFill>
                  <a:schemeClr val="dk2"/>
                </a:solidFill>
                <a:highlight>
                  <a:schemeClr val="lt2"/>
                </a:highlight>
              </a:rPr>
              <a:t>Оценка эффекта от масштабирования</a:t>
            </a:r>
            <a:r>
              <a:rPr lang="ru">
                <a:solidFill>
                  <a:schemeClr val="dk2"/>
                </a:solidFill>
                <a:highlight>
                  <a:schemeClr val="lt2"/>
                </a:highlight>
              </a:rPr>
              <a:t>:</a:t>
            </a:r>
            <a:endParaRPr>
              <a:solidFill>
                <a:schemeClr val="dk2"/>
              </a:solidFill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>
                <a:solidFill>
                  <a:schemeClr val="dk2"/>
                </a:solidFill>
                <a:highlight>
                  <a:schemeClr val="lt2"/>
                </a:highlight>
              </a:rPr>
              <a:t>Подведение итогов:</a:t>
            </a:r>
            <a:endParaRPr>
              <a:solidFill>
                <a:schemeClr val="dk2"/>
              </a:solidFill>
              <a:highlight>
                <a:schemeClr val="lt2"/>
              </a:highlight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2962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/>
              <a:t>Эксперимент прошел успешно, конверсия в подписку в тестовой группе оказалась больше конверсии в контрольной группе в 2,53 раза.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/>
              <a:t>Тестирование проводилось инструментами Google Optimize.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/>
              <a:t>Размер тестовой и контрольной групп 2663 и 2476 человек соответственно.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/>
              <a:t>Срок проведения тестирования - 2 недели.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/>
              <a:t>По окончанию тестирования конверсия в тестовой группе 1,84%, конверсия в контрольной группе - 0,73%. Статистическая значимость разницы в конверсии тестовой и контрольной групп была подтверждена с помощью методов Z статистики. Вероятность совершения ошибки составляет менее 5%.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/>
              <a:t>Таким образом, мы считаем проверяемую гипотезу успешной и рекомендуем масштабировать новый визуал на всю аудиторию. В этом случае конверсия в подписку с вероятностью 95% составит от 1,3% до 2,4%. Реальный прирост конверсии был посчитан составит от 2,12 до 2,71. Т.е. даже если будет достигнут только минимальный ожидаемый показатель конверсии, он будет больше нынешнего (до проведенного тестирования) в 2 раза.</a:t>
            </a:r>
            <a:endParaRPr sz="1200"/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1000" y="206950"/>
            <a:ext cx="1681300" cy="96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96296"/>
              <a:buNone/>
            </a:pPr>
            <a:r>
              <a:rPr lang="ru">
                <a:solidFill>
                  <a:schemeClr val="dk2"/>
                </a:solidFill>
                <a:highlight>
                  <a:schemeClr val="lt2"/>
                </a:highlight>
              </a:rPr>
              <a:t>Цель: </a:t>
            </a:r>
            <a:endParaRPr sz="1050">
              <a:solidFill>
                <a:schemeClr val="dk2"/>
              </a:solidFill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3999900" cy="12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ru"/>
              <a:t>Проведение тестирования с целью увеличения возвращаемости посетителей сайта проекта </a:t>
            </a:r>
            <a:r>
              <a:rPr i="1" lang="ru"/>
              <a:t>Tochno </a:t>
            </a:r>
            <a:r>
              <a:rPr lang="ru"/>
              <a:t>и количества заявок НКО на верификацию</a:t>
            </a:r>
            <a:endParaRPr/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4512875" y="445025"/>
            <a:ext cx="149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96296"/>
              <a:buNone/>
            </a:pPr>
            <a:r>
              <a:rPr lang="ru">
                <a:solidFill>
                  <a:schemeClr val="dk2"/>
                </a:solidFill>
                <a:highlight>
                  <a:schemeClr val="lt2"/>
                </a:highlight>
              </a:rPr>
              <a:t>Задачи: </a:t>
            </a:r>
            <a:endParaRPr sz="1050">
              <a:solidFill>
                <a:schemeClr val="dk2"/>
              </a:solidFill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572000" y="1082325"/>
            <a:ext cx="38346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 u="sng">
                <a:solidFill>
                  <a:schemeClr val="hlink"/>
                </a:solidFill>
                <a:hlinkClick action="ppaction://hlinkshowjump?jump=nextslide"/>
              </a:rPr>
              <a:t>1.1 Познакомиться с данными о посетителях сайта инструментами Excel и Python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1.2 Предложить гипотезы, которые могут повлиять на ключевые метрики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1.3 Определить ключевую метрику, сроки тестирования, размер тестовой/контрольной групп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ru"/>
              <a:t>2. Запустить A/B-тест с помощью Google Optimize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ru" u="sng">
                <a:solidFill>
                  <a:schemeClr val="hlink"/>
                </a:solidFill>
                <a:hlinkClick r:id="rId5"/>
              </a:rPr>
              <a:t>3. Анализ результатов тестирования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ru" u="sng">
                <a:solidFill>
                  <a:schemeClr val="hlink"/>
                </a:solidFill>
                <a:hlinkClick r:id="rId6"/>
              </a:rPr>
              <a:t>4. Подведение итогов тестирования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298050" y="95050"/>
            <a:ext cx="85479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ru" sz="2500">
                <a:highlight>
                  <a:schemeClr val="lt2"/>
                </a:highlight>
              </a:rPr>
              <a:t>Возвращаемость посетителей сайта проекта Tochno по когортам первого посещения</a:t>
            </a:r>
            <a:endParaRPr sz="2500">
              <a:highlight>
                <a:schemeClr val="lt2"/>
              </a:highlight>
            </a:endParaRPr>
          </a:p>
        </p:txBody>
      </p:sp>
      <p:graphicFrame>
        <p:nvGraphicFramePr>
          <p:cNvPr id="75" name="Google Shape;75;p15"/>
          <p:cNvGraphicFramePr/>
          <p:nvPr/>
        </p:nvGraphicFramePr>
        <p:xfrm>
          <a:off x="85725" y="116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{43B2F914-49BB-4223-A58D-B8F45097A39A}</a:tableStyleId>
              </a:tblPr>
              <a:tblGrid>
                <a:gridCol w="1714500"/>
                <a:gridCol w="752475"/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  <a:gridCol w="552450"/>
                <a:gridCol w="542925"/>
                <a:gridCol w="552450"/>
              </a:tblGrid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ru" sz="1000" u="none" cap="none" strike="noStrike"/>
                        <a:t>User Retention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ru" sz="1000" u="none" cap="none" strike="noStrike"/>
                        <a:t>Total Users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ru" sz="1000" u="none" cap="none" strike="noStrike"/>
                        <a:t>week 0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ru" sz="1000" u="none" cap="none" strike="noStrike"/>
                        <a:t>week 1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ru" sz="1000" u="none" cap="none" strike="noStrike"/>
                        <a:t>week 2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ru" sz="1000" u="none" cap="none" strike="noStrike"/>
                        <a:t>week 3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ru" sz="1000" u="none" cap="none" strike="noStrike"/>
                        <a:t>week 4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ru" sz="1000" u="none" cap="none" strike="noStrike"/>
                        <a:t>week 5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ru" sz="1000" u="none" cap="none" strike="noStrike"/>
                        <a:t>week 6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ru" sz="1000" u="none" cap="none" strike="noStrike"/>
                        <a:t>week 7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ru" sz="1000" u="none" cap="none" strike="noStrike"/>
                        <a:t>week 8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ru" sz="1000" u="none" cap="none" strike="noStrike"/>
                        <a:t>week 9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ru" sz="1000" u="none" cap="none" strike="noStrike"/>
                        <a:t>week 10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ru" sz="1000" u="none" cap="none" strike="noStrike"/>
                        <a:t>week 11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ru" sz="1000" u="none" cap="none" strike="noStrike"/>
                        <a:t>week 12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All Users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11753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100.00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8B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3.25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C3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1.48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4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0.82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4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0.66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BD7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0.37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835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0.30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75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0.30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75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0.21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63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0.18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5D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0.06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452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39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3924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Apr 12, 2020 - Apr 18, 2020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139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100.00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8B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3.02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C3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1.01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4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0.72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4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0.43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8F5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0.22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654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0.58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AD7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0.43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8F5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0.22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654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0.29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734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55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39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3924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Apr 19, 2020 - Apr 25, 2020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1145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100.00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8B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2.62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C3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1.14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4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0.87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4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0.70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4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0.44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91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0.35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7F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0.35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7F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0.26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6D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0.17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5B3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39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39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Apr 26, 2020 - May 2, 2020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1033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100.00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8B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2.61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C3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1.65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4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0.48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9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0.77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4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0.58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AD7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0.29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734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0.58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AD7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0.39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87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0.19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5F3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39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May 3, 2020 - May 9, 2020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864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100.00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8B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2.43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C4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1.16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4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1.04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4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0.93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4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0.35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7F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0.35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7F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51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51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39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May 10, 2020 - May 16, 2020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866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100.00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8B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3.93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3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2.31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C4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1.50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4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0.81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4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0.69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4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0.23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7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0.23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7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39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May 17, 2020 - May 23, 2020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1016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100.00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8B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4.04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3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2.07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C4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0.69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4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1.08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4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0.30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75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0.20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61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39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May 24, 2020 - May 30, 2020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1004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100.00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8B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3.59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C3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1.00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4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1.20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4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0.80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4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0.50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9D6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39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May 31, 2020 - Jun 6, 2020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111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100.00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8B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4.95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2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1.80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C4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0.81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4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0.54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A5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39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Jun 7, 2020 - Jun 13, 2020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903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100.00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8B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3.77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3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1.22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4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1.11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4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39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Jun 14, 2020 - Jun 20, 2020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100.00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8B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4.30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2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2.70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C3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39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Jun 21, 2020 - Jun 27, 2020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715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100.00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8B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2.66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C3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39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Jun 28, 2020 - Jul 4, 2020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706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100.00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8B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0.00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39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127075" y="358575"/>
            <a:ext cx="4680300" cy="28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D13924"/>
              </a:buClr>
              <a:buSzPts val="1100"/>
              <a:buAutoNum type="arabicPeriod"/>
            </a:pPr>
            <a:r>
              <a:rPr lang="ru" sz="1100">
                <a:solidFill>
                  <a:srgbClr val="D13924"/>
                </a:solidFill>
              </a:rPr>
              <a:t>Низкая возвращаемость посетителей сайтов, менее 1% посетителей возвращаются на сайт в течение месяца после первого посещения.</a:t>
            </a:r>
            <a:endParaRPr sz="1100">
              <a:solidFill>
                <a:srgbClr val="D13924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13924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3924"/>
              </a:buClr>
              <a:buSzPts val="1100"/>
              <a:buAutoNum type="arabicPeriod"/>
            </a:pPr>
            <a:r>
              <a:rPr lang="ru" sz="1100">
                <a:solidFill>
                  <a:srgbClr val="D13924"/>
                </a:solidFill>
              </a:rPr>
              <a:t>В</a:t>
            </a:r>
            <a:r>
              <a:rPr lang="ru" sz="1100">
                <a:solidFill>
                  <a:srgbClr val="D13924"/>
                </a:solidFill>
              </a:rPr>
              <a:t>ысокая степень показателя отказов - в среднем 16.41% ежедневно.</a:t>
            </a:r>
            <a:endParaRPr sz="1100">
              <a:solidFill>
                <a:srgbClr val="D13924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13924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3924"/>
              </a:buClr>
              <a:buSzPts val="1100"/>
              <a:buAutoNum type="arabicPeriod"/>
            </a:pPr>
            <a:r>
              <a:rPr lang="ru" sz="1100">
                <a:solidFill>
                  <a:srgbClr val="D13924"/>
                </a:solidFill>
              </a:rPr>
              <a:t>Среднее количество просмотренных страниц за сессию - 3 </a:t>
            </a:r>
            <a:endParaRPr sz="1100">
              <a:solidFill>
                <a:srgbClr val="D13924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13924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AutoNum type="arabicPeriod"/>
            </a:pPr>
            <a:r>
              <a:rPr lang="ru" sz="1100">
                <a:solidFill>
                  <a:schemeClr val="accent5"/>
                </a:solidFill>
              </a:rPr>
              <a:t>Сайт проекта привлекает много новых посетителей - 98% посетителей сайта являются новыми посетителями.</a:t>
            </a:r>
            <a:endParaRPr sz="1100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5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AutoNum type="arabicPeriod"/>
            </a:pPr>
            <a:r>
              <a:rPr lang="ru" sz="1100">
                <a:solidFill>
                  <a:schemeClr val="accent5"/>
                </a:solidFill>
              </a:rPr>
              <a:t>Среднее количество просмотренных страниц за сессию среди пользователей, которые пришли на сайт по e-mail рассылке - 4,36 </a:t>
            </a:r>
            <a:endParaRPr sz="1100">
              <a:solidFill>
                <a:srgbClr val="D13924"/>
              </a:solidFill>
            </a:endParaRPr>
          </a:p>
        </p:txBody>
      </p:sp>
      <p:graphicFrame>
        <p:nvGraphicFramePr>
          <p:cNvPr id="81" name="Google Shape;81;p16"/>
          <p:cNvGraphicFramePr/>
          <p:nvPr/>
        </p:nvGraphicFramePr>
        <p:xfrm>
          <a:off x="346650" y="35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{43B2F914-49BB-4223-A58D-B8F45097A39A}</a:tableStyleId>
              </a:tblPr>
              <a:tblGrid>
                <a:gridCol w="786500"/>
                <a:gridCol w="494375"/>
                <a:gridCol w="842675"/>
                <a:gridCol w="741525"/>
                <a:gridCol w="988700"/>
              </a:tblGrid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ru" sz="1000" u="none" cap="none" strike="noStrike"/>
                        <a:t>Language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ru" sz="1000" u="none" cap="none" strike="noStrike"/>
                        <a:t>Users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ru" sz="1000" u="none" cap="none" strike="noStrike"/>
                        <a:t>New Users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ru" sz="1000" u="none" cap="none" strike="noStrike"/>
                        <a:t>Sessions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ru" sz="1000" u="none" cap="none" strike="noStrike"/>
                        <a:t>Bounce Rate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ru-ru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9145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9003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1286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16.36%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ru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3075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3004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418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16.51%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en-us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846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824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1316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18.31%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en-gb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393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386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498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10.04%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en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70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69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85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12.94%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zh-cn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32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32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32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68.75%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de-de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27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27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31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16.13%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uk-ua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21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21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27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18.52%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fr-fr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18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18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20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5.00%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en-ru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17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16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27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/>
                        <a:t>22.22%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ru" sz="1000" u="none" cap="none" strike="noStrike"/>
                        <a:t>Total: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ru" sz="1000" u="none" cap="none" strike="noStrike"/>
                        <a:t>13815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ru" sz="1000" u="none" cap="none" strike="noStrike"/>
                        <a:t>13563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ru" sz="1000" u="none" cap="none" strike="noStrike"/>
                        <a:t>19294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ru" sz="1000" u="none" cap="none" strike="noStrike"/>
                        <a:t>16.41%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2" name="Google Shape;82;p16"/>
          <p:cNvSpPr txBox="1"/>
          <p:nvPr/>
        </p:nvSpPr>
        <p:spPr>
          <a:xfrm>
            <a:off x="336600" y="3471225"/>
            <a:ext cx="84708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=&gt; Необходимо повысить ежемесячную возвращаемость пользователей на сайт проекта Tochno =&gt; поскольку контент проекта не развлекательный, необходимо напоминать пользователям о проекте =&gt; необходимо увеличить число пользователей, которые подписываются на e-mail рассылку.</a:t>
            </a:r>
            <a:endParaRPr b="0" i="0" sz="1400" u="none" cap="none" strike="noStrike">
              <a:solidFill>
                <a:srgbClr val="000000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>
                <a:solidFill>
                  <a:schemeClr val="dk2"/>
                </a:solidFill>
                <a:highlight>
                  <a:schemeClr val="lt2"/>
                </a:highlight>
              </a:rPr>
              <a:t>Гипотезы:</a:t>
            </a:r>
            <a:endParaRPr>
              <a:solidFill>
                <a:schemeClr val="dk2"/>
              </a:solidFill>
              <a:highlight>
                <a:schemeClr val="lt2"/>
              </a:highlight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25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050"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1. Если информировать и предлагать пользователям сайта подписку на ежемесячную e-mail рассылку с актуальными исследованиями, информацией о НКО, партнерах ресурса, ежемесячная возвращаемость подписчиков на сайт увеличится, а это косвенно может повысить количество пожертвований.</a:t>
            </a:r>
            <a:endParaRPr b="1" sz="1050">
              <a:highlight>
                <a:schemeClr val="lt2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latin typeface="Open Sans"/>
                <a:ea typeface="Open Sans"/>
                <a:cs typeface="Open Sans"/>
                <a:sym typeface="Open Sans"/>
              </a:rPr>
              <a:t>2. Если сделать e-mail рассылку по НКО, можно рассказывать опыт верифицированных НКО, грантах, тем самым повысить конверсию заявок на верификацию.</a:t>
            </a:r>
            <a:endParaRPr sz="105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latin typeface="Open Sans"/>
                <a:ea typeface="Open Sans"/>
                <a:cs typeface="Open Sans"/>
                <a:sym typeface="Open Sans"/>
              </a:rPr>
              <a:t>3. Разместить рекламу проекта на сайтах, соц. сетях партнеров или тематически близких организациях, чтобы привлечь к проекту новую аудиторию. Поскольку эта и там заинтересованная аудитория, это привлечет больше пользователей на сайт и косвенно может увеличить число пожертвований.</a:t>
            </a:r>
            <a:endParaRPr sz="105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ru" sz="1050">
                <a:latin typeface="Open Sans"/>
                <a:ea typeface="Open Sans"/>
                <a:cs typeface="Open Sans"/>
                <a:sym typeface="Open Sans"/>
              </a:rPr>
              <a:t>4. Отправлять пользователям, которые совершили разовое пожертвование, письмо-"спасибо", в котором описана важность хоть и небольшой, но ежемесячной поддержки ресурса, чтобы привлечь стабильный поток пожертвований.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311700" y="3907300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Поскольку краткосрочно мы можем повлиять только на метрику с конверсией посетителей сайта в подписку на email рассылку, для тестирования была принята первая гипотеза.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>
                <a:highlight>
                  <a:schemeClr val="lt2"/>
                </a:highlight>
              </a:rPr>
              <a:t>Ключевая метрика: </a:t>
            </a:r>
            <a:endParaRPr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ru"/>
              <a:t>Конверсия пользователей сайта проекта из посещения в подписку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ru">
                <a:highlight>
                  <a:schemeClr val="lt2"/>
                </a:highlight>
              </a:rPr>
              <a:t>Инструмент для проведения тестирования: </a:t>
            </a:r>
            <a:endParaRPr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ru"/>
              <a:t>наиболее эффективный вариант с точки зрения удобства и наименьшей затраты ресурсов - Google Optimize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ru">
                <a:highlight>
                  <a:schemeClr val="lt2"/>
                </a:highlight>
              </a:rPr>
              <a:t>Размер тестовой/контрольной группы:</a:t>
            </a:r>
            <a:r>
              <a:rPr lang="ru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ru"/>
              <a:t>1 000 человек - определен с учетом текущей конверсии в 0,85% от общего трафика и желаемого роста конверсии на 150%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ru">
                <a:highlight>
                  <a:schemeClr val="lt2"/>
                </a:highlight>
              </a:rPr>
              <a:t>Срок проведения тестирования: </a:t>
            </a:r>
            <a:endParaRPr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ru"/>
              <a:t>2 недели - определен с учетом среднего размера месячного трафика сайта проекта Tochno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>
                <a:solidFill>
                  <a:schemeClr val="dk2"/>
                </a:solidFill>
                <a:highlight>
                  <a:schemeClr val="lt2"/>
                </a:highlight>
              </a:rPr>
              <a:t>Определение параметров тестирования:</a:t>
            </a:r>
            <a:endParaRPr>
              <a:solidFill>
                <a:schemeClr val="dk2"/>
              </a:solidFill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57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>
                <a:solidFill>
                  <a:schemeClr val="dk2"/>
                </a:solidFill>
                <a:highlight>
                  <a:schemeClr val="lt2"/>
                </a:highlight>
              </a:rPr>
              <a:t>Новый предложенный визуал: </a:t>
            </a:r>
            <a:endParaRPr>
              <a:solidFill>
                <a:schemeClr val="dk2"/>
              </a:solidFill>
              <a:highlight>
                <a:schemeClr val="lt2"/>
              </a:highlight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3550" y="1168775"/>
            <a:ext cx="2561596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4150" y="1206725"/>
            <a:ext cx="3837225" cy="13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311700" y="768550"/>
            <a:ext cx="391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Формулировки для футера: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4149" y="3016924"/>
            <a:ext cx="3837225" cy="95510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311700" y="2525650"/>
            <a:ext cx="38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Формулировки для поп-апа: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4738050" y="749563"/>
            <a:ext cx="48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Дизайн для поп-апа: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49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>
                <a:solidFill>
                  <a:schemeClr val="dk2"/>
                </a:solidFill>
                <a:highlight>
                  <a:schemeClr val="lt2"/>
                </a:highlight>
              </a:rPr>
              <a:t>Анализ результатов тестирования:</a:t>
            </a:r>
            <a:endParaRPr>
              <a:solidFill>
                <a:schemeClr val="dk2"/>
              </a:solidFill>
              <a:highlight>
                <a:schemeClr val="lt2"/>
              </a:highlight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3618850"/>
            <a:ext cx="6377400" cy="17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/>
              <a:t>Тестовая группа: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ru"/>
              <a:t>размер группы: 2 663 человека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ru"/>
              <a:t>конверсия: 1,84%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</a:pPr>
            <a:r>
              <a:rPr lang="ru"/>
              <a:t>Отношение конверсии тестовой группы относительно контрольной: 2,53</a:t>
            </a:r>
            <a:endParaRPr/>
          </a:p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5040000" y="3618850"/>
            <a:ext cx="39999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/>
              <a:t>Контрольная группа: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ru"/>
              <a:t>размер группы: 2 476 человека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</a:pPr>
            <a:r>
              <a:rPr lang="ru"/>
              <a:t>конверсия: 0,73%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b="6506" l="2647" r="0" t="6740"/>
          <a:stretch/>
        </p:blipFill>
        <p:spPr>
          <a:xfrm>
            <a:off x="483163" y="722125"/>
            <a:ext cx="7996724" cy="289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32550" y="4143725"/>
            <a:ext cx="84789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33333"/>
                </a:solidFill>
              </a:rPr>
              <a:t>Control group 95 percentile: 0.0093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33333"/>
                </a:solidFill>
              </a:rPr>
              <a:t>Test group 5 percentile: 0.0195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10587" l="3829" r="914" t="6176"/>
          <a:stretch/>
        </p:blipFill>
        <p:spPr>
          <a:xfrm>
            <a:off x="442825" y="1104800"/>
            <a:ext cx="8258350" cy="29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149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>
                <a:solidFill>
                  <a:schemeClr val="dk2"/>
                </a:solidFill>
                <a:highlight>
                  <a:schemeClr val="lt2"/>
                </a:highlight>
              </a:rPr>
              <a:t>Подтверждение наличия значимой статистической разницы конверсий методом бустреп-семплирования:</a:t>
            </a:r>
            <a:endParaRPr>
              <a:solidFill>
                <a:schemeClr val="dk2"/>
              </a:solidFill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