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6AB1A-C7AA-A04C-890F-5F9E1DF9D7C2}" type="datetimeFigureOut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616AF-D21F-1943-8416-962A44D5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010EC-A918-3345-9E27-2C2D7B30C94B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here for</a:t>
            </a:r>
            <a:r>
              <a:rPr lang="en-US" baseline="0" dirty="0" smtClean="0"/>
              <a:t> an example: </a:t>
            </a:r>
            <a:r>
              <a:rPr lang="en-US" dirty="0" smtClean="0"/>
              <a:t>http://</a:t>
            </a:r>
            <a:r>
              <a:rPr lang="en-US" dirty="0" err="1" smtClean="0"/>
              <a:t>jhered.oxfordjournals.org</a:t>
            </a:r>
            <a:r>
              <a:rPr lang="en-US" dirty="0" smtClean="0"/>
              <a:t>/content/96/5/557.full#sec-1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F1B04-3AA2-ED48-B480-8149648C4DD6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jhered.oxfordjournals.org</a:t>
            </a:r>
            <a:r>
              <a:rPr lang="en-US" dirty="0" smtClean="0"/>
              <a:t>/content/96/5/557.full#T1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16AF-D21F-1943-8416-962A44D5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5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256D-4621-4D40-8C22-3D28D21D532A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0BBA3-ADBC-4B42-8B6E-9FC56317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95400" y="962025"/>
            <a:ext cx="64770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u="sng" baseline="0" dirty="0">
                <a:solidFill>
                  <a:srgbClr val="1822CD"/>
                </a:solidFill>
              </a:rPr>
              <a:t>Hardy-Weinberg Conditions</a:t>
            </a:r>
            <a:endParaRPr lang="en-US" sz="3200" b="1" baseline="0" dirty="0"/>
          </a:p>
          <a:p>
            <a:r>
              <a:rPr lang="en-US" b="1" baseline="0" dirty="0">
                <a:solidFill>
                  <a:srgbClr val="ED181E"/>
                </a:solidFill>
              </a:rPr>
              <a:t>	</a:t>
            </a:r>
          </a:p>
          <a:p>
            <a:r>
              <a:rPr lang="en-US" b="1" baseline="0" dirty="0">
                <a:solidFill>
                  <a:srgbClr val="ED181E"/>
                </a:solidFill>
              </a:rPr>
              <a:t>	</a:t>
            </a:r>
            <a:r>
              <a:rPr lang="en-US" b="1" baseline="0" dirty="0">
                <a:solidFill>
                  <a:srgbClr val="1822CD"/>
                </a:solidFill>
              </a:rPr>
              <a:t>- random mating</a:t>
            </a:r>
          </a:p>
          <a:p>
            <a:endParaRPr lang="en-US" b="1" baseline="0" dirty="0">
              <a:solidFill>
                <a:srgbClr val="1822CD"/>
              </a:solidFill>
            </a:endParaRPr>
          </a:p>
          <a:p>
            <a:endParaRPr lang="en-US" b="1" baseline="0" dirty="0">
              <a:solidFill>
                <a:srgbClr val="1822CD"/>
              </a:solidFill>
            </a:endParaRPr>
          </a:p>
          <a:p>
            <a:r>
              <a:rPr lang="en-US" b="1" baseline="0" dirty="0">
                <a:solidFill>
                  <a:srgbClr val="1822CD"/>
                </a:solidFill>
              </a:rPr>
              <a:t>	- infinite population size (= no drift)</a:t>
            </a:r>
          </a:p>
          <a:p>
            <a:r>
              <a:rPr lang="en-US" b="1" baseline="0" dirty="0">
                <a:solidFill>
                  <a:srgbClr val="1822CD"/>
                </a:solidFill>
              </a:rPr>
              <a:t>	- no gene flow</a:t>
            </a:r>
          </a:p>
          <a:p>
            <a:r>
              <a:rPr lang="en-US" b="1" baseline="0" dirty="0">
                <a:solidFill>
                  <a:srgbClr val="1822CD"/>
                </a:solidFill>
              </a:rPr>
              <a:t>	- no mutation</a:t>
            </a:r>
          </a:p>
          <a:p>
            <a:r>
              <a:rPr lang="en-US" b="1" baseline="0" dirty="0">
                <a:solidFill>
                  <a:srgbClr val="1822CD"/>
                </a:solidFill>
              </a:rPr>
              <a:t>	- no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04758" y="1600200"/>
            <a:ext cx="7486842" cy="1096963"/>
            <a:chOff x="1504758" y="1600200"/>
            <a:chExt cx="7486842" cy="1096963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1504758" y="1600200"/>
              <a:ext cx="3352800" cy="838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5486400" y="1600200"/>
              <a:ext cx="3505200" cy="109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1" baseline="0" dirty="0">
                  <a:solidFill>
                    <a:srgbClr val="ED181E"/>
                  </a:solidFill>
                </a:rPr>
                <a:t>Genotype frequencies</a:t>
              </a:r>
            </a:p>
            <a:p>
              <a:r>
                <a:rPr lang="en-US" sz="2200" b="1" baseline="0" dirty="0">
                  <a:solidFill>
                    <a:srgbClr val="ED181E"/>
                  </a:solidFill>
                </a:rPr>
                <a:t>can be predicted from</a:t>
              </a:r>
            </a:p>
            <a:p>
              <a:r>
                <a:rPr lang="en-US" sz="2200" b="1" baseline="0" dirty="0">
                  <a:solidFill>
                    <a:srgbClr val="ED181E"/>
                  </a:solidFill>
                </a:rPr>
                <a:t>allele frequencies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1237" y="2472123"/>
            <a:ext cx="8067963" cy="3395277"/>
            <a:chOff x="771237" y="2472123"/>
            <a:chExt cx="8067963" cy="3395277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771237" y="2472123"/>
              <a:ext cx="6705600" cy="1981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572000" y="4770438"/>
              <a:ext cx="4267200" cy="1096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1" baseline="0" dirty="0"/>
                <a:t>None of the four evolutionary</a:t>
              </a:r>
            </a:p>
            <a:p>
              <a:r>
                <a:rPr lang="en-US" sz="2200" b="1" baseline="0" dirty="0"/>
                <a:t>forces change </a:t>
              </a:r>
            </a:p>
            <a:p>
              <a:r>
                <a:rPr lang="en-US" sz="2200" b="1" baseline="0" dirty="0"/>
                <a:t>allele frequencies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97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8686800" cy="685800"/>
          </a:xfrm>
        </p:spPr>
        <p:txBody>
          <a:bodyPr/>
          <a:lstStyle/>
          <a:p>
            <a:r>
              <a:rPr lang="en-US" sz="3200" b="1"/>
              <a:t>A simple guide to cat coat color genotypes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95400"/>
            <a:ext cx="2743200" cy="609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/>
              <a:t>White (W_)</a:t>
            </a:r>
          </a:p>
          <a:p>
            <a:pPr algn="l">
              <a:lnSpc>
                <a:spcPct val="90000"/>
              </a:lnSpc>
              <a:buFontTx/>
              <a:buChar char="•"/>
            </a:pPr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05000"/>
            <a:ext cx="190976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1981200"/>
            <a:ext cx="20574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200" y="1066800"/>
            <a:ext cx="2362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 b="16000"/>
          <a:stretch>
            <a:fillRect/>
          </a:stretch>
        </p:blipFill>
        <p:spPr bwMode="auto">
          <a:xfrm>
            <a:off x="4724400" y="1905000"/>
            <a:ext cx="16795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590800" y="106680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White spotting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Ss 			SS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514600" y="1066800"/>
            <a:ext cx="3962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1752600"/>
            <a:ext cx="22098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553200" y="11430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Agouti (A_)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553200" y="1066800"/>
            <a:ext cx="2438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/>
          <a:srcRect r="29671"/>
          <a:stretch>
            <a:fillRect/>
          </a:stretch>
        </p:blipFill>
        <p:spPr bwMode="auto">
          <a:xfrm>
            <a:off x="304800" y="4572000"/>
            <a:ext cx="3048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04800" y="3933152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50000"/>
              </a:lnSpc>
              <a:spcBef>
                <a:spcPct val="20000"/>
              </a:spcBef>
            </a:pPr>
            <a:r>
              <a:rPr lang="en-US" sz="3200" dirty="0"/>
              <a:t>Tabby</a:t>
            </a:r>
          </a:p>
          <a:p>
            <a:pPr>
              <a:lnSpc>
                <a:spcPct val="50000"/>
              </a:lnSpc>
              <a:spcBef>
                <a:spcPct val="20000"/>
              </a:spcBef>
            </a:pPr>
            <a:r>
              <a:rPr lang="en-US" sz="3200" dirty="0" smtClean="0"/>
              <a:t>A_</a:t>
            </a:r>
            <a:r>
              <a:rPr lang="en-US" sz="3200" dirty="0" smtClean="0"/>
              <a:t>T_   </a:t>
            </a:r>
            <a:r>
              <a:rPr lang="en-US" sz="3200" dirty="0" err="1" smtClean="0"/>
              <a:t>A_</a:t>
            </a:r>
            <a:r>
              <a:rPr lang="en-US" sz="3200" dirty="0" err="1" smtClean="0"/>
              <a:t>tt</a:t>
            </a:r>
            <a:endParaRPr lang="en-US" sz="3200" dirty="0"/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76200" y="38862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4600" y="4419600"/>
            <a:ext cx="23336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3581400" y="3962400"/>
            <a:ext cx="533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50000"/>
              </a:lnSpc>
              <a:spcBef>
                <a:spcPct val="20000"/>
              </a:spcBef>
            </a:pPr>
            <a:r>
              <a:rPr lang="en-US" sz="3200"/>
              <a:t>Orange </a:t>
            </a:r>
            <a:r>
              <a:rPr lang="en-US" sz="3200" i="1"/>
              <a:t>O</a:t>
            </a:r>
            <a:r>
              <a:rPr lang="en-US" sz="3200" baseline="30000"/>
              <a:t>_</a:t>
            </a:r>
            <a:r>
              <a:rPr lang="en-US" sz="3200"/>
              <a:t>		</a:t>
            </a:r>
            <a:r>
              <a:rPr lang="en-US" sz="3200" i="1"/>
              <a:t>Oo</a:t>
            </a:r>
            <a:r>
              <a:rPr lang="en-US" sz="3200"/>
              <a:t> </a:t>
            </a:r>
            <a:r>
              <a:rPr lang="en-US" sz="3200" b="1">
                <a:ea typeface="Arial" charset="0"/>
                <a:cs typeface="Arial" charset="0"/>
              </a:rPr>
              <a:t>♀</a:t>
            </a:r>
            <a:r>
              <a:rPr lang="en-US" sz="3200"/>
              <a:t> 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276600" y="3886200"/>
            <a:ext cx="56388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9"/>
          <a:srcRect l="19099"/>
          <a:stretch>
            <a:fillRect/>
          </a:stretch>
        </p:blipFill>
        <p:spPr bwMode="auto">
          <a:xfrm>
            <a:off x="3733800" y="4419600"/>
            <a:ext cx="2243138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615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8" name="Picture 40"/>
          <p:cNvPicPr>
            <a:picLocks noChangeAspect="1" noChangeArrowheads="1"/>
          </p:cNvPicPr>
          <p:nvPr/>
        </p:nvPicPr>
        <p:blipFill>
          <a:blip r:embed="rId3"/>
          <a:srcRect r="29671"/>
          <a:stretch>
            <a:fillRect/>
          </a:stretch>
        </p:blipFill>
        <p:spPr bwMode="auto">
          <a:xfrm>
            <a:off x="5638800" y="4800600"/>
            <a:ext cx="3048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90976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All white?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286000" y="685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498725" y="188913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733800" y="6096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W_, STOP</a:t>
            </a: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2133600" y="1676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14600" y="16002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</a:t>
            </a:r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5"/>
          <a:srcRect l="19099"/>
          <a:stretch>
            <a:fillRect/>
          </a:stretch>
        </p:blipFill>
        <p:spPr bwMode="auto">
          <a:xfrm>
            <a:off x="3352800" y="2209800"/>
            <a:ext cx="15240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505200" y="17526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Orange?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23622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514600" y="26670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981200" y="342900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O _</a:t>
            </a:r>
          </a:p>
        </p:txBody>
      </p: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590800"/>
            <a:ext cx="16764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990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04800" y="4114800"/>
            <a:ext cx="276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Orange with black/tabby?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1981200" y="33528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3733800" y="533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5334000"/>
            <a:ext cx="1009650" cy="533400"/>
            <a:chOff x="1008" y="3504"/>
            <a:chExt cx="636" cy="336"/>
          </a:xfrm>
        </p:grpSpPr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1008" y="3552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1104" y="3504"/>
              <a:ext cx="5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Oo, </a:t>
              </a:r>
              <a:r>
                <a:rPr lang="en-US" sz="2400" b="1">
                  <a:ea typeface="Arial" charset="0"/>
                  <a:cs typeface="Arial" charset="0"/>
                </a:rPr>
                <a:t>♀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429000" y="2286000"/>
            <a:ext cx="539750" cy="457200"/>
            <a:chOff x="2160" y="1440"/>
            <a:chExt cx="340" cy="288"/>
          </a:xfrm>
        </p:grpSpPr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2160" y="1440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ww</a:t>
              </a: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2160" y="1440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51054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5257800" y="25908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1066800" y="47244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4022725" y="4151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204" name="Picture 3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2362200"/>
            <a:ext cx="22098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6858000" y="19050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Agouti?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71628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7315200" y="41910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8001000" y="41910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A _</a:t>
            </a:r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8001000" y="41148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Hardy-Weinberg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489"/>
          <a:stretch/>
        </p:blipFill>
        <p:spPr>
          <a:xfrm>
            <a:off x="390505" y="2578485"/>
            <a:ext cx="9284586" cy="1577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6808" y="6388485"/>
            <a:ext cx="190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Shostell</a:t>
            </a:r>
            <a:r>
              <a:rPr lang="en-US" dirty="0" smtClean="0"/>
              <a:t> et al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6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129</Words>
  <Application>Microsoft Macintosh PowerPoint</Application>
  <PresentationFormat>On-screen Show (4:3)</PresentationFormat>
  <Paragraphs>45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A simple guide to cat coat color genotypes</vt:lpstr>
      <vt:lpstr>PowerPoint Presentation</vt:lpstr>
      <vt:lpstr>Testing for Hardy-Weinberg</vt:lpstr>
    </vt:vector>
  </TitlesOfParts>
  <Company>OIST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guide to cat coat color genotypes</dc:title>
  <dc:creator>Alexander Mikheyev</dc:creator>
  <cp:lastModifiedBy>Alexander Mikheyev</cp:lastModifiedBy>
  <cp:revision>2</cp:revision>
  <dcterms:created xsi:type="dcterms:W3CDTF">2013-09-30T23:00:33Z</dcterms:created>
  <dcterms:modified xsi:type="dcterms:W3CDTF">2013-09-30T23:13:57Z</dcterms:modified>
</cp:coreProperties>
</file>