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289" r:id="rId4"/>
    <p:sldId id="260" r:id="rId5"/>
    <p:sldId id="265" r:id="rId6"/>
    <p:sldId id="267" r:id="rId7"/>
    <p:sldId id="273" r:id="rId8"/>
    <p:sldId id="271" r:id="rId9"/>
    <p:sldId id="280" r:id="rId10"/>
    <p:sldId id="290" r:id="rId11"/>
    <p:sldId id="283" r:id="rId12"/>
    <p:sldId id="28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47F8-8F26-4303-B72B-2DE34C3C26F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DDD7-9B62-4255-9458-727220A99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7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8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2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6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2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1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6BFD-C536-4E19-99B4-5891DE8B8D7E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95749"/>
            <a:ext cx="9144000" cy="1776548"/>
          </a:xfrm>
        </p:spPr>
        <p:txBody>
          <a:bodyPr>
            <a:normAutofit/>
          </a:bodyPr>
          <a:lstStyle/>
          <a:p>
            <a:r>
              <a:rPr lang="ru-RU" sz="2700" dirty="0">
                <a:latin typeface="Albertus Bold" pitchFamily="50" charset="-52"/>
              </a:rPr>
              <a:t>ГЕНЕРАЦИЯ ТЕСТОВ </a:t>
            </a:r>
            <a:br>
              <a:rPr lang="ru-RU" sz="2700" dirty="0">
                <a:latin typeface="Albertus Bold" pitchFamily="50" charset="-52"/>
              </a:rPr>
            </a:br>
            <a:r>
              <a:rPr lang="ru-RU" sz="2700" dirty="0">
                <a:latin typeface="Albertus Bold" pitchFamily="50" charset="-52"/>
              </a:rPr>
              <a:t>ДЛЯ СИНТАКСИЧЕСКОГО АНАЛИЗА</a:t>
            </a:r>
            <a:br>
              <a:rPr lang="ru-RU" sz="2700" dirty="0">
                <a:latin typeface="Albertus Bold" pitchFamily="50" charset="-52"/>
              </a:rPr>
            </a:br>
            <a:r>
              <a:rPr lang="ru-RU" sz="2700" dirty="0">
                <a:latin typeface="Albertus Bold" pitchFamily="50" charset="-52"/>
              </a:rPr>
              <a:t>МЕТОДАМИ СУПЕРКОМПИЛЯЦИИ</a:t>
            </a:r>
            <a:endParaRPr lang="ru-RU" sz="4050" b="1" dirty="0">
              <a:latin typeface="Albertus Bold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028262"/>
            <a:ext cx="6858000" cy="1903910"/>
          </a:xfrm>
        </p:spPr>
        <p:txBody>
          <a:bodyPr>
            <a:normAutofit lnSpcReduction="10000"/>
          </a:bodyPr>
          <a:lstStyle/>
          <a:p>
            <a:r>
              <a:rPr lang="ru-RU" sz="1500" dirty="0">
                <a:latin typeface="Albertus Bold" pitchFamily="50" charset="-52"/>
              </a:rPr>
              <a:t>Студент: Головань С. М.</a:t>
            </a:r>
          </a:p>
          <a:p>
            <a:r>
              <a:rPr lang="ru-RU" sz="1500" dirty="0">
                <a:latin typeface="Albertus Bold" pitchFamily="50" charset="-52"/>
              </a:rPr>
              <a:t>Руководитель ВКР: Коновалов А. В.</a:t>
            </a:r>
          </a:p>
          <a:p>
            <a:endParaRPr lang="ru-RU" sz="105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endParaRPr lang="ru-RU" sz="105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r>
              <a:rPr lang="ru-RU" sz="1050" dirty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им. Н.Э. Баумана</a:t>
            </a:r>
          </a:p>
          <a:p>
            <a:endParaRPr lang="ru-RU" sz="105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r>
              <a:rPr lang="ru-RU" sz="1050" dirty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7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556335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Тестирование    </a:t>
            </a:r>
            <a:r>
              <a:rPr lang="ru-RU" sz="3000" u="sng" dirty="0"/>
              <a:t>                    </a:t>
            </a:r>
            <a:r>
              <a:rPr lang="ru-RU" sz="3000" u="sng" dirty="0" smtClean="0"/>
              <a:t>                     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10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766422"/>
            <a:ext cx="8214905" cy="54449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>
                <a:latin typeface="PT Sans" panose="020B0503020203020204" pitchFamily="34" charset="-52"/>
              </a:rPr>
              <a:t>Пример</a:t>
            </a:r>
            <a:r>
              <a:rPr lang="ru-RU" sz="2000" dirty="0" smtClean="0">
                <a:latin typeface="PT Sans" panose="020B0503020203020204" pitchFamily="34" charset="-52"/>
              </a:rPr>
              <a:t>. Грамматика арифметических выражений: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690756"/>
                  </p:ext>
                </p:extLst>
              </p:nvPr>
            </p:nvGraphicFramePr>
            <p:xfrm>
              <a:off x="574664" y="3184623"/>
              <a:ext cx="7994674" cy="3342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5953"/>
                    <a:gridCol w="4528721"/>
                  </a:tblGrid>
                  <a:tr h="318584">
                    <a:tc>
                      <a:txBody>
                        <a:bodyPr/>
                        <a:lstStyle/>
                        <a:p>
                          <a:r>
                            <a:rPr lang="ru-RU" sz="1400" dirty="0" smtClean="0"/>
                            <a:t>Описание позитивного</a:t>
                          </a:r>
                          <a:r>
                            <a:rPr lang="ru-RU" sz="1400" baseline="0" dirty="0" smtClean="0"/>
                            <a:t> теста</a:t>
                          </a:r>
                          <a:endParaRPr lang="ru-RU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 smtClean="0"/>
                            <a:t>Состояние</a:t>
                          </a:r>
                          <a:r>
                            <a:rPr lang="ru-RU" sz="1400" baseline="0" dirty="0" smtClean="0"/>
                            <a:t> ребер в графе конфигураций</a:t>
                          </a:r>
                          <a:endParaRPr lang="ru-RU" sz="1400" dirty="0"/>
                        </a:p>
                      </a:txBody>
                      <a:tcPr marL="68580" marR="68580" marT="34290" marB="34290"/>
                    </a:tc>
                  </a:tr>
                  <a:tr h="1471028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endParaRPr lang="ru-RU" sz="1400" dirty="0" smtClean="0"/>
                        </a:p>
                        <a:p>
                          <a:pPr marL="0" indent="0">
                            <a:buNone/>
                          </a:pPr>
                          <a:r>
                            <a:rPr lang="ru-RU" sz="1400" dirty="0" smtClean="0"/>
                            <a:t>Путь</a:t>
                          </a:r>
                          <a:r>
                            <a:rPr lang="ru-RU" sz="1400" baseline="0" dirty="0" smtClean="0"/>
                            <a:t> в графе: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</m:e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</m:e>
                                  <m:sup>
                                    <m: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e>
                                  <m:sup>
                                    <m: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</m:e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sz="1400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→′∗′ 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→′</m:t>
                                </m:r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ru-RU" sz="14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r>
                                  <a:rPr lang="en-US" sz="14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ru-RU" sz="1400"/>
                        </a:p>
                      </a:txBody>
                      <a:tcPr marL="68580" marR="68580" marT="34290" marB="34290"/>
                    </a:tc>
                  </a:tr>
                  <a:tr h="1499569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eriod" startAt="2"/>
                          </a:pPr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+(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ru-RU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1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))</m:t>
                              </m:r>
                            </m:oMath>
                          </a14:m>
                          <a:endParaRPr lang="ru-RU" sz="1400" i="1" dirty="0" smtClean="0"/>
                        </a:p>
                        <a:p>
                          <a:pPr marL="0" indent="0">
                            <a:buNone/>
                          </a:pPr>
                          <a:r>
                            <a:rPr lang="ru-RU" sz="1400" i="1" dirty="0" smtClean="0"/>
                            <a:t>Путь в графе: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ru-RU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′(′ </m:t>
                                </m:r>
                                <m:r>
                                  <a:rPr lang="ru-RU" sz="14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→′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 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,3</m:t>
                                    </m:r>
                                  </m:e>
                                </m:d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→′+′</m:t>
                                </m:r>
                                <m:r>
                                  <a:rPr lang="ru-RU" sz="14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sz="14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4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4,3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  <m:r>
                                          <a:rPr lang="ru-RU" sz="1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1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0,3,3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→…</m:t>
                                        </m:r>
                                        <m:r>
                                          <a:rPr lang="ru-RU" sz="1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1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3,3,3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→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,3,3</m:t>
                                    </m:r>
                                  </m:e>
                                </m:d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3,3</m:t>
                                    </m:r>
                                  </m:e>
                                </m:d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→′)′→[</m:t>
                                </m:r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,3]→[3]→′)′→[</m:t>
                                </m:r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]→</m:t>
                                </m:r>
                                <m:r>
                                  <a:rPr lang="en-US" sz="14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RU" sz="1400" b="0" dirty="0"/>
                        </a:p>
                        <a:p>
                          <a:endParaRPr lang="ru-RU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690756"/>
                  </p:ext>
                </p:extLst>
              </p:nvPr>
            </p:nvGraphicFramePr>
            <p:xfrm>
              <a:off x="574664" y="3184623"/>
              <a:ext cx="7994674" cy="3342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5953"/>
                    <a:gridCol w="4528721"/>
                  </a:tblGrid>
                  <a:tr h="318584">
                    <a:tc>
                      <a:txBody>
                        <a:bodyPr/>
                        <a:lstStyle/>
                        <a:p>
                          <a:r>
                            <a:rPr lang="ru-RU" sz="1400" dirty="0" smtClean="0"/>
                            <a:t>Описание позитивного</a:t>
                          </a:r>
                          <a:r>
                            <a:rPr lang="ru-RU" sz="1400" baseline="0" dirty="0" smtClean="0"/>
                            <a:t> теста</a:t>
                          </a:r>
                          <a:endParaRPr lang="ru-RU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 smtClean="0"/>
                            <a:t>Состояние</a:t>
                          </a:r>
                          <a:r>
                            <a:rPr lang="ru-RU" sz="1400" baseline="0" dirty="0" smtClean="0"/>
                            <a:t> ребер в графе конфигураций</a:t>
                          </a:r>
                          <a:endParaRPr lang="ru-RU" sz="1400" dirty="0"/>
                        </a:p>
                      </a:txBody>
                      <a:tcPr marL="68580" marR="68580" marT="34290" marB="34290"/>
                    </a:tc>
                  </a:tr>
                  <a:tr h="14710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76" t="-22727" r="-130931" b="-106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/>
                        </a:p>
                      </a:txBody>
                      <a:tcPr marL="68580" marR="68580" marT="34290" marB="34290"/>
                    </a:tc>
                  </a:tr>
                  <a:tr h="15525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76" t="-116471" r="-130931" b="-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01891" y="3508814"/>
            <a:ext cx="4428262" cy="14426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095360" y="4984086"/>
            <a:ext cx="4428262" cy="14083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49" y="1434798"/>
            <a:ext cx="78867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latin typeface="PT Sans" panose="020B0503020203020204" pitchFamily="34" charset="-52"/>
              </a:rPr>
              <a:t>Тестирование проводилось для различных входных грамматик: Арифметические выражения и операторы, </a:t>
            </a:r>
            <a:r>
              <a:rPr lang="en-US" sz="1700" dirty="0" smtClean="0">
                <a:latin typeface="PT Sans" panose="020B0503020203020204" pitchFamily="34" charset="-52"/>
              </a:rPr>
              <a:t>JSON,</a:t>
            </a:r>
            <a:r>
              <a:rPr lang="ru-RU" sz="1700" dirty="0" smtClean="0">
                <a:latin typeface="PT Sans" panose="020B0503020203020204" pitchFamily="34" charset="-52"/>
              </a:rPr>
              <a:t> определения функций </a:t>
            </a:r>
            <a:r>
              <a:rPr lang="en-US" sz="1700" dirty="0" smtClean="0">
                <a:latin typeface="PT Sans" panose="020B0503020203020204" pitchFamily="34" charset="-52"/>
              </a:rPr>
              <a:t>Pascal</a:t>
            </a:r>
            <a:r>
              <a:rPr lang="ru-RU" sz="1700" dirty="0" smtClean="0">
                <a:latin typeface="PT Sans" panose="020B0503020203020204" pitchFamily="34" charset="-52"/>
              </a:rPr>
              <a:t>…</a:t>
            </a:r>
            <a:endParaRPr lang="ru-RU" sz="1700" dirty="0">
              <a:latin typeface="PT Sans" panose="020B0503020203020204" pitchFamily="34" charset="-52"/>
            </a:endParaRPr>
          </a:p>
          <a:p>
            <a:endParaRPr lang="ru-RU" sz="1700" dirty="0" smtClean="0">
              <a:latin typeface="PT Sans" panose="020B0503020203020204" pitchFamily="34" charset="-52"/>
            </a:endParaRPr>
          </a:p>
          <a:p>
            <a:r>
              <a:rPr lang="ru-RU" sz="1700" dirty="0" smtClean="0">
                <a:latin typeface="PT Sans" panose="020B0503020203020204" pitchFamily="34" charset="-52"/>
              </a:rPr>
              <a:t>Также </a:t>
            </a:r>
            <a:r>
              <a:rPr lang="ru-RU" sz="1700" dirty="0">
                <a:latin typeface="PT Sans" panose="020B0503020203020204" pitchFamily="34" charset="-52"/>
              </a:rPr>
              <a:t>был</a:t>
            </a:r>
            <a:r>
              <a:rPr lang="ru-RU" sz="1700" dirty="0" smtClean="0">
                <a:latin typeface="PT Sans" panose="020B0503020203020204" pitchFamily="34" charset="-52"/>
              </a:rPr>
              <a:t> успешно проведен тест </a:t>
            </a:r>
            <a:r>
              <a:rPr lang="ru-RU" sz="1700" dirty="0" err="1" smtClean="0">
                <a:latin typeface="PT Sans" panose="020B0503020203020204" pitchFamily="34" charset="-52"/>
              </a:rPr>
              <a:t>самоприменимости</a:t>
            </a:r>
            <a:r>
              <a:rPr lang="ru-RU" sz="1700" dirty="0" smtClean="0">
                <a:latin typeface="PT Sans" panose="020B0503020203020204" pitchFamily="34" charset="-52"/>
              </a:rPr>
              <a:t>.</a:t>
            </a:r>
            <a:endParaRPr lang="ru-RU" sz="17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68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530205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Заключение                                </a:t>
            </a:r>
            <a:r>
              <a:rPr lang="en-US" sz="3000" u="sng" dirty="0">
                <a:latin typeface="Albertus Bold" pitchFamily="50" charset="-52"/>
              </a:rPr>
              <a:t>  </a:t>
            </a:r>
            <a:r>
              <a:rPr lang="ru-RU" sz="3000" u="sng" dirty="0">
                <a:latin typeface="Albertus Bold" pitchFamily="50" charset="-52"/>
              </a:rPr>
              <a:t>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11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21372"/>
            <a:ext cx="8086725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PT Sans" panose="020B0503020203020204" pitchFamily="34" charset="-52"/>
              </a:rPr>
              <a:t>Результатом выполнения данной работы является генератор тестов для синтаксических анализаторов </a:t>
            </a:r>
            <a:r>
              <a:rPr lang="en-US" sz="2000" dirty="0" smtClean="0">
                <a:latin typeface="PT Sans" panose="020B0503020203020204" pitchFamily="34" charset="-52"/>
              </a:rPr>
              <a:t>LL(1)-</a:t>
            </a:r>
            <a:r>
              <a:rPr lang="ru-RU" sz="2000" dirty="0" smtClean="0">
                <a:latin typeface="PT Sans" panose="020B0503020203020204" pitchFamily="34" charset="-52"/>
              </a:rPr>
              <a:t>грамматик.</a:t>
            </a:r>
          </a:p>
          <a:p>
            <a:pPr marL="0" indent="0">
              <a:buNone/>
            </a:pPr>
            <a:r>
              <a:rPr lang="ru-RU" sz="2000" dirty="0">
                <a:latin typeface="PT Sans" panose="020B0503020203020204" pitchFamily="34" charset="-52"/>
              </a:rPr>
              <a:t/>
            </a:r>
            <a:br>
              <a:rPr lang="ru-RU" sz="2000" dirty="0">
                <a:latin typeface="PT Sans" panose="020B0503020203020204" pitchFamily="34" charset="-52"/>
              </a:rPr>
            </a:br>
            <a:r>
              <a:rPr lang="ru-RU" sz="2000" dirty="0" smtClean="0">
                <a:latin typeface="PT Sans" panose="020B0503020203020204" pitchFamily="34" charset="-52"/>
              </a:rPr>
              <a:t>Были изучены и применены основные методы </a:t>
            </a:r>
            <a:r>
              <a:rPr lang="ru-RU" sz="2000" dirty="0" err="1" smtClean="0">
                <a:latin typeface="PT Sans" panose="020B0503020203020204" pitchFamily="34" charset="-52"/>
              </a:rPr>
              <a:t>суперкомпиляции</a:t>
            </a:r>
            <a:r>
              <a:rPr lang="ru-RU" sz="2000" dirty="0" smtClean="0">
                <a:latin typeface="PT Sans" panose="020B0503020203020204" pitchFamily="34" charset="-52"/>
              </a:rPr>
              <a:t>, техники построения и тестирования синтаксических анализаторов. </a:t>
            </a:r>
          </a:p>
          <a:p>
            <a:pPr marL="0" indent="0">
              <a:buNone/>
            </a:pPr>
            <a:endParaRPr lang="ru-RU" sz="2000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sz="2000" dirty="0" smtClean="0">
                <a:latin typeface="PT Sans" panose="020B0503020203020204" pitchFamily="34" charset="-52"/>
              </a:rPr>
              <a:t>В дальнейшем возможно применить использованные приемы для более широких классов грамматик, накладывая дополнительные требования к анализатору грамматики, а также корректируя построение и обход графа конфигураций.</a:t>
            </a:r>
          </a:p>
        </p:txBody>
      </p:sp>
    </p:spTree>
    <p:extLst>
      <p:ext uri="{BB962C8B-B14F-4D97-AF65-F5344CB8AC3E}">
        <p14:creationId xmlns:p14="http://schemas.microsoft.com/office/powerpoint/2010/main" val="293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530208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 </a:t>
            </a:r>
            <a:r>
              <a:rPr lang="ru-RU" sz="3000" u="sng" dirty="0">
                <a:latin typeface="Albertus Bold" pitchFamily="50" charset="-52"/>
              </a:rPr>
              <a:t>                       </a:t>
            </a:r>
            <a:r>
              <a:rPr lang="ru-RU" sz="3000" u="sng" dirty="0" smtClean="0">
                <a:latin typeface="Albertus Bold" pitchFamily="50" charset="-52"/>
              </a:rPr>
              <a:t>                           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12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064184"/>
            <a:ext cx="7886700" cy="450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PT Sans" panose="020B0503020203020204" pitchFamily="34" charset="-52"/>
              </a:rPr>
              <a:t>Благодарю за внимание!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1798066"/>
            <a:ext cx="788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Выражаю благодарность руководителю ВКР </a:t>
            </a:r>
            <a:r>
              <a:rPr lang="ru-RU" sz="2100" b="1" dirty="0"/>
              <a:t>Александру Владимировичу </a:t>
            </a:r>
            <a:r>
              <a:rPr lang="ru-RU" sz="2100" b="1" dirty="0"/>
              <a:t>Коновалову</a:t>
            </a:r>
            <a:r>
              <a:rPr lang="ru-RU" sz="2100" dirty="0"/>
              <a:t>, а также </a:t>
            </a:r>
            <a:r>
              <a:rPr lang="ru-RU" sz="2100" b="1" dirty="0"/>
              <a:t>Антонине Николаевне</a:t>
            </a:r>
            <a:r>
              <a:rPr lang="ru-RU" sz="2100" dirty="0"/>
              <a:t> </a:t>
            </a:r>
            <a:r>
              <a:rPr lang="ru-RU" sz="2100" b="1" dirty="0" err="1"/>
              <a:t>Непейвода</a:t>
            </a:r>
            <a:r>
              <a:rPr lang="ru-RU" sz="2100" b="1" dirty="0"/>
              <a:t> </a:t>
            </a:r>
            <a:r>
              <a:rPr lang="ru-RU" sz="2100" dirty="0"/>
              <a:t>за помощь и наставления при написании данной работы.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25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Постановка задачи</a:t>
            </a:r>
            <a:r>
              <a:rPr lang="en-US" sz="3000" u="sng" dirty="0">
                <a:latin typeface="Albertus Bold" pitchFamily="50" charset="-52"/>
              </a:rPr>
              <a:t> </a:t>
            </a:r>
            <a:r>
              <a:rPr lang="en-US" sz="3000" u="sng" dirty="0">
                <a:latin typeface="Albertus Bold" pitchFamily="50" charset="-52"/>
              </a:rPr>
              <a:t>                 </a:t>
            </a:r>
            <a:r>
              <a:rPr lang="en-US" sz="3000" u="sng" dirty="0" smtClean="0">
                <a:latin typeface="Albertus Bold" pitchFamily="50" charset="-52"/>
              </a:rPr>
              <a:t>           </a:t>
            </a:r>
            <a:r>
              <a:rPr lang="ru-RU" sz="3000" u="sng" dirty="0" smtClean="0">
                <a:latin typeface="Albertus Bold" pitchFamily="50" charset="-52"/>
              </a:rPr>
              <a:t> </a:t>
            </a:r>
            <a:r>
              <a:rPr lang="en-US" sz="3000" u="sng" dirty="0" smtClean="0">
                <a:latin typeface="Albertus Bold" pitchFamily="50" charset="-52"/>
              </a:rPr>
              <a:t>   </a:t>
            </a:r>
            <a:r>
              <a:rPr lang="en-US" sz="3000" u="sng" dirty="0">
                <a:latin typeface="Albertus Bold" pitchFamily="50" charset="-52"/>
              </a:rPr>
              <a:t>|2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2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Пусть имеется некоторая </a:t>
            </a:r>
            <a:r>
              <a:rPr lang="en-US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грамматика, распознаваемая синтаксическим анализатором - автоматом с магазинной памятью.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Необходимо построить конечный набор тестов, покрывающих всю логику работы синтаксического анализатора для заданной </a:t>
            </a:r>
            <a:r>
              <a:rPr lang="en-US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14239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Методы тестирования </a:t>
            </a:r>
            <a:r>
              <a:rPr lang="ru-RU" sz="3000" u="sng" dirty="0" err="1">
                <a:latin typeface="Albertus Bold" pitchFamily="50" charset="-52"/>
              </a:rPr>
              <a:t>парсеров</a:t>
            </a:r>
            <a:r>
              <a:rPr lang="ru-RU" sz="3000" u="sng" dirty="0">
                <a:latin typeface="Albertus Bold" pitchFamily="50" charset="-52"/>
              </a:rPr>
              <a:t>      </a:t>
            </a:r>
            <a:r>
              <a:rPr lang="ru-RU" sz="3000" u="sng" dirty="0" smtClean="0">
                <a:latin typeface="Albertus Bold" pitchFamily="50" charset="-52"/>
              </a:rPr>
              <a:t>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27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Позитивные тесты</a:t>
            </a:r>
            <a:r>
              <a:rPr lang="ru-RU" dirty="0">
                <a:latin typeface="PT Sans" panose="020B0503020203020204" pitchFamily="34" charset="-52"/>
                <a:ea typeface="Source Code Pro Medium" panose="020B0509030403020204" pitchFamily="49" charset="0"/>
              </a:rPr>
              <a:t> 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– предложения языка</a:t>
            </a:r>
          </a:p>
          <a:p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Стохастические алгоритмы</a:t>
            </a:r>
          </a:p>
          <a:p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Критерий </a:t>
            </a:r>
            <a:r>
              <a:rPr lang="ru-RU" dirty="0" err="1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Пардома</a:t>
            </a: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Критерий покрытия всех пар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Негативные тесты</a:t>
            </a:r>
            <a:r>
              <a:rPr lang="ru-RU" dirty="0">
                <a:latin typeface="PT Sans" panose="020B0503020203020204" pitchFamily="34" charset="-52"/>
                <a:ea typeface="Source Code Pro Medium" panose="020B0509030403020204" pitchFamily="49" charset="0"/>
              </a:rPr>
              <a:t> 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– содержат одну синтаксическую ошибку</a:t>
            </a:r>
          </a:p>
          <a:p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Метод мутации позитивных тестов</a:t>
            </a:r>
          </a:p>
          <a:p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Метод мутации грамматики</a:t>
            </a:r>
          </a:p>
        </p:txBody>
      </p:sp>
    </p:spTree>
    <p:extLst>
      <p:ext uri="{BB962C8B-B14F-4D97-AF65-F5344CB8AC3E}">
        <p14:creationId xmlns:p14="http://schemas.microsoft.com/office/powerpoint/2010/main" val="670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521504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Распознавание </a:t>
            </a:r>
            <a:r>
              <a:rPr lang="en-US" sz="3000" u="sng" dirty="0">
                <a:latin typeface="Albertus Bold" pitchFamily="50" charset="-52"/>
              </a:rPr>
              <a:t>LL(1</a:t>
            </a:r>
            <a:r>
              <a:rPr lang="en-US" sz="3000" u="sng" dirty="0">
                <a:latin typeface="Albertus Bold" pitchFamily="50" charset="-52"/>
              </a:rPr>
              <a:t>)-</a:t>
            </a:r>
            <a:r>
              <a:rPr lang="ru-RU" sz="3000" u="sng" dirty="0">
                <a:latin typeface="Albertus Bold" pitchFamily="50" charset="-52"/>
              </a:rPr>
              <a:t>грамматик</a:t>
            </a:r>
            <a:r>
              <a:rPr lang="en-US" sz="3000" u="sng" dirty="0">
                <a:latin typeface="Albertus Bold" pitchFamily="50" charset="-52"/>
              </a:rPr>
              <a:t>      </a:t>
            </a:r>
            <a:r>
              <a:rPr lang="en-US" sz="3000" u="sng" dirty="0" smtClean="0">
                <a:latin typeface="Albertus Bold" pitchFamily="50" charset="-52"/>
              </a:rPr>
              <a:t> </a:t>
            </a:r>
            <a:r>
              <a:rPr lang="ru-RU" sz="3000" u="sng" dirty="0" smtClean="0">
                <a:latin typeface="Albertus Bold" pitchFamily="50" charset="-52"/>
              </a:rPr>
              <a:t>  </a:t>
            </a:r>
            <a:r>
              <a:rPr lang="en-US" sz="3000" u="sng" dirty="0" smtClean="0">
                <a:latin typeface="Albertus Bold" pitchFamily="50" charset="-52"/>
              </a:rPr>
              <a:t>     </a:t>
            </a:r>
            <a:r>
              <a:rPr lang="en-US" sz="3000" b="1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4</a:t>
            </a:r>
            <a:endParaRPr lang="ru-RU" sz="3000" u="sng" dirty="0">
              <a:latin typeface="Albertus Bold" pitchFamily="50" charset="-52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68884" y="1864007"/>
            <a:ext cx="4522838" cy="2438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903459"/>
                  </p:ext>
                </p:extLst>
              </p:nvPr>
            </p:nvGraphicFramePr>
            <p:xfrm>
              <a:off x="712197" y="4687522"/>
              <a:ext cx="7643216" cy="176753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441197"/>
                    <a:gridCol w="1113196"/>
                    <a:gridCol w="1223888"/>
                    <a:gridCol w="1223888"/>
                    <a:gridCol w="1224673"/>
                    <a:gridCol w="1223888"/>
                    <a:gridCol w="1192486"/>
                  </a:tblGrid>
                  <a:tr h="2959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ru-RU" sz="17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1" i="1" u="sng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400" b="1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</a:tr>
                  <a:tr h="3132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 </m:t>
                                </m:r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ru-RU" sz="1700" b="0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</a:tr>
                  <a:tr h="311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ru-RU" sz="1700" u="sng">
                                    <a:effectLst/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ru-RU" sz="1400" u="sng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700" b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4785" marR="84785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903459"/>
                  </p:ext>
                </p:extLst>
              </p:nvPr>
            </p:nvGraphicFramePr>
            <p:xfrm>
              <a:off x="712197" y="4687522"/>
              <a:ext cx="7643216" cy="176753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441197"/>
                    <a:gridCol w="1113196"/>
                    <a:gridCol w="1223888"/>
                    <a:gridCol w="1223888"/>
                    <a:gridCol w="1224673"/>
                    <a:gridCol w="1223888"/>
                    <a:gridCol w="1192486"/>
                  </a:tblGrid>
                  <a:tr h="2959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16327" r="-548634" b="-5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16327" r="-399502" b="-5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16327" r="-299502" b="-5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16327" r="-199502" b="-5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785" marR="84785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16327" r="-2041" b="-516327"/>
                          </a:stretch>
                        </a:blipFill>
                      </a:tcPr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389" t="-123913" r="-1648611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123913" r="-548634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123913" r="-399502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123913" r="-299502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123913" r="-199502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427363" t="-123913" r="-99502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123913" r="-2041" b="-450000"/>
                          </a:stretch>
                        </a:blipFill>
                      </a:tcPr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389" t="-219149" r="-1648611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219149" r="-548634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219149" r="-399502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219149" r="-299502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219149" r="-199502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427363" t="-219149" r="-99502" b="-3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219149" r="-2041" b="-340426"/>
                          </a:stretch>
                        </a:blipFill>
                      </a:tcPr>
                    </a:tc>
                  </a:tr>
                  <a:tr h="3132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389" t="-294118" r="-1648611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294118" r="-548634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294118" r="-399502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294118" r="-299502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294118" r="-199502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427363" t="-294118" r="-99502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294118" r="-2041" b="-213725"/>
                          </a:stretch>
                        </a:blipFill>
                      </a:tcPr>
                    </a:tc>
                  </a:tr>
                  <a:tr h="2822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389" t="-427660" r="-1648611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427660" r="-548634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427660" r="-399502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427660" r="-299502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427660" r="-199502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427363" t="-427660" r="-99502" b="-1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427660" r="-2041" b="-131915"/>
                          </a:stretch>
                        </a:blipFill>
                      </a:tcPr>
                    </a:tc>
                  </a:tr>
                  <a:tr h="3116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389" t="-486275" r="-1648611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9891" t="-486275" r="-548634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127363" t="-486275" r="-399502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227363" t="-486275" r="-299502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327363" t="-486275" r="-199502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427363" t="-486275" r="-99502" b="-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4785" marR="84785" marT="0" marB="0" anchor="ctr">
                        <a:blipFill rotWithShape="0">
                          <a:blip r:embed="rId4"/>
                          <a:stretch>
                            <a:fillRect l="-540816" t="-486275" r="-2041" b="-215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73036" y="2209031"/>
                <a:ext cx="2826476" cy="1747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;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/>
                  <a:t>	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;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;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6" y="2209031"/>
                <a:ext cx="2826476" cy="1747979"/>
              </a:xfrm>
              <a:prstGeom prst="rect">
                <a:avLst/>
              </a:prstGeom>
              <a:blipFill rotWithShape="0">
                <a:blip r:embed="rId5"/>
                <a:stretch>
                  <a:fillRect t="-1742" b="-4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530206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Граф </a:t>
            </a:r>
            <a:r>
              <a:rPr lang="ru-RU" sz="3000" u="sng" dirty="0">
                <a:latin typeface="Albertus Bold" pitchFamily="50" charset="-52"/>
              </a:rPr>
              <a:t>состояний анализатора          </a:t>
            </a:r>
            <a:r>
              <a:rPr lang="ru-RU" sz="3000" u="sng" dirty="0" smtClean="0">
                <a:latin typeface="Albertus Bold" pitchFamily="50" charset="-52"/>
              </a:rPr>
              <a:t>  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5</a:t>
            </a:r>
            <a:endParaRPr lang="ru-RU" sz="3000" u="sng" dirty="0">
              <a:latin typeface="Albertus Bold" pitchFamily="50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10489" y="2125266"/>
            <a:ext cx="4870355" cy="2786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31583" y="2125267"/>
                <a:ext cx="2826476" cy="2578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/>
                  <a:t>		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77" y="1690688"/>
                <a:ext cx="3768634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485" t="-1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1583" y="5292094"/>
            <a:ext cx="734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PT Sans" panose="020B0503020203020204" pitchFamily="34" charset="-52"/>
              </a:rPr>
              <a:t>В общем случае граф состояний является бесконечным.</a:t>
            </a:r>
            <a:endParaRPr lang="ru-RU" sz="21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85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u="sng" dirty="0" err="1">
                <a:latin typeface="Albertus Bold" pitchFamily="50" charset="-52"/>
              </a:rPr>
              <a:t>Суперкомпиляция</a:t>
            </a:r>
            <a:r>
              <a:rPr lang="ru-RU" sz="3000" u="sng" dirty="0">
                <a:latin typeface="Albertus Bold" pitchFamily="50" charset="-52"/>
              </a:rPr>
              <a:t>                              </a:t>
            </a:r>
            <a:r>
              <a:rPr lang="en-US" sz="3000" u="sng" dirty="0">
                <a:latin typeface="Albertus Bold" pitchFamily="50" charset="-52"/>
              </a:rPr>
              <a:t>  </a:t>
            </a:r>
            <a:r>
              <a:rPr lang="ru-RU" sz="3000" u="sng" dirty="0" smtClean="0">
                <a:latin typeface="Albertus Bold" pitchFamily="50" charset="-52"/>
              </a:rPr>
              <a:t>  </a:t>
            </a:r>
            <a:r>
              <a:rPr lang="en-US" sz="3000" u="sng" dirty="0" smtClean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6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730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err="1" smtClean="0">
                <a:latin typeface="PT Sans" panose="020B0503020203020204" pitchFamily="34" charset="-52"/>
              </a:rPr>
              <a:t>Суперкомпиляция</a:t>
            </a:r>
            <a:r>
              <a:rPr lang="ru-RU" dirty="0" smtClean="0">
                <a:latin typeface="PT Sans" panose="020B0503020203020204" pitchFamily="34" charset="-52"/>
              </a:rPr>
              <a:t> – процесс анализа и преобразования программ, основанный на схеме </a:t>
            </a:r>
            <a:r>
              <a:rPr lang="ru-RU" dirty="0" err="1" smtClean="0">
                <a:latin typeface="PT Sans" panose="020B0503020203020204" pitchFamily="34" charset="-52"/>
              </a:rPr>
              <a:t>метасистемного</a:t>
            </a:r>
            <a:r>
              <a:rPr lang="ru-RU" dirty="0" smtClean="0">
                <a:latin typeface="PT Sans" panose="020B0503020203020204" pitchFamily="34" charset="-52"/>
              </a:rPr>
              <a:t> перехода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Этапы:</a:t>
            </a:r>
            <a:endParaRPr lang="ru-RU" dirty="0">
              <a:latin typeface="PT Sans" panose="020B0503020203020204" pitchFamily="34" charset="-52"/>
            </a:endParaRPr>
          </a:p>
          <a:p>
            <a:pPr marL="385763" indent="-385763"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Построение </a:t>
            </a:r>
            <a:r>
              <a:rPr lang="ru-RU" b="1" dirty="0" smtClean="0">
                <a:latin typeface="PT Sans" panose="020B0503020203020204" pitchFamily="34" charset="-52"/>
              </a:rPr>
              <a:t>дерева конфигураций</a:t>
            </a:r>
          </a:p>
          <a:p>
            <a:pPr marL="385763" indent="-385763"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Свертка дерева в </a:t>
            </a:r>
            <a:r>
              <a:rPr lang="ru-RU" b="1" dirty="0" smtClean="0">
                <a:latin typeface="PT Sans" panose="020B0503020203020204" pitchFamily="34" charset="-52"/>
              </a:rPr>
              <a:t>граф конфигураций </a:t>
            </a:r>
            <a:r>
              <a:rPr lang="ru-RU" dirty="0" smtClean="0">
                <a:latin typeface="PT Sans" panose="020B0503020203020204" pitchFamily="34" charset="-52"/>
              </a:rPr>
              <a:t>(вложение, обобщение)</a:t>
            </a:r>
          </a:p>
          <a:p>
            <a:pPr marL="385763" indent="-385763"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Построение остаточной программы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Применительно к синтаксическому анализу, </a:t>
            </a:r>
            <a:r>
              <a:rPr lang="ru-RU" b="1" dirty="0" smtClean="0">
                <a:latin typeface="PT Sans" panose="020B0503020203020204" pitchFamily="34" charset="-52"/>
              </a:rPr>
              <a:t>граф конфигураций</a:t>
            </a:r>
            <a:r>
              <a:rPr lang="ru-RU" dirty="0" smtClean="0">
                <a:latin typeface="PT Sans" panose="020B0503020203020204" pitchFamily="34" charset="-52"/>
              </a:rPr>
              <a:t> есть </a:t>
            </a:r>
            <a:r>
              <a:rPr lang="ru-RU" b="1" dirty="0" smtClean="0">
                <a:latin typeface="PT Sans" panose="020B0503020203020204" pitchFamily="34" charset="-52"/>
              </a:rPr>
              <a:t>свернутый</a:t>
            </a:r>
            <a:r>
              <a:rPr lang="ru-RU" dirty="0" smtClean="0">
                <a:latin typeface="PT Sans" panose="020B0503020203020204" pitchFamily="34" charset="-52"/>
              </a:rPr>
              <a:t> </a:t>
            </a:r>
            <a:r>
              <a:rPr lang="ru-RU" b="1" dirty="0" smtClean="0">
                <a:latin typeface="PT Sans" panose="020B0503020203020204" pitchFamily="34" charset="-52"/>
              </a:rPr>
              <a:t>граф состояний </a:t>
            </a:r>
            <a:r>
              <a:rPr lang="ru-RU" dirty="0" smtClean="0">
                <a:latin typeface="PT Sans" panose="020B0503020203020204" pitchFamily="34" charset="-52"/>
              </a:rPr>
              <a:t>автомата с магазинной памятью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ru-RU" dirty="0" smtClean="0">
                <a:latin typeface="PT Sans" panose="020B0503020203020204" pitchFamily="34" charset="-52"/>
              </a:rPr>
              <a:t>при использовании </a:t>
            </a:r>
            <a:r>
              <a:rPr lang="ru-RU" b="1" dirty="0" smtClean="0">
                <a:latin typeface="PT Sans" panose="020B0503020203020204" pitchFamily="34" charset="-52"/>
              </a:rPr>
              <a:t>расширенных правил восстановления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7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530206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3000" u="sng" dirty="0">
                <a:latin typeface="Albertus Bold" pitchFamily="50" charset="-52"/>
              </a:rPr>
              <a:t> </a:t>
            </a:r>
            <a:r>
              <a:rPr lang="ru-RU" sz="3000" u="sng" dirty="0" smtClean="0">
                <a:latin typeface="Albertus Bold" pitchFamily="50" charset="-52"/>
              </a:rPr>
              <a:t>                                 </a:t>
            </a:r>
            <a:r>
              <a:rPr lang="en-US" sz="3000" u="sng" dirty="0" smtClean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7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25268"/>
            <a:ext cx="7886700" cy="283372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PT Sans" panose="020B0503020203020204" pitchFamily="34" charset="-52"/>
              </a:rPr>
              <a:t> </a:t>
            </a:r>
            <a:r>
              <a:rPr lang="ru-RU" b="1" dirty="0" smtClean="0">
                <a:latin typeface="PT Sans" panose="020B0503020203020204" pitchFamily="34" charset="-52"/>
              </a:rPr>
              <a:t>       </a:t>
            </a:r>
            <a:r>
              <a:rPr lang="ru-RU" b="1" dirty="0" smtClean="0">
                <a:latin typeface="PT Sans" panose="020B0503020203020204" pitchFamily="34" charset="-52"/>
              </a:rPr>
              <a:t>Вложение</a:t>
            </a:r>
            <a:r>
              <a:rPr lang="ru-RU" b="1" dirty="0" smtClean="0">
                <a:latin typeface="PT Sans" panose="020B0503020203020204" pitchFamily="34" charset="-52"/>
              </a:rPr>
              <a:t>			</a:t>
            </a:r>
            <a:r>
              <a:rPr lang="ru-RU" b="1" dirty="0" smtClean="0">
                <a:latin typeface="PT Sans" panose="020B0503020203020204" pitchFamily="34" charset="-52"/>
              </a:rPr>
              <a:t>    Обобщение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31605"/>
            <a:ext cx="3368584" cy="3604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2858181"/>
            <a:ext cx="4753672" cy="31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530209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 err="1">
                <a:latin typeface="Albertus Bold" pitchFamily="50" charset="-52"/>
              </a:rPr>
              <a:t>Суперкомпиляция</a:t>
            </a:r>
            <a:r>
              <a:rPr lang="ru-RU" sz="3000" u="sng" dirty="0">
                <a:latin typeface="Albertus Bold" pitchFamily="50" charset="-52"/>
              </a:rPr>
              <a:t>                                </a:t>
            </a:r>
            <a:r>
              <a:rPr lang="en-US" sz="3000" u="sng" dirty="0">
                <a:latin typeface="Albertus Bold" pitchFamily="50" charset="-52"/>
              </a:rPr>
              <a:t>  |</a:t>
            </a:r>
            <a:r>
              <a:rPr lang="ru-RU" sz="3000" u="sng" dirty="0">
                <a:latin typeface="Albertus Bold" pitchFamily="50" charset="-52"/>
              </a:rPr>
              <a:t>8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PT Sans" panose="020B0503020203020204" pitchFamily="34" charset="-52"/>
              </a:rPr>
              <a:t>С учетом сказанного ранее, </a:t>
            </a:r>
            <a:r>
              <a:rPr lang="ru-RU" sz="2400" dirty="0" smtClean="0">
                <a:latin typeface="PT Sans" panose="020B0503020203020204" pitchFamily="34" charset="-52"/>
              </a:rPr>
              <a:t>сформулируем </a:t>
            </a:r>
            <a:r>
              <a:rPr lang="ru-RU" sz="2400" b="1" dirty="0" smtClean="0">
                <a:latin typeface="PT Sans" panose="020B0503020203020204" pitchFamily="34" charset="-52"/>
              </a:rPr>
              <a:t>критерий полноты тестирования</a:t>
            </a:r>
            <a:r>
              <a:rPr lang="ru-RU" sz="2400" dirty="0" smtClean="0">
                <a:latin typeface="PT Sans" panose="020B0503020203020204" pitchFamily="34" charset="-52"/>
              </a:rPr>
              <a:t>:</a:t>
            </a:r>
            <a:endParaRPr lang="ru-RU" sz="2400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2707002"/>
            <a:ext cx="78867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100" i="1" dirty="0">
                <a:latin typeface="PT Sans" panose="020B0503020203020204" pitchFamily="34" charset="-52"/>
              </a:rPr>
              <a:t>Тестирование предсказывающего синтаксического анализатора является полным тогда и только тогда, когда в процессе вывода цепочек из тестового набора окажутся посещены все ребра графа конфигураций.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3" y="4301765"/>
            <a:ext cx="7481413" cy="22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556334"/>
            <a:ext cx="7886700" cy="994172"/>
          </a:xfrm>
        </p:spPr>
        <p:txBody>
          <a:bodyPr>
            <a:normAutofit/>
          </a:bodyPr>
          <a:lstStyle/>
          <a:p>
            <a:r>
              <a:rPr lang="ru-RU" sz="3000" u="sng" dirty="0">
                <a:latin typeface="Albertus Bold" pitchFamily="50" charset="-52"/>
              </a:rPr>
              <a:t>Реализация    </a:t>
            </a:r>
            <a:r>
              <a:rPr lang="ru-RU" sz="3000" u="sng" dirty="0"/>
              <a:t>  </a:t>
            </a:r>
            <a:r>
              <a:rPr lang="ru-RU" sz="3000" u="sng" dirty="0" smtClean="0"/>
              <a:t>                                                      </a:t>
            </a:r>
            <a:r>
              <a:rPr lang="en-US" sz="3000" u="sng" dirty="0">
                <a:latin typeface="Albertus Bold" pitchFamily="50" charset="-52"/>
              </a:rPr>
              <a:t>|</a:t>
            </a:r>
            <a:r>
              <a:rPr lang="ru-RU" sz="3000" u="sng" dirty="0">
                <a:latin typeface="Albertus Bold" pitchFamily="50" charset="-52"/>
              </a:rPr>
              <a:t>9</a:t>
            </a:r>
            <a:endParaRPr lang="ru-RU" sz="3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0506"/>
            <a:ext cx="8214905" cy="21170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latin typeface="PT Sans" panose="020B0503020203020204" pitchFamily="34" charset="-52"/>
              </a:rPr>
              <a:t>В процессе выполнения данной работы был реализован генератор позитивных и негативных тестов, принимающий на вход описание </a:t>
            </a:r>
            <a:r>
              <a:rPr lang="en-US" sz="2000" dirty="0" smtClean="0">
                <a:latin typeface="PT Sans" panose="020B0503020203020204" pitchFamily="34" charset="-52"/>
              </a:rPr>
              <a:t>LL(1)-</a:t>
            </a:r>
            <a:r>
              <a:rPr lang="ru-RU" sz="2000" dirty="0" smtClean="0">
                <a:latin typeface="PT Sans" panose="020B0503020203020204" pitchFamily="34" charset="-52"/>
              </a:rPr>
              <a:t>грамматики. </a:t>
            </a:r>
            <a:endParaRPr lang="ru-RU" sz="2000" dirty="0" smtClean="0">
              <a:latin typeface="PT Sans" panose="020B0503020203020204" pitchFamily="34" charset="-5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latin typeface="PT Sans" panose="020B0503020203020204" pitchFamily="34" charset="-52"/>
              </a:rPr>
              <a:t>При </a:t>
            </a:r>
            <a:r>
              <a:rPr lang="ru-RU" sz="2000" dirty="0" smtClean="0">
                <a:latin typeface="PT Sans" panose="020B0503020203020204" pitchFamily="34" charset="-52"/>
              </a:rPr>
              <a:t>реализации использовался язык </a:t>
            </a:r>
            <a:r>
              <a:rPr lang="en-US" sz="2000" dirty="0" smtClean="0">
                <a:latin typeface="PT Sans" panose="020B0503020203020204" pitchFamily="34" charset="-52"/>
              </a:rPr>
              <a:t>JavaScript </a:t>
            </a:r>
            <a:r>
              <a:rPr lang="ru-RU" sz="2000" dirty="0" smtClean="0">
                <a:latin typeface="PT Sans" panose="020B0503020203020204" pitchFamily="34" charset="-52"/>
              </a:rPr>
              <a:t>спецификации </a:t>
            </a:r>
            <a:r>
              <a:rPr lang="en-US" sz="2000" dirty="0" smtClean="0">
                <a:latin typeface="PT Sans" panose="020B0503020203020204" pitchFamily="34" charset="-52"/>
              </a:rPr>
              <a:t>ECMAScript 2016 </a:t>
            </a:r>
            <a:r>
              <a:rPr lang="ru-RU" sz="2000" dirty="0" smtClean="0">
                <a:latin typeface="PT Sans" panose="020B0503020203020204" pitchFamily="34" charset="-52"/>
              </a:rPr>
              <a:t>на базе платформы </a:t>
            </a:r>
            <a:r>
              <a:rPr lang="en-US" sz="2000" dirty="0" smtClean="0">
                <a:latin typeface="PT Sans" panose="020B0503020203020204" pitchFamily="34" charset="-52"/>
              </a:rPr>
              <a:t>Node.js.</a:t>
            </a:r>
            <a:endParaRPr lang="ru-RU" sz="2000" dirty="0">
              <a:latin typeface="PT Sans" panose="020B0503020203020204" pitchFamily="34" charset="-52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28650" y="3754651"/>
            <a:ext cx="8214905" cy="28464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latin typeface="PT Sans" panose="020B0503020203020204" pitchFamily="34" charset="-52"/>
              </a:rPr>
              <a:t>Были разработаны </a:t>
            </a:r>
            <a:r>
              <a:rPr lang="ru-RU" sz="2000" dirty="0">
                <a:latin typeface="PT Sans" panose="020B0503020203020204" pitchFamily="34" charset="-52"/>
              </a:rPr>
              <a:t>следующие компоненты:</a:t>
            </a:r>
          </a:p>
          <a:p>
            <a:pPr>
              <a:lnSpc>
                <a:spcPct val="100000"/>
              </a:lnSpc>
            </a:pPr>
            <a:r>
              <a:rPr lang="ru-RU" sz="2200" b="1" dirty="0">
                <a:latin typeface="PT Sans" panose="020B0503020203020204" pitchFamily="34" charset="-52"/>
              </a:rPr>
              <a:t>Анализатор грамматики </a:t>
            </a:r>
            <a:r>
              <a:rPr lang="ru-RU" sz="2200" dirty="0">
                <a:latin typeface="PT Sans" panose="020B0503020203020204" pitchFamily="34" charset="-52"/>
              </a:rPr>
              <a:t>(на основе работы Михаила Макарова, ИУ9)</a:t>
            </a:r>
          </a:p>
          <a:p>
            <a:pPr>
              <a:lnSpc>
                <a:spcPct val="100000"/>
              </a:lnSpc>
            </a:pPr>
            <a:r>
              <a:rPr lang="ru-RU" sz="2200" b="1" dirty="0">
                <a:latin typeface="PT Sans" panose="020B0503020203020204" pitchFamily="34" charset="-52"/>
              </a:rPr>
              <a:t>Построитель графа конфигураций</a:t>
            </a:r>
          </a:p>
          <a:p>
            <a:pPr>
              <a:lnSpc>
                <a:spcPct val="100000"/>
              </a:lnSpc>
            </a:pPr>
            <a:r>
              <a:rPr lang="ru-RU" sz="2200" b="1" dirty="0">
                <a:latin typeface="PT Sans" panose="020B0503020203020204" pitchFamily="34" charset="-52"/>
              </a:rPr>
              <a:t>Генератор позитивных тестов</a:t>
            </a:r>
          </a:p>
          <a:p>
            <a:pPr>
              <a:lnSpc>
                <a:spcPct val="100000"/>
              </a:lnSpc>
            </a:pPr>
            <a:r>
              <a:rPr lang="ru-RU" sz="2200" b="1" dirty="0">
                <a:latin typeface="PT Sans" panose="020B0503020203020204" pitchFamily="34" charset="-52"/>
              </a:rPr>
              <a:t>Генератор негативных тестов</a:t>
            </a:r>
            <a:endParaRPr lang="en-US" sz="2200" b="1" dirty="0">
              <a:latin typeface="PT Sans" panose="020B0503020203020204" pitchFamily="34" charset="-52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77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458</Words>
  <Application>Microsoft Office PowerPoint</Application>
  <PresentationFormat>Экран 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Albertus Bold</vt:lpstr>
      <vt:lpstr>Arial</vt:lpstr>
      <vt:lpstr>Calibri</vt:lpstr>
      <vt:lpstr>Calibri Light</vt:lpstr>
      <vt:lpstr>Cambria Math</vt:lpstr>
      <vt:lpstr>PT Sans</vt:lpstr>
      <vt:lpstr>Source Code Pro Medium</vt:lpstr>
      <vt:lpstr>Times New Roman</vt:lpstr>
      <vt:lpstr>Тема Office</vt:lpstr>
      <vt:lpstr>ГЕНЕРАЦИЯ ТЕСТОВ  ДЛЯ СИНТАКСИЧЕСКОГО АНАЛИЗА МЕТОДАМИ СУПЕРКОМПИЛЯЦИИ</vt:lpstr>
      <vt:lpstr>Постановка задачи                                 |2</vt:lpstr>
      <vt:lpstr>Методы тестирования парсеров             |3</vt:lpstr>
      <vt:lpstr>Распознавание LL(1)-грамматик              |4</vt:lpstr>
      <vt:lpstr>Граф состояний анализатора                   |5</vt:lpstr>
      <vt:lpstr>Суперкомпиляция                                  |6</vt:lpstr>
      <vt:lpstr>Суперкомпиляция                                  |7</vt:lpstr>
      <vt:lpstr>Суперкомпиляция                                  |8</vt:lpstr>
      <vt:lpstr>Реализация                                                            |9</vt:lpstr>
      <vt:lpstr>Тестирование                                                    |10</vt:lpstr>
      <vt:lpstr>Заключение                                         |11</vt:lpstr>
      <vt:lpstr>                                                          |12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СУПЕРКОМПИЛЯЦИЯ LL(1)-ГРАММАТИК  и её применение для генерации тестов синтаксического анализа</dc:title>
  <dc:creator>Sergey</dc:creator>
  <cp:lastModifiedBy>Sergey</cp:lastModifiedBy>
  <cp:revision>438</cp:revision>
  <dcterms:created xsi:type="dcterms:W3CDTF">2018-06-04T14:11:04Z</dcterms:created>
  <dcterms:modified xsi:type="dcterms:W3CDTF">2018-06-27T12:09:25Z</dcterms:modified>
</cp:coreProperties>
</file>