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6CACE4"/>
    <a:srgbClr val="DA3248"/>
    <a:srgbClr val="FFFFFF"/>
    <a:srgbClr val="13294B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74" autoAdjust="0"/>
  </p:normalViewPr>
  <p:slideViewPr>
    <p:cSldViewPr snapToGrid="0">
      <p:cViewPr varScale="1">
        <p:scale>
          <a:sx n="74" d="100"/>
          <a:sy n="74" d="100"/>
        </p:scale>
        <p:origin x="30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96DC-39F2-4E32-8227-BC097F1C9F5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78DF4-8602-4FC8-8D95-EB78C13F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78DF4-8602-4FC8-8D95-EB78C13F0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783487C-8D04-44D3-90E9-B814BB6E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6963" y="-225634"/>
            <a:ext cx="16115986" cy="1074398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89B2788-006A-48A4-AF3E-9BCAEA7873D4}"/>
              </a:ext>
            </a:extLst>
          </p:cNvPr>
          <p:cNvSpPr/>
          <p:nvPr/>
        </p:nvSpPr>
        <p:spPr>
          <a:xfrm>
            <a:off x="-2036386" y="4292636"/>
            <a:ext cx="11845172" cy="11845172"/>
          </a:xfrm>
          <a:prstGeom prst="ellipse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  <a:alpha val="65000"/>
                </a:srgbClr>
              </a:gs>
              <a:gs pos="100000">
                <a:srgbClr val="002D72">
                  <a:shade val="100000"/>
                  <a:satMod val="115000"/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C0D488-F39B-45A9-87A6-12A6799CF76D}"/>
              </a:ext>
            </a:extLst>
          </p:cNvPr>
          <p:cNvSpPr txBox="1">
            <a:spLocks/>
          </p:cNvSpPr>
          <p:nvPr/>
        </p:nvSpPr>
        <p:spPr>
          <a:xfrm>
            <a:off x="0" y="127896"/>
            <a:ext cx="7780528" cy="1191797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DA32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YANG POLICY </a:t>
            </a:r>
          </a:p>
        </p:txBody>
      </p:sp>
      <p:sp>
        <p:nvSpPr>
          <p:cNvPr id="8" name="Subtitle 16">
            <a:extLst>
              <a:ext uri="{FF2B5EF4-FFF2-40B4-BE49-F238E27FC236}">
                <a16:creationId xmlns:a16="http://schemas.microsoft.com/office/drawing/2014/main" id="{1932B6D4-DD3C-4D69-B644-4B8D25DDF76B}"/>
              </a:ext>
            </a:extLst>
          </p:cNvPr>
          <p:cNvSpPr txBox="1">
            <a:spLocks/>
          </p:cNvSpPr>
          <p:nvPr/>
        </p:nvSpPr>
        <p:spPr>
          <a:xfrm>
            <a:off x="0" y="6705667"/>
            <a:ext cx="7780531" cy="50381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350F062-1CEE-4A45-ACAD-41A7D67844BC}"/>
              </a:ext>
            </a:extLst>
          </p:cNvPr>
          <p:cNvSpPr txBox="1">
            <a:spLocks/>
          </p:cNvSpPr>
          <p:nvPr/>
        </p:nvSpPr>
        <p:spPr>
          <a:xfrm>
            <a:off x="0" y="1187192"/>
            <a:ext cx="7772400" cy="580329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rgbClr val="DA32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“The Freedom Dividend” (UBI)</a:t>
            </a:r>
            <a:endParaRPr lang="en-US" sz="3800" dirty="0">
              <a:solidFill>
                <a:srgbClr val="DA32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EFC40D-E51A-4E9D-920E-5C2BAF572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610" y="8333385"/>
            <a:ext cx="3758192" cy="158713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1ABF663-E734-46D1-B41F-B9C42C851AE3}"/>
              </a:ext>
            </a:extLst>
          </p:cNvPr>
          <p:cNvSpPr/>
          <p:nvPr/>
        </p:nvSpPr>
        <p:spPr>
          <a:xfrm>
            <a:off x="8651202" y="5740431"/>
            <a:ext cx="3985988" cy="2135307"/>
          </a:xfrm>
          <a:prstGeom prst="rect">
            <a:avLst/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390FEC-9396-4B76-9F19-D025F4D4C59F}"/>
              </a:ext>
            </a:extLst>
          </p:cNvPr>
          <p:cNvSpPr/>
          <p:nvPr/>
        </p:nvSpPr>
        <p:spPr>
          <a:xfrm>
            <a:off x="8592477" y="5589550"/>
            <a:ext cx="3902478" cy="21353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B187FB-0F4C-4F85-9060-19B17A082D6B}"/>
              </a:ext>
            </a:extLst>
          </p:cNvPr>
          <p:cNvSpPr/>
          <p:nvPr/>
        </p:nvSpPr>
        <p:spPr>
          <a:xfrm>
            <a:off x="13423544" y="6622562"/>
            <a:ext cx="3648167" cy="1535602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11D28E-124A-4121-85F9-48813E6EB442}"/>
              </a:ext>
            </a:extLst>
          </p:cNvPr>
          <p:cNvSpPr/>
          <p:nvPr/>
        </p:nvSpPr>
        <p:spPr>
          <a:xfrm>
            <a:off x="13339061" y="6394407"/>
            <a:ext cx="3648167" cy="15356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A316AB-7BDA-4F1C-8ADB-F5423B13A97F}"/>
              </a:ext>
            </a:extLst>
          </p:cNvPr>
          <p:cNvSpPr/>
          <p:nvPr/>
        </p:nvSpPr>
        <p:spPr>
          <a:xfrm>
            <a:off x="-1" y="-11706"/>
            <a:ext cx="7780529" cy="10044347"/>
          </a:xfrm>
          <a:prstGeom prst="rect">
            <a:avLst/>
          </a:prstGeom>
          <a:noFill/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16">
            <a:extLst>
              <a:ext uri="{FF2B5EF4-FFF2-40B4-BE49-F238E27FC236}">
                <a16:creationId xmlns:a16="http://schemas.microsoft.com/office/drawing/2014/main" id="{AD819D4A-88FB-4907-8147-33850CDA723B}"/>
              </a:ext>
            </a:extLst>
          </p:cNvPr>
          <p:cNvSpPr txBox="1">
            <a:spLocks/>
          </p:cNvSpPr>
          <p:nvPr/>
        </p:nvSpPr>
        <p:spPr>
          <a:xfrm>
            <a:off x="16706154" y="5291504"/>
            <a:ext cx="3399303" cy="988826"/>
          </a:xfrm>
          <a:prstGeom prst="rect">
            <a:avLst/>
          </a:prstGeom>
        </p:spPr>
        <p:txBody>
          <a:bodyPr vert="horz" lIns="134112" tIns="67056" rIns="134112" bIns="6705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kern="0" dirty="0">
                <a:latin typeface="Montserrat Light" panose="00000400000000000000" pitchFamily="2" charset="0"/>
              </a:rPr>
              <a:t>“The most direct and concrete way for the government to improve your life is to send you a check for $1,000 every month and let you spend it in whatever manner will benefit you the most.”</a:t>
            </a:r>
          </a:p>
        </p:txBody>
      </p:sp>
      <p:sp>
        <p:nvSpPr>
          <p:cNvPr id="10" name="Subtitle 16">
            <a:extLst>
              <a:ext uri="{FF2B5EF4-FFF2-40B4-BE49-F238E27FC236}">
                <a16:creationId xmlns:a16="http://schemas.microsoft.com/office/drawing/2014/main" id="{30A219AA-1B87-4ABD-BB56-F501F3A56363}"/>
              </a:ext>
            </a:extLst>
          </p:cNvPr>
          <p:cNvSpPr txBox="1">
            <a:spLocks/>
          </p:cNvSpPr>
          <p:nvPr/>
        </p:nvSpPr>
        <p:spPr>
          <a:xfrm>
            <a:off x="9002203" y="5706235"/>
            <a:ext cx="3310000" cy="1950049"/>
          </a:xfrm>
          <a:prstGeom prst="rect">
            <a:avLst/>
          </a:prstGeom>
        </p:spPr>
        <p:txBody>
          <a:bodyPr vert="horz" lIns="134112" tIns="67056" rIns="134112" bIns="6705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“Technology is quickly displacing a large number of workers, and the pace will only increase as automation and other forms of artificial intelligence become more advanced. </a:t>
            </a:r>
            <a:r>
              <a:rPr lang="en-US" sz="1400" b="1" kern="0" dirty="0">
                <a:latin typeface="Montserrat Light" panose="00000400000000000000" pitchFamily="2" charset="0"/>
              </a:rPr>
              <a:t>⅓ of American workers will lose their jobs to automation by 2030…”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06307-4D2F-4A0C-891E-4A9FCCCB15C9}"/>
              </a:ext>
            </a:extLst>
          </p:cNvPr>
          <p:cNvSpPr/>
          <p:nvPr/>
        </p:nvSpPr>
        <p:spPr>
          <a:xfrm>
            <a:off x="960885" y="7030521"/>
            <a:ext cx="5979665" cy="214716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DCA7C1-AF9C-421A-B176-718C83AC69D1}"/>
              </a:ext>
            </a:extLst>
          </p:cNvPr>
          <p:cNvSpPr/>
          <p:nvPr/>
        </p:nvSpPr>
        <p:spPr>
          <a:xfrm>
            <a:off x="753500" y="7341785"/>
            <a:ext cx="6390249" cy="214716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83ECD0-8219-415D-8A5E-3885786CF3AA}"/>
              </a:ext>
            </a:extLst>
          </p:cNvPr>
          <p:cNvSpPr/>
          <p:nvPr/>
        </p:nvSpPr>
        <p:spPr>
          <a:xfrm>
            <a:off x="960884" y="7664967"/>
            <a:ext cx="1267967" cy="214716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16">
            <a:extLst>
              <a:ext uri="{FF2B5EF4-FFF2-40B4-BE49-F238E27FC236}">
                <a16:creationId xmlns:a16="http://schemas.microsoft.com/office/drawing/2014/main" id="{04E658A8-B771-4022-8A59-E58B4B613161}"/>
              </a:ext>
            </a:extLst>
          </p:cNvPr>
          <p:cNvSpPr txBox="1">
            <a:spLocks/>
          </p:cNvSpPr>
          <p:nvPr/>
        </p:nvSpPr>
        <p:spPr>
          <a:xfrm>
            <a:off x="500063" y="6890769"/>
            <a:ext cx="6897122" cy="1362644"/>
          </a:xfrm>
          <a:prstGeom prst="rect">
            <a:avLst/>
          </a:prstGeom>
        </p:spPr>
        <p:txBody>
          <a:bodyPr vert="horz" lIns="134112" tIns="67056" rIns="134112" bIns="67056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2" charset="0"/>
              </a:rPr>
              <a:t>As President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2" charset="0"/>
              </a:rPr>
              <a:t>I will implement the Freedom Dividend, providing Universal Basic Income of $1,000/month to all American adults over the age of 18 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2" charset="0"/>
              </a:rPr>
              <a:t>so that we may all share in the prosperity we have contributed to and participate in the new economy.</a:t>
            </a:r>
          </a:p>
        </p:txBody>
      </p:sp>
      <p:sp>
        <p:nvSpPr>
          <p:cNvPr id="48" name="Subtitle 16">
            <a:extLst>
              <a:ext uri="{FF2B5EF4-FFF2-40B4-BE49-F238E27FC236}">
                <a16:creationId xmlns:a16="http://schemas.microsoft.com/office/drawing/2014/main" id="{AD66BF0B-05C4-4A43-BEE3-37C5BDBC36C0}"/>
              </a:ext>
            </a:extLst>
          </p:cNvPr>
          <p:cNvSpPr txBox="1">
            <a:spLocks/>
          </p:cNvSpPr>
          <p:nvPr/>
        </p:nvSpPr>
        <p:spPr>
          <a:xfrm>
            <a:off x="-4" y="9611675"/>
            <a:ext cx="2418641" cy="416932"/>
          </a:xfrm>
          <a:prstGeom prst="rect">
            <a:avLst/>
          </a:prstGeom>
        </p:spPr>
        <p:txBody>
          <a:bodyPr vert="horz" lIns="134112" tIns="67056" rIns="134112" bIns="67056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6CACE4"/>
                </a:solidFill>
                <a:uFill>
                  <a:solidFill>
                    <a:schemeClr val="bg1"/>
                  </a:solidFill>
                </a:uFill>
                <a:latin typeface="Montserrat Light" panose="00000400000000000000" pitchFamily="2" charset="0"/>
              </a:rPr>
              <a:t># </a:t>
            </a:r>
            <a:r>
              <a:rPr lang="en-US" sz="1600" dirty="0" err="1">
                <a:solidFill>
                  <a:srgbClr val="6CACE4"/>
                </a:solidFill>
                <a:uFill>
                  <a:solidFill>
                    <a:schemeClr val="bg1"/>
                  </a:solidFill>
                </a:uFill>
                <a:latin typeface="Montserrat Light" panose="00000400000000000000" pitchFamily="2" charset="0"/>
              </a:rPr>
              <a:t>HumanityFirst</a:t>
            </a:r>
            <a:endParaRPr lang="en-US" sz="1600" dirty="0">
              <a:solidFill>
                <a:srgbClr val="6CACE4"/>
              </a:solidFill>
              <a:uFill>
                <a:solidFill>
                  <a:schemeClr val="bg1"/>
                </a:solidFill>
              </a:uFill>
              <a:latin typeface="Montserrat Light" panose="00000400000000000000" pitchFamily="2" charset="0"/>
            </a:endParaRPr>
          </a:p>
        </p:txBody>
      </p:sp>
      <p:sp>
        <p:nvSpPr>
          <p:cNvPr id="49" name="Subtitle 16">
            <a:extLst>
              <a:ext uri="{FF2B5EF4-FFF2-40B4-BE49-F238E27FC236}">
                <a16:creationId xmlns:a16="http://schemas.microsoft.com/office/drawing/2014/main" id="{A8BECF69-F04E-4D5D-B2F7-01560FADA797}"/>
              </a:ext>
            </a:extLst>
          </p:cNvPr>
          <p:cNvSpPr txBox="1">
            <a:spLocks/>
          </p:cNvSpPr>
          <p:nvPr/>
        </p:nvSpPr>
        <p:spPr>
          <a:xfrm>
            <a:off x="5486277" y="9576299"/>
            <a:ext cx="2294251" cy="450028"/>
          </a:xfrm>
          <a:prstGeom prst="rect">
            <a:avLst/>
          </a:prstGeom>
        </p:spPr>
        <p:txBody>
          <a:bodyPr vert="horz" lIns="134112" tIns="67056" rIns="134112" bIns="67056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Montserrat Light" panose="00000400000000000000" pitchFamily="2" charset="0"/>
              </a:rPr>
              <a:t>YANG2020.com</a:t>
            </a:r>
          </a:p>
        </p:txBody>
      </p:sp>
    </p:spTree>
    <p:extLst>
      <p:ext uri="{BB962C8B-B14F-4D97-AF65-F5344CB8AC3E}">
        <p14:creationId xmlns:p14="http://schemas.microsoft.com/office/powerpoint/2010/main" val="339926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2019-06-09T13:05:39Z</dcterms:created>
  <dcterms:modified xsi:type="dcterms:W3CDTF">2019-06-09T13:05:45Z</dcterms:modified>
</cp:coreProperties>
</file>