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"/>
  </p:notesMasterIdLst>
  <p:sldIdLst>
    <p:sldId id="258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6CACE4"/>
    <a:srgbClr val="002D72"/>
    <a:srgbClr val="DA3248"/>
    <a:srgbClr val="FFFFFF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374" autoAdjust="0"/>
  </p:normalViewPr>
  <p:slideViewPr>
    <p:cSldViewPr snapToGrid="0">
      <p:cViewPr varScale="1">
        <p:scale>
          <a:sx n="76" d="100"/>
          <a:sy n="76" d="100"/>
        </p:scale>
        <p:origin x="3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F96DC-39F2-4E32-8227-BC097F1C9F5F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78DF4-8602-4FC8-8D95-EB78C13F0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1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78DF4-8602-4FC8-8D95-EB78C13F04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3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3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7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6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9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C3544-CFB8-4892-AD43-7DF1A3E010DD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6DC73-F229-4526-B73E-97294EBB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783487C-8D04-44D3-90E9-B814BB6E4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6518" y="-8307"/>
            <a:ext cx="16115986" cy="10743989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389B2788-006A-48A4-AF3E-9BCAEA7873D4}"/>
              </a:ext>
            </a:extLst>
          </p:cNvPr>
          <p:cNvSpPr/>
          <p:nvPr/>
        </p:nvSpPr>
        <p:spPr>
          <a:xfrm>
            <a:off x="-6709584" y="3227731"/>
            <a:ext cx="14617030" cy="14617030"/>
          </a:xfrm>
          <a:prstGeom prst="ellipse">
            <a:avLst/>
          </a:prstGeom>
          <a:gradFill flip="none" rotWithShape="1">
            <a:gsLst>
              <a:gs pos="0">
                <a:srgbClr val="002D72">
                  <a:shade val="30000"/>
                  <a:satMod val="115000"/>
                </a:srgbClr>
              </a:gs>
              <a:gs pos="41000">
                <a:srgbClr val="002D72">
                  <a:shade val="67500"/>
                  <a:satMod val="115000"/>
                  <a:alpha val="85000"/>
                </a:srgbClr>
              </a:gs>
              <a:gs pos="72000">
                <a:srgbClr val="002D72">
                  <a:shade val="100000"/>
                  <a:satMod val="115000"/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C0D488-F39B-45A9-87A6-12A6799CF76D}"/>
              </a:ext>
            </a:extLst>
          </p:cNvPr>
          <p:cNvSpPr txBox="1">
            <a:spLocks/>
          </p:cNvSpPr>
          <p:nvPr/>
        </p:nvSpPr>
        <p:spPr>
          <a:xfrm>
            <a:off x="0" y="127896"/>
            <a:ext cx="7780528" cy="1191797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rgbClr val="DA32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</a:rPr>
              <a:t>YANG POLICY </a:t>
            </a:r>
          </a:p>
        </p:txBody>
      </p:sp>
      <p:sp>
        <p:nvSpPr>
          <p:cNvPr id="8" name="Subtitle 16">
            <a:extLst>
              <a:ext uri="{FF2B5EF4-FFF2-40B4-BE49-F238E27FC236}">
                <a16:creationId xmlns:a16="http://schemas.microsoft.com/office/drawing/2014/main" id="{1932B6D4-DD3C-4D69-B644-4B8D25DDF76B}"/>
              </a:ext>
            </a:extLst>
          </p:cNvPr>
          <p:cNvSpPr txBox="1">
            <a:spLocks/>
          </p:cNvSpPr>
          <p:nvPr/>
        </p:nvSpPr>
        <p:spPr>
          <a:xfrm>
            <a:off x="0" y="6705667"/>
            <a:ext cx="7780531" cy="503811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endParaRPr lang="en-US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350F062-1CEE-4A45-ACAD-41A7D67844BC}"/>
              </a:ext>
            </a:extLst>
          </p:cNvPr>
          <p:cNvSpPr txBox="1">
            <a:spLocks/>
          </p:cNvSpPr>
          <p:nvPr/>
        </p:nvSpPr>
        <p:spPr>
          <a:xfrm>
            <a:off x="0" y="1187192"/>
            <a:ext cx="7772400" cy="580329"/>
          </a:xfrm>
          <a:prstGeom prst="rect">
            <a:avLst/>
          </a:prstGeom>
        </p:spPr>
        <p:txBody>
          <a:bodyPr vert="horz" lIns="134112" tIns="67056" rIns="134112" bIns="67056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srgbClr val="DA32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2000505000000020004" pitchFamily="2" charset="0"/>
              </a:rPr>
              <a:t>“The Freedom Dividend” (UBI)</a:t>
            </a:r>
            <a:endParaRPr lang="en-US" sz="3800" dirty="0">
              <a:solidFill>
                <a:srgbClr val="DA324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ABF663-E734-46D1-B41F-B9C42C851AE3}"/>
              </a:ext>
            </a:extLst>
          </p:cNvPr>
          <p:cNvSpPr/>
          <p:nvPr/>
        </p:nvSpPr>
        <p:spPr>
          <a:xfrm>
            <a:off x="-510222" y="2136705"/>
            <a:ext cx="3985988" cy="1996134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390FEC-9396-4B76-9F19-D025F4D4C59F}"/>
              </a:ext>
            </a:extLst>
          </p:cNvPr>
          <p:cNvSpPr/>
          <p:nvPr/>
        </p:nvSpPr>
        <p:spPr>
          <a:xfrm>
            <a:off x="-568947" y="1985824"/>
            <a:ext cx="3902478" cy="199613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16">
            <a:extLst>
              <a:ext uri="{FF2B5EF4-FFF2-40B4-BE49-F238E27FC236}">
                <a16:creationId xmlns:a16="http://schemas.microsoft.com/office/drawing/2014/main" id="{30A219AA-1B87-4ABD-BB56-F501F3A56363}"/>
              </a:ext>
            </a:extLst>
          </p:cNvPr>
          <p:cNvSpPr txBox="1">
            <a:spLocks/>
          </p:cNvSpPr>
          <p:nvPr/>
        </p:nvSpPr>
        <p:spPr>
          <a:xfrm>
            <a:off x="43975" y="2064934"/>
            <a:ext cx="3310000" cy="1950049"/>
          </a:xfrm>
          <a:prstGeom prst="rect">
            <a:avLst/>
          </a:prstGeom>
        </p:spPr>
        <p:txBody>
          <a:bodyPr vert="horz" lIns="134112" tIns="67056" rIns="134112" bIns="6705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kern="0" dirty="0">
                <a:latin typeface="Montserrat Light" panose="00000400000000000000" pitchFamily="2" charset="0"/>
              </a:rPr>
              <a:t>“Technology is quickly displacing a large number of workers, and the pace will only increase as automation and other forms of artificial intelligence become more advanced. </a:t>
            </a:r>
            <a:r>
              <a:rPr lang="en-US" sz="1400" b="1" kern="0" dirty="0">
                <a:latin typeface="Montserrat Light" panose="00000400000000000000" pitchFamily="2" charset="0"/>
              </a:rPr>
              <a:t>⅓ of American workers will lose their jobs to automation by 2030…”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206307-4D2F-4A0C-891E-4A9FCCCB15C9}"/>
              </a:ext>
            </a:extLst>
          </p:cNvPr>
          <p:cNvSpPr/>
          <p:nvPr/>
        </p:nvSpPr>
        <p:spPr>
          <a:xfrm>
            <a:off x="540549" y="6865753"/>
            <a:ext cx="4895052" cy="247267"/>
          </a:xfrm>
          <a:prstGeom prst="rect">
            <a:avLst/>
          </a:prstGeom>
          <a:solidFill>
            <a:srgbClr val="D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btitle 16">
            <a:extLst>
              <a:ext uri="{FF2B5EF4-FFF2-40B4-BE49-F238E27FC236}">
                <a16:creationId xmlns:a16="http://schemas.microsoft.com/office/drawing/2014/main" id="{A8BECF69-F04E-4D5D-B2F7-01560FADA797}"/>
              </a:ext>
            </a:extLst>
          </p:cNvPr>
          <p:cNvSpPr txBox="1">
            <a:spLocks/>
          </p:cNvSpPr>
          <p:nvPr/>
        </p:nvSpPr>
        <p:spPr>
          <a:xfrm>
            <a:off x="25400" y="9606043"/>
            <a:ext cx="2552700" cy="359064"/>
          </a:xfrm>
          <a:prstGeom prst="rect">
            <a:avLst/>
          </a:prstGeom>
        </p:spPr>
        <p:txBody>
          <a:bodyPr vert="horz" lIns="134112" tIns="67056" rIns="134112" bIns="67056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6CACE4"/>
                </a:solidFill>
                <a:uFill>
                  <a:solidFill>
                    <a:schemeClr val="bg1"/>
                  </a:solidFill>
                </a:uFill>
                <a:latin typeface="Montserrat Light" panose="00000400000000000000" pitchFamily="2" charset="0"/>
              </a:rPr>
              <a:t># </a:t>
            </a:r>
            <a:r>
              <a:rPr lang="en-US" sz="1600" dirty="0" err="1">
                <a:solidFill>
                  <a:srgbClr val="6CACE4"/>
                </a:solidFill>
                <a:uFill>
                  <a:solidFill>
                    <a:schemeClr val="bg1"/>
                  </a:solidFill>
                </a:uFill>
                <a:latin typeface="Montserrat Light" panose="00000400000000000000" pitchFamily="2" charset="0"/>
              </a:rPr>
              <a:t>HumanityFirst</a:t>
            </a:r>
            <a:endParaRPr lang="en-US" sz="1600" dirty="0">
              <a:solidFill>
                <a:srgbClr val="6CACE4"/>
              </a:solidFill>
              <a:uFill>
                <a:solidFill>
                  <a:schemeClr val="bg1"/>
                </a:solidFill>
              </a:uFill>
              <a:latin typeface="Montserrat Light" panose="00000400000000000000" pitchFamily="2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520CC0-2AD8-4421-A248-88555E77A33F}"/>
              </a:ext>
            </a:extLst>
          </p:cNvPr>
          <p:cNvSpPr/>
          <p:nvPr/>
        </p:nvSpPr>
        <p:spPr>
          <a:xfrm>
            <a:off x="1052125" y="4842402"/>
            <a:ext cx="2921165" cy="1387305"/>
          </a:xfrm>
          <a:prstGeom prst="rect">
            <a:avLst/>
          </a:prstGeom>
          <a:solidFill>
            <a:srgbClr val="002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14F003-2C7F-4BE4-8C59-2B9FD980BA58}"/>
              </a:ext>
            </a:extLst>
          </p:cNvPr>
          <p:cNvSpPr/>
          <p:nvPr/>
        </p:nvSpPr>
        <p:spPr>
          <a:xfrm>
            <a:off x="993400" y="4691521"/>
            <a:ext cx="2859963" cy="138730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16">
            <a:extLst>
              <a:ext uri="{FF2B5EF4-FFF2-40B4-BE49-F238E27FC236}">
                <a16:creationId xmlns:a16="http://schemas.microsoft.com/office/drawing/2014/main" id="{AD819D4A-88FB-4907-8147-33850CDA723B}"/>
              </a:ext>
            </a:extLst>
          </p:cNvPr>
          <p:cNvSpPr txBox="1">
            <a:spLocks/>
          </p:cNvSpPr>
          <p:nvPr/>
        </p:nvSpPr>
        <p:spPr>
          <a:xfrm>
            <a:off x="1018151" y="4752737"/>
            <a:ext cx="2921165" cy="1274036"/>
          </a:xfrm>
          <a:prstGeom prst="rect">
            <a:avLst/>
          </a:prstGeom>
        </p:spPr>
        <p:txBody>
          <a:bodyPr vert="horz" lIns="134112" tIns="67056" rIns="134112" bIns="67056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kern="0" dirty="0">
                <a:latin typeface="Montserrat Light" panose="00000400000000000000" pitchFamily="2" charset="0"/>
              </a:rPr>
              <a:t>“The most direct and concrete way for the government to improve your life is to send you a check for $1,000 every month and let you spend it in whatever manner will benefit you the most.”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3F9B1D9-62F1-4298-B51A-A4CC5168EBB8}"/>
              </a:ext>
            </a:extLst>
          </p:cNvPr>
          <p:cNvSpPr/>
          <p:nvPr/>
        </p:nvSpPr>
        <p:spPr>
          <a:xfrm>
            <a:off x="540548" y="7176443"/>
            <a:ext cx="5212551" cy="247267"/>
          </a:xfrm>
          <a:prstGeom prst="rect">
            <a:avLst/>
          </a:prstGeom>
          <a:solidFill>
            <a:srgbClr val="D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E55C22-04F1-4420-A364-54A491A98D3B}"/>
              </a:ext>
            </a:extLst>
          </p:cNvPr>
          <p:cNvSpPr/>
          <p:nvPr/>
        </p:nvSpPr>
        <p:spPr>
          <a:xfrm>
            <a:off x="540548" y="7488638"/>
            <a:ext cx="5130001" cy="247267"/>
          </a:xfrm>
          <a:prstGeom prst="rect">
            <a:avLst/>
          </a:prstGeom>
          <a:solidFill>
            <a:srgbClr val="D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27694A-22AB-4C86-BF60-C9D2B8429101}"/>
              </a:ext>
            </a:extLst>
          </p:cNvPr>
          <p:cNvSpPr/>
          <p:nvPr/>
        </p:nvSpPr>
        <p:spPr>
          <a:xfrm>
            <a:off x="540549" y="7816383"/>
            <a:ext cx="1053301" cy="247267"/>
          </a:xfrm>
          <a:prstGeom prst="rect">
            <a:avLst/>
          </a:prstGeom>
          <a:solidFill>
            <a:srgbClr val="DA32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16">
            <a:extLst>
              <a:ext uri="{FF2B5EF4-FFF2-40B4-BE49-F238E27FC236}">
                <a16:creationId xmlns:a16="http://schemas.microsoft.com/office/drawing/2014/main" id="{04E658A8-B771-4022-8A59-E58B4B613161}"/>
              </a:ext>
            </a:extLst>
          </p:cNvPr>
          <p:cNvSpPr txBox="1">
            <a:spLocks/>
          </p:cNvSpPr>
          <p:nvPr/>
        </p:nvSpPr>
        <p:spPr>
          <a:xfrm>
            <a:off x="447096" y="6609733"/>
            <a:ext cx="5462658" cy="2142818"/>
          </a:xfrm>
          <a:prstGeom prst="rect">
            <a:avLst/>
          </a:prstGeom>
        </p:spPr>
        <p:txBody>
          <a:bodyPr vert="horz" lIns="134112" tIns="67056" rIns="134112" bIns="67056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2" charset="0"/>
              </a:rPr>
              <a:t>As President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2" charset="0"/>
              </a:rPr>
              <a:t>I will implement the Freedom Dividend, providing Universal Basic Income of $1,000/month to all American adults over the age of 18 </a:t>
            </a:r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2" charset="0"/>
              </a:rPr>
              <a:t>so that we may all share in the prosperity we have contributed to and participate in the new economy.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71DE47B0-5372-4101-BCCD-5EA353837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32" y="7093484"/>
            <a:ext cx="3758192" cy="375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6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141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Montserrat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2019-06-09T13:05:09Z</dcterms:created>
  <dcterms:modified xsi:type="dcterms:W3CDTF">2019-06-09T13:05:15Z</dcterms:modified>
</cp:coreProperties>
</file>