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27D"/>
    <a:srgbClr val="FF3399"/>
    <a:srgbClr val="19FFE4"/>
    <a:srgbClr val="0048EA"/>
    <a:srgbClr val="CEDEF6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97187"/>
            <a:ext cx="9601200" cy="254677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842174"/>
            <a:ext cx="9601200" cy="176614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5C29-3BC0-4069-96A9-A116BD5608B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8CB4-DD5D-4ADD-B2A7-D91B6DD8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00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5C29-3BC0-4069-96A9-A116BD5608B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8CB4-DD5D-4ADD-B2A7-D91B6DD8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5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89467"/>
            <a:ext cx="276034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89467"/>
            <a:ext cx="812101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5C29-3BC0-4069-96A9-A116BD5608B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8CB4-DD5D-4ADD-B2A7-D91B6DD8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94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5C29-3BC0-4069-96A9-A116BD5608B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8CB4-DD5D-4ADD-B2A7-D91B6DD8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823721"/>
            <a:ext cx="11041380" cy="304291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895428"/>
            <a:ext cx="11041380" cy="160019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5C29-3BC0-4069-96A9-A116BD5608B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8CB4-DD5D-4ADD-B2A7-D91B6DD8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1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947333"/>
            <a:ext cx="544068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947333"/>
            <a:ext cx="544068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5C29-3BC0-4069-96A9-A116BD5608B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8CB4-DD5D-4ADD-B2A7-D91B6DD8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5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89467"/>
            <a:ext cx="1104138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793241"/>
            <a:ext cx="5415676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672080"/>
            <a:ext cx="541567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793241"/>
            <a:ext cx="5442347" cy="87883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672080"/>
            <a:ext cx="544234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5C29-3BC0-4069-96A9-A116BD5608B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8CB4-DD5D-4ADD-B2A7-D91B6DD8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3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5C29-3BC0-4069-96A9-A116BD5608B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8CB4-DD5D-4ADD-B2A7-D91B6DD8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4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5C29-3BC0-4069-96A9-A116BD5608B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8CB4-DD5D-4ADD-B2A7-D91B6DD8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4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87680"/>
            <a:ext cx="4128849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053254"/>
            <a:ext cx="6480810" cy="51985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194560"/>
            <a:ext cx="4128849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5C29-3BC0-4069-96A9-A116BD5608B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8CB4-DD5D-4ADD-B2A7-D91B6DD8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8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87680"/>
            <a:ext cx="4128849" cy="1706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053254"/>
            <a:ext cx="6480810" cy="51985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194560"/>
            <a:ext cx="4128849" cy="406569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5C29-3BC0-4069-96A9-A116BD5608B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68CB4-DD5D-4ADD-B2A7-D91B6DD8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2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89467"/>
            <a:ext cx="1104138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947333"/>
            <a:ext cx="1104138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6780107"/>
            <a:ext cx="28803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75C29-3BC0-4069-96A9-A116BD5608BD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6780107"/>
            <a:ext cx="43205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6780107"/>
            <a:ext cx="28803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68CB4-DD5D-4ADD-B2A7-D91B6DD83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9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42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5648F9-9F9A-42E4-AE73-9FC9D218787E}"/>
              </a:ext>
            </a:extLst>
          </p:cNvPr>
          <p:cNvSpPr txBox="1"/>
          <p:nvPr/>
        </p:nvSpPr>
        <p:spPr>
          <a:xfrm>
            <a:off x="229486" y="1411899"/>
            <a:ext cx="8093509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0038" indent="-300038" defTabSz="48006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5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LIDWORKS GDT" panose="020B0603030804020204" pitchFamily="34" charset="0"/>
                <a:cs typeface="Segoe UI" panose="020B0502040204020203" pitchFamily="34" charset="0"/>
              </a:rPr>
              <a:t>Realist Environmental Pan: </a:t>
            </a:r>
            <a:r>
              <a:rPr lang="en-US" sz="2500" kern="0" dirty="0">
                <a:solidFill>
                  <a:srgbClr val="CEDE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LIDWORKS GDT" panose="020B0603030804020204" pitchFamily="34" charset="0"/>
                <a:cs typeface="Segoe UI" panose="020B0502040204020203" pitchFamily="34" charset="0"/>
              </a:rPr>
              <a:t>Higher Ground program∙ Carbon fee/dividend ∙ Geoengineering ∙ New fission &amp; fusion ∙ Sustainable agriculture, packaging, buildings…  </a:t>
            </a:r>
          </a:p>
          <a:p>
            <a:pPr marL="300038" indent="-300038" defTabSz="48006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5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LIDWORKS GDT" panose="020B0603030804020204" pitchFamily="34" charset="0"/>
                <a:cs typeface="Segoe UI" panose="020B0502040204020203" pitchFamily="34" charset="0"/>
              </a:rPr>
              <a:t>Education: </a:t>
            </a:r>
            <a:r>
              <a:rPr lang="en-US" sz="2500" kern="0" dirty="0">
                <a:solidFill>
                  <a:srgbClr val="CEDE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LIDWORKS GDT" panose="020B0603030804020204" pitchFamily="34" charset="0"/>
                <a:cs typeface="Segoe UI" panose="020B0502040204020203" pitchFamily="34" charset="0"/>
              </a:rPr>
              <a:t>Reduce student loan debt ∙ Promote vocational schools &amp; community colleges ∙ Grow college class size &amp; reduce administration costs.</a:t>
            </a:r>
          </a:p>
          <a:p>
            <a:pPr marL="300038" indent="-300038" defTabSz="480060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2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LIDWORKS GDT" panose="020B0603030804020204" pitchFamily="34" charset="0"/>
                <a:cs typeface="Segoe UI" panose="020B0502040204020203" pitchFamily="34" charset="0"/>
              </a:rPr>
              <a:t>Ranked-Choice Voting: </a:t>
            </a:r>
            <a:r>
              <a:rPr lang="en-US" sz="2500" dirty="0">
                <a:solidFill>
                  <a:srgbClr val="CEDE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LIDWORKS GDT" panose="020B0603030804020204" pitchFamily="34" charset="0"/>
                <a:cs typeface="Segoe UI" panose="020B0502040204020203" pitchFamily="34" charset="0"/>
              </a:rPr>
              <a:t>Candidates are ranked by you. If your candidate drops or is last your vote goes to your next choice until a winner is decided. </a:t>
            </a:r>
            <a:r>
              <a:rPr lang="en-US" sz="24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LIDWORKS GDT" panose="020B0603030804020204" pitchFamily="34" charset="0"/>
                <a:cs typeface="Segoe UI" panose="020B0502040204020203" pitchFamily="34" charset="0"/>
              </a:rPr>
              <a:t>	</a:t>
            </a:r>
            <a:endParaRPr lang="en-US" sz="1890" kern="0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4B12DD-CC08-407D-AAE9-EDC0CAE57F0C}"/>
              </a:ext>
            </a:extLst>
          </p:cNvPr>
          <p:cNvSpPr/>
          <p:nvPr/>
        </p:nvSpPr>
        <p:spPr>
          <a:xfrm>
            <a:off x="8558266" y="0"/>
            <a:ext cx="4243334" cy="7315200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93600F-795D-41C5-8A23-24E6EED50516}"/>
              </a:ext>
            </a:extLst>
          </p:cNvPr>
          <p:cNvSpPr txBox="1"/>
          <p:nvPr/>
        </p:nvSpPr>
        <p:spPr>
          <a:xfrm>
            <a:off x="1118302" y="5705581"/>
            <a:ext cx="63158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SOLIDWORKS GDT" panose="020B0603030804020204" pitchFamily="34" charset="0"/>
                <a:cs typeface="Segoe UI" panose="020B0502040204020203" pitchFamily="34" charset="0"/>
              </a:rPr>
              <a:t>Opioid Crisis Plan ∙ End Gerrymandering ∙ Support for the Arts ∙ Net Neutrality ∙ Free Early Childhood Education ∙Pathway to Citizenship ∙ Smart Southern Border ∙ Mandatory Paid Leave ∙ Data as Property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FF4B65-D161-47E5-962E-1BC576D662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90" t="62326" r="6647" b="7986"/>
          <a:stretch/>
        </p:blipFill>
        <p:spPr>
          <a:xfrm>
            <a:off x="9193540" y="345623"/>
            <a:ext cx="2972772" cy="2955488"/>
          </a:xfrm>
          <a:prstGeom prst="rect">
            <a:avLst/>
          </a:prstGeom>
          <a:effectLst>
            <a:outerShdw blurRad="304800" dist="38100" dir="2700000" sx="103000" sy="103000" algn="tl" rotWithShape="0">
              <a:schemeClr val="tx1">
                <a:alpha val="42000"/>
              </a:scheme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20900D-803D-49C9-A17A-ED287863A5E7}"/>
              </a:ext>
            </a:extLst>
          </p:cNvPr>
          <p:cNvSpPr txBox="1"/>
          <p:nvPr/>
        </p:nvSpPr>
        <p:spPr>
          <a:xfrm>
            <a:off x="8793523" y="6198023"/>
            <a:ext cx="3772806" cy="830997"/>
          </a:xfrm>
          <a:prstGeom prst="rect">
            <a:avLst/>
          </a:prstGeom>
          <a:noFill/>
          <a:ln>
            <a:solidFill>
              <a:srgbClr val="1842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18427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130+ Policies on </a:t>
            </a:r>
          </a:p>
          <a:p>
            <a:pPr algn="ctr"/>
            <a:r>
              <a:rPr lang="en-US" sz="2400" b="1" dirty="0">
                <a:solidFill>
                  <a:srgbClr val="18427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yang2020.com/policies/</a:t>
            </a:r>
            <a:endParaRPr lang="en-US" sz="2000" b="1" dirty="0">
              <a:solidFill>
                <a:srgbClr val="18427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2F0CD0-ABA9-41FA-B8F9-D5CFB351E69B}"/>
              </a:ext>
            </a:extLst>
          </p:cNvPr>
          <p:cNvSpPr txBox="1"/>
          <p:nvPr/>
        </p:nvSpPr>
        <p:spPr>
          <a:xfrm>
            <a:off x="126009" y="156090"/>
            <a:ext cx="2167793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NOT LEFT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FF3E8C-D858-473B-BF08-BD574DEC31E1}"/>
              </a:ext>
            </a:extLst>
          </p:cNvPr>
          <p:cNvSpPr txBox="1"/>
          <p:nvPr/>
        </p:nvSpPr>
        <p:spPr>
          <a:xfrm>
            <a:off x="396651" y="563407"/>
            <a:ext cx="2564509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NOT RIGHT…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079436B-D20F-4BC7-80CA-ED1796A11850}"/>
              </a:ext>
            </a:extLst>
          </p:cNvPr>
          <p:cNvSpPr/>
          <p:nvPr/>
        </p:nvSpPr>
        <p:spPr>
          <a:xfrm>
            <a:off x="187988" y="1017808"/>
            <a:ext cx="8900600" cy="377952"/>
          </a:xfrm>
          <a:prstGeom prst="rightArrow">
            <a:avLst>
              <a:gd name="adj1" fmla="val 36350"/>
              <a:gd name="adj2" fmla="val 1633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6350">
                <a:solidFill>
                  <a:schemeClr val="tx1"/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DF496E-7AA9-4D42-8E0E-F2BB04AAFE2E}"/>
              </a:ext>
            </a:extLst>
          </p:cNvPr>
          <p:cNvSpPr txBox="1"/>
          <p:nvPr/>
        </p:nvSpPr>
        <p:spPr>
          <a:xfrm>
            <a:off x="8793523" y="3595405"/>
            <a:ext cx="3772806" cy="2308324"/>
          </a:xfrm>
          <a:prstGeom prst="rect">
            <a:avLst/>
          </a:prstGeom>
          <a:noFill/>
          <a:ln>
            <a:solidFill>
              <a:srgbClr val="1842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18427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Questions? </a:t>
            </a:r>
          </a:p>
          <a:p>
            <a:pPr algn="ctr"/>
            <a:r>
              <a:rPr lang="en-US" sz="2400" b="1" dirty="0">
                <a:solidFill>
                  <a:srgbClr val="18427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Hear from Yang himself on YangLinks.com. Questions are answered by Andrew Yang through interview clips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6F8CCE-BED7-42BF-9B5F-E0F5FA3BE3A1}"/>
              </a:ext>
            </a:extLst>
          </p:cNvPr>
          <p:cNvSpPr txBox="1"/>
          <p:nvPr/>
        </p:nvSpPr>
        <p:spPr>
          <a:xfrm>
            <a:off x="2851866" y="-118617"/>
            <a:ext cx="6689833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0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ack Jackal" panose="02000500000000000000" pitchFamily="2" charset="0"/>
                <a:ea typeface="Microsoft YaHei Light" panose="020B0502040204020203" pitchFamily="34" charset="-122"/>
              </a:rPr>
              <a:t> </a:t>
            </a:r>
            <a:r>
              <a:rPr lang="en-US" sz="9000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LIDWORKS GDT" panose="020B0603030804020204" pitchFamily="34" charset="0"/>
                <a:ea typeface="SOLIDWORKS GDT" panose="020B0603030804020204" pitchFamily="34" charset="0"/>
                <a:cs typeface="SOLIDWORKS GDT" panose="020B0603030804020204" pitchFamily="34" charset="0"/>
              </a:rPr>
              <a:t>FORWARD</a:t>
            </a:r>
          </a:p>
        </p:txBody>
      </p:sp>
    </p:spTree>
    <p:extLst>
      <p:ext uri="{BB962C8B-B14F-4D97-AF65-F5344CB8AC3E}">
        <p14:creationId xmlns:p14="http://schemas.microsoft.com/office/powerpoint/2010/main" val="30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152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Black Jackal</vt:lpstr>
      <vt:lpstr>Calibri</vt:lpstr>
      <vt:lpstr>Calibri Light</vt:lpstr>
      <vt:lpstr>Segoe UI</vt:lpstr>
      <vt:lpstr>SOLIDWORKS GDT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Meono</dc:creator>
  <cp:lastModifiedBy>Frank Meono</cp:lastModifiedBy>
  <cp:revision>28</cp:revision>
  <dcterms:created xsi:type="dcterms:W3CDTF">2019-11-14T06:37:58Z</dcterms:created>
  <dcterms:modified xsi:type="dcterms:W3CDTF">2019-11-16T00:53:11Z</dcterms:modified>
</cp:coreProperties>
</file>