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456" userDrawn="1">
          <p15:clr>
            <a:srgbClr val="A4A3A4"/>
          </p15:clr>
        </p15:guide>
        <p15:guide id="2" orient="horz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94"/>
  </p:normalViewPr>
  <p:slideViewPr>
    <p:cSldViewPr>
      <p:cViewPr>
        <p:scale>
          <a:sx n="33" d="100"/>
          <a:sy n="33" d="100"/>
        </p:scale>
        <p:origin x="-850" y="-3014"/>
      </p:cViewPr>
      <p:guideLst>
        <p:guide pos="27456"/>
        <p:guide orient="horz"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www.kaggle.com/c/birdsong-recognition/discussion/183208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towardsdatascience.com/sound-based-bird-classification-965d0ecacb2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arxiv.org/pdf/2007.11154.pdf" TargetMode="External"/><Relationship Id="rId5" Type="http://schemas.openxmlformats.org/officeDocument/2006/relationships/hyperlink" Target="https://pypi.org/project/noisereduce/" TargetMode="External"/><Relationship Id="rId10" Type="http://schemas.openxmlformats.org/officeDocument/2006/relationships/hyperlink" Target="https://github.com/ftn-ai-lab/sc-2020-siit" TargetMode="External"/><Relationship Id="rId4" Type="http://schemas.openxmlformats.org/officeDocument/2006/relationships/hyperlink" Target="https://www.xeno-canto.org/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github.com/miki-lauda/klasifikacija-pti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CB5A8CA-2EB8-4EB5-9B19-71726DAC6747}"/>
              </a:ext>
            </a:extLst>
          </p:cNvPr>
          <p:cNvSpPr/>
          <p:nvPr/>
        </p:nvSpPr>
        <p:spPr>
          <a:xfrm>
            <a:off x="31212633" y="26833107"/>
            <a:ext cx="11693330" cy="53233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138FA9-26F0-45C3-BDCD-A3F2C8FABD35}"/>
              </a:ext>
            </a:extLst>
          </p:cNvPr>
          <p:cNvSpPr txBox="1"/>
          <p:nvPr/>
        </p:nvSpPr>
        <p:spPr>
          <a:xfrm>
            <a:off x="33657537" y="26429265"/>
            <a:ext cx="746657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Reference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228" y="381000"/>
            <a:ext cx="43172744" cy="32080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914400" y="762000"/>
            <a:ext cx="41986200" cy="3590208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92203" y="5335852"/>
            <a:ext cx="11896131" cy="6744292"/>
            <a:chOff x="914400" y="6478996"/>
            <a:chExt cx="11658600" cy="690178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14400" y="6762267"/>
              <a:ext cx="11658600" cy="6618509"/>
            </a:xfrm>
            <a:prstGeom prst="rect">
              <a:avLst/>
            </a:prstGeom>
            <a:grp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5744" y="6478996"/>
              <a:ext cx="5193851" cy="9659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Uvod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273349" y="17362904"/>
            <a:ext cx="11571897" cy="8926609"/>
            <a:chOff x="845736" y="18520699"/>
            <a:chExt cx="11929274" cy="7524711"/>
          </a:xfrm>
        </p:grpSpPr>
        <p:sp>
          <p:nvSpPr>
            <p:cNvPr id="44" name="Rectangle 43"/>
            <p:cNvSpPr/>
            <p:nvPr/>
          </p:nvSpPr>
          <p:spPr>
            <a:xfrm>
              <a:off x="845736" y="18895071"/>
              <a:ext cx="11929274" cy="715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57235" y="18520699"/>
              <a:ext cx="5389812" cy="12419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Zaključak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1212633" y="5643979"/>
            <a:ext cx="11645851" cy="11196221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95401" y="1033824"/>
            <a:ext cx="39242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KLASIFIKACIJA PTICA NA OSNOVU ZVUKA</a:t>
            </a:r>
            <a:endParaRPr lang="en-US" sz="6600" b="1" dirty="0">
              <a:ln w="3175">
                <a:noFill/>
              </a:ln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295570" y="5209214"/>
            <a:ext cx="115307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53353" y="2171128"/>
            <a:ext cx="33624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b="1" dirty="0">
                <a:latin typeface="Bangla MN" charset="0"/>
                <a:ea typeface="Bangla MN" charset="0"/>
                <a:cs typeface="Bangla MN" charset="0"/>
              </a:rPr>
              <a:t>Marinković Milan</a:t>
            </a:r>
            <a:endParaRPr lang="en-US" sz="4800" b="1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D6380-F16B-42AE-AB20-AED81D8BA8F5}"/>
              </a:ext>
            </a:extLst>
          </p:cNvPr>
          <p:cNvSpPr txBox="1"/>
          <p:nvPr/>
        </p:nvSpPr>
        <p:spPr>
          <a:xfrm>
            <a:off x="1295401" y="2884310"/>
            <a:ext cx="3629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Bangla MN" charset="0"/>
                <a:ea typeface="Bangla MN" charset="0"/>
                <a:cs typeface="Bangla MN" charset="0"/>
              </a:rPr>
              <a:t>Soft kompjuting</a:t>
            </a:r>
            <a:endParaRPr lang="en-US" sz="3600" dirty="0">
              <a:latin typeface="Bangla MN" charset="0"/>
              <a:ea typeface="Bangla MN" charset="0"/>
              <a:cs typeface="Bangla MN" charset="0"/>
            </a:endParaRPr>
          </a:p>
          <a:p>
            <a:r>
              <a:rPr lang="en-US" sz="3600" dirty="0">
                <a:latin typeface="Bangla MN" charset="0"/>
                <a:ea typeface="Bangla MN" charset="0"/>
                <a:cs typeface="Bangla MN" charset="0"/>
              </a:rPr>
              <a:t>Mentor: </a:t>
            </a:r>
            <a:r>
              <a:rPr lang="sr-Latn-RS" sz="3600" dirty="0">
                <a:latin typeface="Bangla MN" charset="0"/>
                <a:ea typeface="Bangla MN" charset="0"/>
                <a:cs typeface="Bangla MN" charset="0"/>
              </a:rPr>
              <a:t>Vidaković Dragan</a:t>
            </a:r>
            <a:endParaRPr lang="en-US" sz="3600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38160" y="12489844"/>
            <a:ext cx="11850174" cy="6117097"/>
            <a:chOff x="914401" y="19144106"/>
            <a:chExt cx="11609976" cy="12859894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914401" y="19784857"/>
              <a:ext cx="11609976" cy="12219143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10304" y="19144106"/>
              <a:ext cx="6338570" cy="19369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Skup podataka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17757-1132-41D3-B375-A1C6758D8BC6}"/>
              </a:ext>
            </a:extLst>
          </p:cNvPr>
          <p:cNvGrpSpPr/>
          <p:nvPr/>
        </p:nvGrpSpPr>
        <p:grpSpPr>
          <a:xfrm>
            <a:off x="13282316" y="5176948"/>
            <a:ext cx="17562194" cy="16429946"/>
            <a:chOff x="13058880" y="23698199"/>
            <a:chExt cx="17712132" cy="11025779"/>
          </a:xfrm>
        </p:grpSpPr>
        <p:grpSp>
          <p:nvGrpSpPr>
            <p:cNvPr id="6" name="Group 5"/>
            <p:cNvGrpSpPr/>
            <p:nvPr/>
          </p:nvGrpSpPr>
          <p:grpSpPr>
            <a:xfrm>
              <a:off x="13058880" y="23698199"/>
              <a:ext cx="17712132" cy="10490789"/>
              <a:chOff x="13536444" y="20953271"/>
              <a:chExt cx="13899016" cy="1386025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536444" y="21367348"/>
                <a:ext cx="13899016" cy="1344617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611031" y="20953271"/>
                <a:ext cx="13802940" cy="1219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3247609" y="24880884"/>
              <a:ext cx="17250363" cy="9843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r>
                <a:rPr lang="sr-Latn-RS" sz="3600" dirty="0">
                  <a:ea typeface="Al Bayan Plain" charset="-78"/>
                  <a:cs typeface="Al Bayan Plain" charset="-78"/>
                </a:rPr>
                <a:t>Nakon primjene navedene biblioteke, slika je konvertovana u crno-bijelu sliku i izvršeno je zatvaranje (dilacija + erozija), kako bi se popunile praznine nastale primjenom biblioteke.   Slika 2 predstavlja ulaznu sliku u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CNN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mrežu.</a:t>
              </a:r>
            </a:p>
            <a:p>
              <a:pPr marL="481012">
                <a:spcAft>
                  <a:spcPts val="4000"/>
                </a:spcAft>
              </a:pPr>
              <a:r>
                <a:rPr lang="sr-Latn-RS" sz="3600" dirty="0">
                  <a:ea typeface="Al Bayan Plain" charset="-78"/>
                  <a:cs typeface="Al Bayan Plain" charset="-78"/>
                </a:rPr>
                <a:t>Zbog ručno kreiranog skupa podataka, koji ukupno broji oko 660 primjera, korištena je tehnika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transfer learning.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Model je obučavan na pretreniranoj mreži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ResNet-18,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koja broji oko 18 miliona parametara.</a:t>
              </a:r>
            </a:p>
            <a:p>
              <a:pPr marL="481012">
                <a:spcAft>
                  <a:spcPts val="4000"/>
                </a:spcAft>
              </a:pPr>
              <a:r>
                <a:rPr lang="sr-Latn-RS" sz="3600" dirty="0">
                  <a:ea typeface="Al Bayan Plain" charset="-78"/>
                  <a:cs typeface="Al Bayan Plain" charset="-78"/>
                </a:rPr>
                <a:t>Korišten je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Adagrad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 optimizator, iako je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SGD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 pokazao slične rezultate, sa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Adagrad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optimizatorom, mreža je bila dosta stabilnija, sa manjim skokovima u tačnosti sistema.</a:t>
              </a:r>
            </a:p>
            <a:p>
              <a:pPr marL="481012">
                <a:spcAft>
                  <a:spcPts val="4000"/>
                </a:spcAft>
              </a:pPr>
              <a:r>
                <a:rPr lang="sr-Latn-RS" sz="3600" dirty="0">
                  <a:ea typeface="Al Bayan Plain" charset="-78"/>
                  <a:cs typeface="Al Bayan Plain" charset="-78"/>
                </a:rPr>
                <a:t>S obzirom na to da postoji 6 klasa ptica, korištena je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categorical crossentropy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funkcija za računanje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loss-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a.</a:t>
              </a:r>
              <a:endParaRPr lang="sr-Latn-RS" sz="3600" i="1" dirty="0">
                <a:ea typeface="Al Bayan Plain" charset="-78"/>
                <a:cs typeface="Al Bayan Plain" charset="-78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A5D87-7F7D-AD4A-AEA5-662F84FE5E2D}"/>
              </a:ext>
            </a:extLst>
          </p:cNvPr>
          <p:cNvSpPr/>
          <p:nvPr/>
        </p:nvSpPr>
        <p:spPr>
          <a:xfrm>
            <a:off x="1076813" y="19590585"/>
            <a:ext cx="11850174" cy="125658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5F8FE6-358E-B041-960A-E8BB7198256E}"/>
              </a:ext>
            </a:extLst>
          </p:cNvPr>
          <p:cNvSpPr txBox="1"/>
          <p:nvPr/>
        </p:nvSpPr>
        <p:spPr>
          <a:xfrm>
            <a:off x="4131308" y="19277639"/>
            <a:ext cx="530241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r-Latn-R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Metodologije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BF2A079-A2E5-EB47-A87D-0DF81290A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8" b="10878"/>
          <a:stretch/>
        </p:blipFill>
        <p:spPr>
          <a:xfrm>
            <a:off x="34335730" y="1518879"/>
            <a:ext cx="2414987" cy="207645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E97B591-3EF4-604D-B8F4-85EF95585925}"/>
              </a:ext>
            </a:extLst>
          </p:cNvPr>
          <p:cNvSpPr txBox="1"/>
          <p:nvPr/>
        </p:nvSpPr>
        <p:spPr>
          <a:xfrm>
            <a:off x="37028303" y="1623856"/>
            <a:ext cx="5567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i="1" dirty="0">
                <a:latin typeface="Lucida Fax" panose="02060602050505020204" pitchFamily="18" charset="77"/>
                <a:cs typeface="Lucida Grande" panose="020B0600040502020204" pitchFamily="34" charset="0"/>
              </a:rPr>
              <a:t>Fakultet tehničkih nauka</a:t>
            </a:r>
            <a:endParaRPr lang="en-US" sz="4800" dirty="0">
              <a:latin typeface="Lucida Fax" panose="02060602050505020204" pitchFamily="18" charset="77"/>
              <a:cs typeface="Lucida Grande" panose="020B06000405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054B1-3928-473B-A503-01BA386E9B78}"/>
              </a:ext>
            </a:extLst>
          </p:cNvPr>
          <p:cNvSpPr txBox="1"/>
          <p:nvPr/>
        </p:nvSpPr>
        <p:spPr>
          <a:xfrm>
            <a:off x="1243552" y="6447834"/>
            <a:ext cx="11437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Cilj projekta je dizajnirati softver koji će vršiti klasifikaciju ptica na osnovu zvuka. Na ulazu je zvuk određenog trajanja, a program bi trebalo, na osnovu toga, da na izlazu da koja vrsta ptice je u pitanju. </a:t>
            </a:r>
          </a:p>
          <a:p>
            <a:endParaRPr lang="sr-Latn-RS" sz="3600" dirty="0"/>
          </a:p>
          <a:p>
            <a:r>
              <a:rPr lang="sr-Latn-RS" sz="3600" dirty="0"/>
              <a:t>Ovaj softver bi olakšao raspoznavanje ptica u situaciji kada čujemo njeno pjevanje, ali je ne vidimo.</a:t>
            </a:r>
          </a:p>
          <a:p>
            <a:endParaRPr lang="sr-Latn-RS" sz="3600" dirty="0"/>
          </a:p>
          <a:p>
            <a:r>
              <a:rPr lang="sr-Latn-RS" sz="3600" dirty="0"/>
              <a:t>Sistem vrši klasifikaciju 7 vrsta ptica: gavran, vrana, sova, golub, lasta, vrabac.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0EE9C-112D-4FC8-8D79-5394A3E115E5}"/>
              </a:ext>
            </a:extLst>
          </p:cNvPr>
          <p:cNvSpPr txBox="1"/>
          <p:nvPr/>
        </p:nvSpPr>
        <p:spPr>
          <a:xfrm>
            <a:off x="1243551" y="13411718"/>
            <a:ext cx="114377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Podaci su preuzeti sa sajta </a:t>
            </a:r>
            <a:r>
              <a:rPr lang="sr-Latn-RS" sz="3600" i="1" dirty="0">
                <a:hlinkClick r:id="rId4"/>
              </a:rPr>
              <a:t>xeno-canto</a:t>
            </a:r>
            <a:r>
              <a:rPr lang="sr-Latn-RS" sz="3600" dirty="0"/>
              <a:t> i podijeljeni u 3 grupe. Prvu grupu čine testni podaci, oko 480 primjera, gdje za svaku vrstu ima oko 80 primjera.</a:t>
            </a:r>
          </a:p>
          <a:p>
            <a:r>
              <a:rPr lang="sr-Latn-RS" sz="3600" dirty="0"/>
              <a:t>Druga grupa podataka je validaciona grupa i čini je 120 primjera, 20 po vrsti.</a:t>
            </a:r>
          </a:p>
          <a:p>
            <a:r>
              <a:rPr lang="sr-Latn-RS" sz="3600" dirty="0"/>
              <a:t>Treća grupa je testna grupa i za svaku vrstu je prikupljeno oko 10 primjera.</a:t>
            </a:r>
          </a:p>
          <a:p>
            <a:endParaRPr lang="sr-Latn-RS" sz="3600" dirty="0"/>
          </a:p>
          <a:p>
            <a:r>
              <a:rPr lang="sr-Latn-RS" sz="3600" dirty="0"/>
              <a:t>Svi podaci su zvučni snimci u </a:t>
            </a:r>
            <a:r>
              <a:rPr lang="sr-Latn-RS" sz="3600" i="1" dirty="0"/>
              <a:t>mp3</a:t>
            </a:r>
            <a:r>
              <a:rPr lang="sr-Latn-RS" sz="3600" dirty="0"/>
              <a:t> formatu.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D429B-0D73-4F34-9FF5-00C6F38753BD}"/>
              </a:ext>
            </a:extLst>
          </p:cNvPr>
          <p:cNvSpPr txBox="1"/>
          <p:nvPr/>
        </p:nvSpPr>
        <p:spPr>
          <a:xfrm>
            <a:off x="1243551" y="20574000"/>
            <a:ext cx="11437767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Za klasifikaciju ptica korištena je </a:t>
            </a:r>
            <a:r>
              <a:rPr lang="sr-Latn-RS" sz="3600" i="1" dirty="0"/>
              <a:t>CNN</a:t>
            </a:r>
            <a:r>
              <a:rPr lang="sr-Latn-RS" sz="3600" dirty="0"/>
              <a:t> mreža. </a:t>
            </a:r>
            <a:r>
              <a:rPr lang="sr-Latn-RS" sz="3600" i="1" dirty="0"/>
              <a:t>CNN </a:t>
            </a:r>
            <a:r>
              <a:rPr lang="sr-Latn-RS" sz="3600" dirty="0"/>
              <a:t>na ulazu prima slike, te je bilo potrebno prvo zvučni snimak poboljšati, uklanjajući šum, onda pretvoriti u sliku i izvršiti dodatna poboljšanja slike, a zatim sliku proslijediti na ulaz </a:t>
            </a:r>
            <a:r>
              <a:rPr lang="sr-Latn-RS" sz="3600" i="1" dirty="0"/>
              <a:t>CNN </a:t>
            </a:r>
            <a:r>
              <a:rPr lang="sr-Latn-RS" sz="3600" dirty="0"/>
              <a:t>mreže.</a:t>
            </a:r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r>
              <a:rPr lang="sr-Latn-RS" sz="3600" dirty="0"/>
              <a:t>Prvi korak je bio primjena </a:t>
            </a:r>
            <a:r>
              <a:rPr lang="sr-Latn-RS" sz="3600" i="1" dirty="0"/>
              <a:t>python </a:t>
            </a:r>
            <a:r>
              <a:rPr lang="sr-Latn-RS" sz="3600" dirty="0"/>
              <a:t>biblioteke </a:t>
            </a:r>
            <a:r>
              <a:rPr lang="sr-Latn-RS" sz="3600" i="1" dirty="0">
                <a:hlinkClick r:id="rId5"/>
              </a:rPr>
              <a:t>noisereduce</a:t>
            </a:r>
            <a:r>
              <a:rPr lang="sr-Latn-RS" sz="3600" i="1" dirty="0"/>
              <a:t>, </a:t>
            </a:r>
            <a:r>
              <a:rPr lang="sr-Latn-RS" sz="3600" dirty="0"/>
              <a:t>koja u velikoj mjeri uklanja pozadinske zvukove i buku, na taj način se dobija čist i jasan zvuk ptice.</a:t>
            </a:r>
            <a:endParaRPr lang="en-US" sz="36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9172E3-0326-4EF9-A64D-D1EB21603711}"/>
              </a:ext>
            </a:extLst>
          </p:cNvPr>
          <p:cNvGrpSpPr/>
          <p:nvPr/>
        </p:nvGrpSpPr>
        <p:grpSpPr>
          <a:xfrm>
            <a:off x="2163200" y="23706389"/>
            <a:ext cx="9677400" cy="5941751"/>
            <a:chOff x="1584916" y="23511156"/>
            <a:chExt cx="9677400" cy="59417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1BB79-C3AC-48EC-B795-B874BCB6B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16" y="23511156"/>
              <a:ext cx="9677400" cy="482797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0D6598-1063-4793-BBA4-1F5A0D156355}"/>
                </a:ext>
              </a:extLst>
            </p:cNvPr>
            <p:cNvSpPr txBox="1"/>
            <p:nvPr/>
          </p:nvSpPr>
          <p:spPr>
            <a:xfrm>
              <a:off x="1584916" y="28498800"/>
              <a:ext cx="9677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dirty="0"/>
                <a:t>Slika 1. Rezultat dobijen računanjem </a:t>
              </a:r>
              <a:r>
                <a:rPr lang="sr-Latn-RS" sz="2800" i="1" dirty="0"/>
                <a:t>melspectrogram-</a:t>
              </a:r>
              <a:r>
                <a:rPr lang="sr-Latn-RS" sz="2800" dirty="0"/>
                <a:t>a, bez primjene </a:t>
              </a:r>
              <a:r>
                <a:rPr lang="sr-Latn-RS" sz="2800" i="1" dirty="0"/>
                <a:t>noisereduce-a</a:t>
              </a:r>
              <a:endParaRPr lang="en-US" sz="2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4F4412-9A4B-4C08-8874-D3741DE8F137}"/>
              </a:ext>
            </a:extLst>
          </p:cNvPr>
          <p:cNvGrpSpPr/>
          <p:nvPr/>
        </p:nvGrpSpPr>
        <p:grpSpPr>
          <a:xfrm>
            <a:off x="16086368" y="6428323"/>
            <a:ext cx="9661064" cy="5917860"/>
            <a:chOff x="16751013" y="4557838"/>
            <a:chExt cx="9661064" cy="70432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8C6AA-8255-4759-A8AD-2A10F25634D6}"/>
                </a:ext>
              </a:extLst>
            </p:cNvPr>
            <p:cNvSpPr txBox="1"/>
            <p:nvPr/>
          </p:nvSpPr>
          <p:spPr>
            <a:xfrm>
              <a:off x="16751013" y="10647017"/>
              <a:ext cx="96610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dirty="0"/>
                <a:t>Slika 2. Rezultat dobijen računanjem </a:t>
              </a:r>
              <a:r>
                <a:rPr lang="sr-Latn-RS" sz="2800" i="1" dirty="0"/>
                <a:t>melspectrogram</a:t>
              </a:r>
              <a:r>
                <a:rPr lang="sr-Latn-RS" sz="2800" dirty="0"/>
                <a:t>-a sa primjenom </a:t>
              </a:r>
              <a:r>
                <a:rPr lang="sr-Latn-RS" sz="2800" i="1" dirty="0"/>
                <a:t>noisereduce-a </a:t>
              </a:r>
              <a:r>
                <a:rPr lang="sr-Latn-RS" sz="2800" dirty="0"/>
                <a:t>i tehnike zatvaranja</a:t>
              </a:r>
              <a:endParaRPr lang="en-US" sz="2800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7A2988B-F968-4670-BEE8-0BE94FA9A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013" y="4557838"/>
              <a:ext cx="9661064" cy="591371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3282317" y="21091751"/>
            <a:ext cx="17520723" cy="11064660"/>
            <a:chOff x="939939" y="19926485"/>
            <a:chExt cx="11616995" cy="10067608"/>
          </a:xfrm>
        </p:grpSpPr>
        <p:sp>
          <p:nvSpPr>
            <p:cNvPr id="41" name="Rectangle 40"/>
            <p:cNvSpPr/>
            <p:nvPr/>
          </p:nvSpPr>
          <p:spPr>
            <a:xfrm>
              <a:off x="939939" y="20347496"/>
              <a:ext cx="11616995" cy="964659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06168" y="19926485"/>
              <a:ext cx="2338935" cy="840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</a:t>
              </a:r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zultati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4A33C74-3D3E-43ED-AB2A-104261E9E43B}"/>
              </a:ext>
            </a:extLst>
          </p:cNvPr>
          <p:cNvSpPr txBox="1"/>
          <p:nvPr/>
        </p:nvSpPr>
        <p:spPr>
          <a:xfrm>
            <a:off x="13282318" y="22622561"/>
            <a:ext cx="17250363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1012">
              <a:spcAft>
                <a:spcPts val="4000"/>
              </a:spcAft>
            </a:pPr>
            <a:r>
              <a:rPr lang="sr-Latn-RS" sz="3600" dirty="0"/>
              <a:t>Podaci su podijeljeni u tri skupa, trening, validacioni i testni skup. U približnom omjeru 70:20:10.</a:t>
            </a:r>
          </a:p>
          <a:p>
            <a:pPr marL="481012">
              <a:spcAft>
                <a:spcPts val="4000"/>
              </a:spcAft>
            </a:pPr>
            <a:r>
              <a:rPr lang="en-US" sz="3600" dirty="0"/>
              <a:t>Na </a:t>
            </a:r>
            <a:r>
              <a:rPr lang="en-US" sz="3600" dirty="0" err="1"/>
              <a:t>trening</a:t>
            </a:r>
            <a:r>
              <a:rPr lang="en-US" sz="3600" dirty="0"/>
              <a:t> </a:t>
            </a:r>
            <a:r>
              <a:rPr lang="en-US" sz="3600" dirty="0" err="1"/>
              <a:t>skupu</a:t>
            </a:r>
            <a:r>
              <a:rPr lang="en-US" sz="3600" dirty="0"/>
              <a:t>, </a:t>
            </a:r>
            <a:r>
              <a:rPr lang="sr-Latn-RS" sz="3600" dirty="0"/>
              <a:t>ostavaren je rezultat od 99,9% tačnosti, dok vrijednost </a:t>
            </a:r>
            <a:r>
              <a:rPr lang="sr-Latn-RS" sz="3600" i="1" dirty="0"/>
              <a:t>loss </a:t>
            </a:r>
            <a:r>
              <a:rPr lang="sr-Latn-RS" sz="3600" dirty="0"/>
              <a:t>funkcije iznosi u prosjeku 0.017.</a:t>
            </a:r>
            <a:endParaRPr lang="en-US" sz="3600" i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22561-36FF-4FF4-8B55-519DB9C5D3CA}"/>
              </a:ext>
            </a:extLst>
          </p:cNvPr>
          <p:cNvGrpSpPr/>
          <p:nvPr/>
        </p:nvGrpSpPr>
        <p:grpSpPr>
          <a:xfrm>
            <a:off x="17106900" y="25718691"/>
            <a:ext cx="9677400" cy="5914440"/>
            <a:chOff x="15773400" y="25443715"/>
            <a:chExt cx="10744200" cy="553127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B48FA21-83AF-4945-A9B1-F01F528C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400" y="25443715"/>
              <a:ext cx="10744200" cy="503628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B51E89-460F-4119-A1D4-231B4BDA3E5A}"/>
                </a:ext>
              </a:extLst>
            </p:cNvPr>
            <p:cNvSpPr txBox="1"/>
            <p:nvPr/>
          </p:nvSpPr>
          <p:spPr>
            <a:xfrm>
              <a:off x="15773400" y="30485662"/>
              <a:ext cx="10744200" cy="48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dirty="0"/>
                <a:t>Slika 3. Tačnost sistema po epohama na trening skupu</a:t>
              </a:r>
              <a:endParaRPr lang="en-US" sz="28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AD50B83-7498-4E05-8551-02FB402797F9}"/>
              </a:ext>
            </a:extLst>
          </p:cNvPr>
          <p:cNvSpPr txBox="1"/>
          <p:nvPr/>
        </p:nvSpPr>
        <p:spPr>
          <a:xfrm>
            <a:off x="31501652" y="6279740"/>
            <a:ext cx="11137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Rezultati za validacioni skup podataka su za tačnost u prosjeku oko 96.1%, dok je vrijednost </a:t>
            </a:r>
            <a:r>
              <a:rPr lang="sr-Latn-RS" sz="3600" i="1" dirty="0"/>
              <a:t>loss </a:t>
            </a:r>
            <a:r>
              <a:rPr lang="sr-Latn-RS" sz="3600" dirty="0"/>
              <a:t>funkcije oko 0.108.</a:t>
            </a:r>
          </a:p>
          <a:p>
            <a:endParaRPr lang="sr-Latn-RS" sz="3600" dirty="0"/>
          </a:p>
          <a:p>
            <a:r>
              <a:rPr lang="sr-Latn-RS" sz="3600" dirty="0"/>
              <a:t>Na testnom skupu, sistem je u prosjeku ostvario 93.3% tačnosti, te 0.213 za vrijednost </a:t>
            </a:r>
            <a:r>
              <a:rPr lang="sr-Latn-RS" sz="3600" i="1" dirty="0"/>
              <a:t>loss</a:t>
            </a:r>
            <a:r>
              <a:rPr lang="sr-Latn-RS" sz="3600" dirty="0"/>
              <a:t> funkcije.</a:t>
            </a:r>
          </a:p>
          <a:p>
            <a:endParaRPr lang="sr-Latn-RS" sz="3600" dirty="0"/>
          </a:p>
          <a:p>
            <a:endParaRPr lang="en-US" sz="36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859C44-8FF2-4C36-8243-7C351C0FA56A}"/>
              </a:ext>
            </a:extLst>
          </p:cNvPr>
          <p:cNvGrpSpPr/>
          <p:nvPr/>
        </p:nvGrpSpPr>
        <p:grpSpPr>
          <a:xfrm>
            <a:off x="32189603" y="10054095"/>
            <a:ext cx="9677400" cy="6382263"/>
            <a:chOff x="32766000" y="10076938"/>
            <a:chExt cx="8610600" cy="5393306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06313A6-73EA-4E58-840F-81B12229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0" y="10076938"/>
              <a:ext cx="8610600" cy="432486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531696E-E7EE-42E4-9169-7FBD8E86B6E7}"/>
                </a:ext>
              </a:extLst>
            </p:cNvPr>
            <p:cNvSpPr txBox="1"/>
            <p:nvPr/>
          </p:nvSpPr>
          <p:spPr>
            <a:xfrm>
              <a:off x="32766000" y="14516137"/>
              <a:ext cx="8610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dirty="0"/>
                <a:t>Slika 4. Rezultati sistema za svaku vrstu pojedinačno na test skupu podataka</a:t>
              </a:r>
              <a:endParaRPr lang="en-US" sz="28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1B38EC5-D42E-437A-BB0C-6E2EA26450DD}"/>
              </a:ext>
            </a:extLst>
          </p:cNvPr>
          <p:cNvSpPr txBox="1"/>
          <p:nvPr/>
        </p:nvSpPr>
        <p:spPr>
          <a:xfrm>
            <a:off x="31501652" y="27492346"/>
            <a:ext cx="11137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4"/>
              </a:rPr>
              <a:t>https://www.xeno-canto.org/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0"/>
              </a:rPr>
              <a:t>https://github.com/ftn-ai-lab/sc-2020-siit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1"/>
              </a:rPr>
              <a:t>https://arxiv.org/pdf/2007.11154.pdf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2"/>
              </a:rPr>
              <a:t>https://towardsdatascience.com/sound-based-bird-classification-965d0ecacb2b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3"/>
              </a:rPr>
              <a:t>https://www.kaggle.com/c/birdsong-recognition/discussion/183208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4"/>
              </a:rPr>
              <a:t>https://github.com/miki-lauda/klasifikacija-ptica</a:t>
            </a:r>
            <a:endParaRPr lang="sr-Latn-RS" sz="3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53109F-0DF0-40BD-B1E9-F96D177C6FF4}"/>
              </a:ext>
            </a:extLst>
          </p:cNvPr>
          <p:cNvSpPr txBox="1"/>
          <p:nvPr/>
        </p:nvSpPr>
        <p:spPr>
          <a:xfrm>
            <a:off x="31553503" y="18360932"/>
            <a:ext cx="1109414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Analizirajući rezultate, može se reći da je sistem uspješno izvršio klasifikaciju ptica. </a:t>
            </a:r>
            <a:r>
              <a:rPr lang="sr-Latn-RS" sz="3600" i="1" dirty="0"/>
              <a:t>Transfer learning </a:t>
            </a:r>
            <a:r>
              <a:rPr lang="sr-Latn-RS" sz="3600" dirty="0"/>
              <a:t>se u ovom slučaju pokazao kao dobar metod pri klasifikaciji, iako su podaci nad kojima je </a:t>
            </a:r>
            <a:r>
              <a:rPr lang="sr-Latn-RS" sz="3600" i="1" dirty="0"/>
              <a:t>ResNet-18</a:t>
            </a:r>
            <a:r>
              <a:rPr lang="sr-Latn-RS" sz="3600" dirty="0"/>
              <a:t> mreža trenirana dosta različiti u odnosu na podatke u ovom radu, </a:t>
            </a:r>
            <a:r>
              <a:rPr lang="sr-Latn-RS" sz="3600" i="1" dirty="0"/>
              <a:t>CNN </a:t>
            </a:r>
            <a:r>
              <a:rPr lang="sr-Latn-RS" sz="3600" dirty="0"/>
              <a:t>mreža je ipak uspjela da ostvari značajne rezultate.</a:t>
            </a:r>
          </a:p>
          <a:p>
            <a:endParaRPr lang="sr-Latn-RS" sz="2400" dirty="0"/>
          </a:p>
          <a:p>
            <a:r>
              <a:rPr lang="sr-Latn-RS" sz="3600" dirty="0"/>
              <a:t>Sistem je vršio klasifikaciju 6 vrsta ptica, ali svaka od tih vrsta ima mnoštvo podvrsta, gdje svaka podvrsta ima svoj način pjevanja. Takođe, pjevanje se razlikuje od uzrasta ptice, situacije (upozorenje na opasnost, obavještenje o pronađenom izvoru hrane, ...), te drugih faktora. Za potrebe projekta, od svake vrsta uzeta je jedna reprezentativna podvrsta koja se klasifikovala.</a:t>
            </a:r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Bangla MN</vt:lpstr>
      <vt:lpstr>Calibri</vt:lpstr>
      <vt:lpstr>Lucida Fax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2021-02-12T15:42:53Z</dcterms:modified>
</cp:coreProperties>
</file>