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64" r:id="rId6"/>
    <p:sldId id="265" r:id="rId7"/>
    <p:sldId id="266" r:id="rId8"/>
    <p:sldId id="256" r:id="rId9"/>
    <p:sldId id="263" r:id="rId10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B47B-D8CE-4A71-952C-EDBB92945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6CDC02-F6DF-4080-B15D-184542782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EBE1A-903C-4398-A6E9-15C9AC1A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727075-E890-4D2E-87C4-8BBAA1E3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FC2FBB-FA04-4828-8B2F-649D1C9D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9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A969F-2D48-4534-9FAA-761C8DDE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F13FF2-A2D5-41EF-BD65-FE4153C1D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867D2-5608-46C0-B64E-B5AD9A01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0F3A7-A303-49A9-91D8-B73FABBD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57477-2145-4E5F-A72F-B4078A44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0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E3F8C1-7DA6-4E9C-B08E-DB3237466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2B8F03-E1B5-4B3F-891C-B96184B6C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BCEF8-728D-4D63-9E12-ADA72AB3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92C772-BC88-4551-B936-04D29C74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095FE-EF7A-4DE8-8668-EE3F5D86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62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38BCB-A7D1-4461-9585-DD66746A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35BC69-13AA-4D48-90E9-CD877CC6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DC2C2-1096-4E69-83F1-B8C74137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098F2-BAC9-46B0-8ADD-4A48AE68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CEE05-DBC0-4157-B544-4528528F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92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54C09-8C0D-4189-9493-8260EFF8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A5843A-6F4E-4032-BBDB-DFBACA9C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0FED4-2858-47EF-B759-19DEABCF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420C7-1F27-45FE-A864-023C9079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9E615-3141-4743-BA5F-5216029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48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B522E-5487-4C37-B977-32D2C357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B042F6-8793-4C60-BC16-F91BF82CA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96EEF3-12E4-40D8-885A-0BF1ECDAA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BF532B-BBB6-4FA7-8868-0A44E169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AC6F9-0645-45C3-8ADD-726CAA9F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33E9E3-6F7B-4D2D-8FD2-EBDDD48D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06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82B7B-3729-4069-ADB6-739E3FBA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DEE9AF-551A-43DF-9EF1-95E263FD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774B97-7413-4AB5-921E-A51F09E0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D0A65D-661D-42BB-AE27-68E7A4B5C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D8D062-8092-4CE7-B1D4-16C7191D0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3962FC-CE62-4502-824C-69FD8A29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9FCF44-7900-43D8-8456-1359DD0B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EBB960-355C-466A-B154-D4941356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51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87954-E99A-47FB-B766-24675213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D823AA-B3B5-4AD0-B21D-48C933D8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43AE10-E646-41E0-A3F0-34334900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BD0E1A-75CD-4439-90D4-DE275E69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6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D9C206-F601-4F1E-9C4A-2FB218BD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2C5A99-D3E8-4979-BB6D-3CF601EE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1EA579-B723-49C1-AE89-EC9ED154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15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91ABE-469B-4AB2-A8CE-B4EFBD1E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1CB90A-65B5-4D2A-A1D0-9F3802A7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F4F8AD-B177-4DF1-B0B4-22CBC29F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64913-492E-41A9-9778-6BA70007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44172C-3A74-4D34-B9CE-DD01969A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6AC519-0478-4053-984B-A95791A0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21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E5D10-10FA-4CCD-A48C-7D398E81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4980D5-1C8C-4277-B745-C1789E28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3F360F-612A-4B47-A544-2BC7DFDF0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1157D7-3132-450F-924E-F02961B7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BBE8CA-0765-4E91-9974-57D54E00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CB78FD-8557-4913-BE96-7745546E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78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BC64CB-79EC-46A5-8823-7CDCFC45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D5BFFB-63BB-4C78-BFDC-B4098C4D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CE3CED-8EFB-45C0-A84B-FCD8633AF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3E6-B91A-4DE2-AFCD-EAE5E7CA992A}" type="datetimeFigureOut">
              <a:rPr kumimoji="1" lang="ja-JP" altLang="en-US" smtClean="0"/>
              <a:t>2021/2/25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BF81D-2956-40DC-8310-80ACD9993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2F7A8-03FB-47DB-A825-1C2EA8BBE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C61C-D710-4F95-B088-5ADFA5E2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89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077AA-CE57-4B0C-9D5B-E21FD9A4E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479" y="645358"/>
            <a:ext cx="2572719" cy="1132007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>
                <a:latin typeface="Agency FB" panose="020B0503020202020204" pitchFamily="34" charset="0"/>
              </a:rPr>
              <a:t>Python</a:t>
            </a:r>
            <a:br>
              <a:rPr lang="en-US" altLang="ja-JP" sz="3600" b="1" dirty="0">
                <a:latin typeface="Agency FB" panose="020B0503020202020204" pitchFamily="34" charset="0"/>
              </a:rPr>
            </a:b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チーム開発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3D068A-C171-466F-AE1B-40E9A2F46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651" y="2555743"/>
            <a:ext cx="7350697" cy="114430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6600" b="1" dirty="0">
                <a:ea typeface="メイリオ" panose="020B0604030504040204" pitchFamily="50" charset="-128"/>
              </a:rPr>
              <a:t>カーラーパレット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FE9B8177-7726-4438-8A2F-FDA91DF51BDF}"/>
              </a:ext>
            </a:extLst>
          </p:cNvPr>
          <p:cNvSpPr txBox="1">
            <a:spLocks/>
          </p:cNvSpPr>
          <p:nvPr/>
        </p:nvSpPr>
        <p:spPr>
          <a:xfrm>
            <a:off x="4534664" y="3657920"/>
            <a:ext cx="31226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dirty="0">
                <a:ea typeface="メイリオ" panose="020B0604030504040204" pitchFamily="50" charset="-128"/>
              </a:rPr>
              <a:t>Color _selection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dirty="0" err="1">
                <a:ea typeface="メイリオ" panose="020B0604030504040204" pitchFamily="50" charset="-128"/>
              </a:rPr>
              <a:t>Web_color_picker</a:t>
            </a:r>
            <a:endParaRPr lang="en-US" altLang="ja-JP" dirty="0">
              <a:ea typeface="メイリオ" panose="020B0604030504040204" pitchFamily="50" charset="-128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dirty="0" err="1">
                <a:ea typeface="メイリオ" panose="020B0604030504040204" pitchFamily="50" charset="-128"/>
              </a:rPr>
              <a:t>Color_holder</a:t>
            </a:r>
            <a:endParaRPr lang="en-US" altLang="ja-JP" dirty="0">
              <a:ea typeface="メイリオ" panose="020B0604030504040204" pitchFamily="50" charset="-128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altLang="ja-JP" dirty="0">
              <a:ea typeface="メイリオ" panose="020B0604030504040204" pitchFamily="50" charset="-128"/>
            </a:endParaRP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EB9D8356-2FD3-40CC-95DD-2A8F47EB68E3}"/>
              </a:ext>
            </a:extLst>
          </p:cNvPr>
          <p:cNvSpPr txBox="1">
            <a:spLocks/>
          </p:cNvSpPr>
          <p:nvPr/>
        </p:nvSpPr>
        <p:spPr>
          <a:xfrm>
            <a:off x="1834206" y="5588329"/>
            <a:ext cx="9143999" cy="58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>
                <a:ea typeface="メイリオ" panose="020B0604030504040204" pitchFamily="50" charset="-128"/>
              </a:rPr>
              <a:t>開発メンバー：ポリテクセンター中部　</a:t>
            </a:r>
            <a:r>
              <a:rPr lang="en-US" altLang="ja-JP" sz="1800" dirty="0">
                <a:ea typeface="メイリオ" panose="020B0604030504040204" pitchFamily="50" charset="-128"/>
              </a:rPr>
              <a:t>ICT</a:t>
            </a:r>
            <a:r>
              <a:rPr lang="ja-JP" altLang="en-US" sz="1800" dirty="0">
                <a:ea typeface="メイリオ" panose="020B0604030504040204" pitchFamily="50" charset="-128"/>
              </a:rPr>
              <a:t>生産サポート科　藤原千香、その他</a:t>
            </a:r>
            <a:r>
              <a:rPr lang="en-US" altLang="ja-JP" sz="1800" dirty="0">
                <a:ea typeface="メイリオ" panose="020B0604030504040204" pitchFamily="50" charset="-128"/>
              </a:rPr>
              <a:t>3</a:t>
            </a:r>
            <a:r>
              <a:rPr lang="ja-JP" altLang="en-US" sz="1800" dirty="0">
                <a:ea typeface="メイリオ" panose="020B0604030504040204" pitchFamily="50" charset="-128"/>
              </a:rPr>
              <a:t>名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A9A5C93-4842-44C4-ABCA-F8CF7E79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66" y="432392"/>
            <a:ext cx="2590132" cy="23507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8E7E035-FA95-4C3E-9CEE-CBF67270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9" y="1775791"/>
            <a:ext cx="2572719" cy="2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1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C1D3A-8968-4CDF-89ED-8B0A35D7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7" y="280647"/>
            <a:ext cx="4385387" cy="578281"/>
          </a:xfrm>
        </p:spPr>
        <p:txBody>
          <a:bodyPr>
            <a:noAutofit/>
          </a:bodyPr>
          <a:lstStyle/>
          <a:p>
            <a:r>
              <a:rPr lang="ja-JP" altLang="en-US" sz="2800" dirty="0">
                <a:latin typeface="+mn-lt"/>
                <a:ea typeface="メイリオ" panose="020B0604030504040204" pitchFamily="50" charset="-128"/>
              </a:rPr>
              <a:t>計画：</a:t>
            </a:r>
            <a:r>
              <a:rPr lang="en-US" altLang="ja-JP" sz="2800" b="1" dirty="0">
                <a:latin typeface="+mn-lt"/>
                <a:ea typeface="メイリオ" panose="020B0604030504040204" pitchFamily="50" charset="-128"/>
              </a:rPr>
              <a:t>color-palette</a:t>
            </a:r>
            <a:endParaRPr kumimoji="1" lang="ja-JP" altLang="en-US" sz="2800" dirty="0">
              <a:latin typeface="+mn-lt"/>
              <a:ea typeface="メイリオ" panose="020B0604030504040204" pitchFamily="50" charset="-128"/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ACC958F0-F9E4-4585-AE62-B135CB1D3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3289" y="5464878"/>
            <a:ext cx="2788457" cy="1113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B69CAA7-54AE-4D76-B829-122CC326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289" y="707030"/>
            <a:ext cx="2788458" cy="1774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DDF8E74-E313-4523-8583-701F165B3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344" y="2823570"/>
            <a:ext cx="1244066" cy="1736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2893C4-25ED-4163-9580-3BF793200535}"/>
              </a:ext>
            </a:extLst>
          </p:cNvPr>
          <p:cNvSpPr txBox="1"/>
          <p:nvPr/>
        </p:nvSpPr>
        <p:spPr>
          <a:xfrm>
            <a:off x="5702324" y="337697"/>
            <a:ext cx="545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>
                <a:ea typeface="メイリオ" panose="020B0604030504040204" pitchFamily="50" charset="-128"/>
              </a:rPr>
              <a:t> </a:t>
            </a:r>
            <a:r>
              <a:rPr lang="ja-JP" altLang="en-US" dirty="0">
                <a:ea typeface="メイリオ" panose="020B0604030504040204" pitchFamily="50" charset="-128"/>
              </a:rPr>
              <a:t>①</a:t>
            </a:r>
            <a:r>
              <a:rPr lang="en-US" altLang="ja-JP" dirty="0">
                <a:ea typeface="メイリオ" panose="020B0604030504040204" pitchFamily="50" charset="-128"/>
              </a:rPr>
              <a:t>Color _selection</a:t>
            </a:r>
            <a:r>
              <a:rPr lang="ja-JP" altLang="en-US" dirty="0">
                <a:ea typeface="メイリオ" panose="020B0604030504040204" pitchFamily="50" charset="-128"/>
              </a:rPr>
              <a:t>：</a:t>
            </a:r>
            <a:r>
              <a:rPr kumimoji="1" lang="ja-JP" altLang="en-US" dirty="0"/>
              <a:t>自作で色を作成し</a:t>
            </a:r>
            <a:r>
              <a:rPr lang="ja-JP" altLang="en-US" dirty="0"/>
              <a:t>利用</a:t>
            </a:r>
            <a:r>
              <a:rPr kumimoji="1" lang="ja-JP" altLang="en-US" dirty="0"/>
              <a:t>する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4F7690-BFB1-4919-A1ED-42BA7D0D2F5B}"/>
              </a:ext>
            </a:extLst>
          </p:cNvPr>
          <p:cNvSpPr txBox="1"/>
          <p:nvPr/>
        </p:nvSpPr>
        <p:spPr>
          <a:xfrm>
            <a:off x="5702324" y="4560209"/>
            <a:ext cx="579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■③</a:t>
            </a:r>
            <a:r>
              <a:rPr lang="en-US" altLang="ja-JP" dirty="0" err="1">
                <a:ea typeface="メイリオ" panose="020B0604030504040204" pitchFamily="50" charset="-128"/>
              </a:rPr>
              <a:t>Color_holder</a:t>
            </a:r>
            <a:r>
              <a:rPr lang="ja-JP" altLang="en-US" dirty="0">
                <a:ea typeface="メイリオ" panose="020B0604030504040204" pitchFamily="50" charset="-128"/>
              </a:rPr>
              <a:t>：</a:t>
            </a:r>
            <a:r>
              <a:rPr lang="ja-JP" altLang="en-US" dirty="0"/>
              <a:t>使用色決定</a:t>
            </a:r>
            <a:endParaRPr lang="en-US" altLang="ja-JP" dirty="0"/>
          </a:p>
          <a:p>
            <a:r>
              <a:rPr lang="ja-JP" altLang="en-US" dirty="0"/>
              <a:t>プレビュー画面で①、②で選択した</a:t>
            </a:r>
            <a:r>
              <a:rPr kumimoji="1" lang="ja-JP" altLang="en-US" dirty="0"/>
              <a:t>で複数色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受け取り、配色・</a:t>
            </a:r>
            <a:r>
              <a:rPr kumimoji="1" lang="ja-JP" altLang="en-US" dirty="0"/>
              <a:t>コントラストなどの確認ができる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13871E-CD4E-445A-B0CC-88168437FD52}"/>
              </a:ext>
            </a:extLst>
          </p:cNvPr>
          <p:cNvSpPr/>
          <p:nvPr/>
        </p:nvSpPr>
        <p:spPr>
          <a:xfrm>
            <a:off x="492107" y="803791"/>
            <a:ext cx="4913479" cy="5775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FB07BB-C765-4D95-A6D7-B65C78B7C200}"/>
              </a:ext>
            </a:extLst>
          </p:cNvPr>
          <p:cNvSpPr txBox="1"/>
          <p:nvPr/>
        </p:nvSpPr>
        <p:spPr>
          <a:xfrm>
            <a:off x="5702324" y="2823570"/>
            <a:ext cx="491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■②</a:t>
            </a:r>
            <a:r>
              <a:rPr lang="en-US" altLang="ja-JP" dirty="0" err="1">
                <a:ea typeface="メイリオ" panose="020B0604030504040204" pitchFamily="50" charset="-128"/>
              </a:rPr>
              <a:t>Web_color_picker</a:t>
            </a:r>
            <a:r>
              <a:rPr lang="ja-JP" altLang="en-US" dirty="0">
                <a:ea typeface="メイリオ" panose="020B0604030504040204" pitchFamily="50" charset="-128"/>
              </a:rPr>
              <a:t>：</a:t>
            </a:r>
            <a:endParaRPr lang="en-US" altLang="ja-JP" dirty="0">
              <a:ea typeface="メイリオ" panose="020B0604030504040204" pitchFamily="50" charset="-128"/>
            </a:endParaRPr>
          </a:p>
          <a:p>
            <a:r>
              <a:rPr lang="ja-JP" altLang="en-US" dirty="0"/>
              <a:t>色情報を</a:t>
            </a:r>
            <a:r>
              <a:rPr lang="en-US" altLang="ja-JP" dirty="0"/>
              <a:t>Web</a:t>
            </a:r>
            <a:r>
              <a:rPr lang="ja-JP" altLang="en-US" dirty="0"/>
              <a:t>から取得し利用する</a:t>
            </a:r>
            <a:endParaRPr lang="en-US" altLang="ja-JP" dirty="0"/>
          </a:p>
          <a:p>
            <a:r>
              <a:rPr lang="ja-JP" altLang="en-US" dirty="0"/>
              <a:t>抽出情報一覧化と色選択ができる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07D4F7-0585-4597-A804-A2B259EB2C08}"/>
              </a:ext>
            </a:extLst>
          </p:cNvPr>
          <p:cNvSpPr txBox="1"/>
          <p:nvPr/>
        </p:nvSpPr>
        <p:spPr>
          <a:xfrm>
            <a:off x="525280" y="885187"/>
            <a:ext cx="51770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ea typeface="メイリオ" panose="020B0604030504040204" pitchFamily="50" charset="-128"/>
              </a:rPr>
              <a:t>開発用のカラーパレット作成</a:t>
            </a:r>
            <a:endParaRPr lang="en-US" altLang="ja-JP" sz="1400" b="1" dirty="0">
              <a:ea typeface="メイリオ" panose="020B0604030504040204" pitchFamily="50" charset="-128"/>
            </a:endParaRPr>
          </a:p>
          <a:p>
            <a:endParaRPr lang="ja-JP" altLang="en-US" sz="1400" b="1" dirty="0"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ea typeface="メイリオ" panose="020B0604030504040204" pitchFamily="50" charset="-128"/>
              </a:rPr>
              <a:t>機能要件</a:t>
            </a:r>
            <a:endParaRPr lang="en-US" altLang="ja-JP" sz="1400" b="1" dirty="0">
              <a:ea typeface="メイリオ" panose="020B0604030504040204" pitchFamily="50" charset="-128"/>
            </a:endParaRPr>
          </a:p>
          <a:p>
            <a:endParaRPr lang="ja-JP" altLang="en-US" sz="1400" b="1" dirty="0">
              <a:ea typeface="メイリオ" panose="020B0604030504040204" pitchFamily="50" charset="-128"/>
            </a:endParaRPr>
          </a:p>
          <a:p>
            <a:r>
              <a:rPr lang="ja-JP" altLang="en-US" sz="1400" dirty="0">
                <a:ea typeface="メイリオ" panose="020B0604030504040204" pitchFamily="50" charset="-128"/>
              </a:rPr>
              <a:t>色の見本の提示</a:t>
            </a:r>
          </a:p>
          <a:p>
            <a:pPr lvl="1"/>
            <a:r>
              <a:rPr lang="ja-JP" altLang="en-US" sz="1400" dirty="0">
                <a:ea typeface="メイリオ" panose="020B0604030504040204" pitchFamily="50" charset="-128"/>
              </a:rPr>
              <a:t>初期画面にどれくらいの色を出すか</a:t>
            </a:r>
          </a:p>
          <a:p>
            <a:pPr lvl="1"/>
            <a:r>
              <a:rPr lang="ja-JP" altLang="en-US" sz="1400" dirty="0">
                <a:ea typeface="メイリオ" panose="020B0604030504040204" pitchFamily="50" charset="-128"/>
              </a:rPr>
              <a:t>色の指定の仕方は？</a:t>
            </a:r>
            <a:endParaRPr lang="en-US" altLang="ja-JP" sz="1400" dirty="0">
              <a:ea typeface="メイリオ" panose="020B0604030504040204" pitchFamily="50" charset="-128"/>
            </a:endParaRPr>
          </a:p>
          <a:p>
            <a:pPr lvl="1"/>
            <a:endParaRPr lang="ja-JP" altLang="en-US" sz="1400" dirty="0">
              <a:ea typeface="メイリオ" panose="020B0604030504040204" pitchFamily="50" charset="-128"/>
            </a:endParaRPr>
          </a:p>
          <a:p>
            <a:r>
              <a:rPr lang="ja-JP" altLang="en-US" sz="1400" dirty="0">
                <a:ea typeface="メイリオ" panose="020B0604030504040204" pitchFamily="50" charset="-128"/>
              </a:rPr>
              <a:t>プレビュー</a:t>
            </a:r>
          </a:p>
          <a:p>
            <a:pPr lvl="1"/>
            <a:r>
              <a:rPr lang="en-US" altLang="ja-JP" sz="1400" dirty="0">
                <a:ea typeface="メイリオ" panose="020B0604030504040204" pitchFamily="50" charset="-128"/>
              </a:rPr>
              <a:t>3</a:t>
            </a:r>
            <a:r>
              <a:rPr lang="ja-JP" altLang="en-US" sz="1400" dirty="0">
                <a:ea typeface="メイリオ" panose="020B0604030504040204" pitchFamily="50" charset="-128"/>
              </a:rPr>
              <a:t>色での見本</a:t>
            </a:r>
          </a:p>
          <a:p>
            <a:pPr lvl="1"/>
            <a:r>
              <a:rPr lang="ja-JP" altLang="en-US" sz="1400" dirty="0">
                <a:ea typeface="メイリオ" panose="020B0604030504040204" pitchFamily="50" charset="-128"/>
              </a:rPr>
              <a:t>プレビューの構成は数パターン試せるほうがいい？</a:t>
            </a:r>
            <a:endParaRPr lang="en-US" altLang="ja-JP" sz="1400" dirty="0">
              <a:ea typeface="メイリオ" panose="020B0604030504040204" pitchFamily="50" charset="-128"/>
            </a:endParaRPr>
          </a:p>
          <a:p>
            <a:pPr lvl="1"/>
            <a:endParaRPr lang="ja-JP" altLang="en-US" sz="1400" dirty="0">
              <a:ea typeface="メイリオ" panose="020B0604030504040204" pitchFamily="50" charset="-128"/>
            </a:endParaRPr>
          </a:p>
          <a:p>
            <a:r>
              <a:rPr lang="en-US" altLang="ja-JP" sz="1400" dirty="0">
                <a:ea typeface="メイリオ" panose="020B0604030504040204" pitchFamily="50" charset="-128"/>
              </a:rPr>
              <a:t>-</a:t>
            </a:r>
            <a:r>
              <a:rPr lang="ja-JP" altLang="en-US" sz="1400" dirty="0">
                <a:ea typeface="メイリオ" panose="020B0604030504040204" pitchFamily="50" charset="-128"/>
              </a:rPr>
              <a:t>配色のリコメンド</a:t>
            </a:r>
            <a:endParaRPr lang="en-US" altLang="ja-JP" sz="1400" dirty="0">
              <a:ea typeface="メイリオ" panose="020B0604030504040204" pitchFamily="50" charset="-128"/>
            </a:endParaRPr>
          </a:p>
          <a:p>
            <a:endParaRPr lang="ja-JP" altLang="en-US" sz="1400" dirty="0">
              <a:ea typeface="メイリオ" panose="020B0604030504040204" pitchFamily="50" charset="-128"/>
            </a:endParaRPr>
          </a:p>
          <a:p>
            <a:r>
              <a:rPr lang="ja-JP" altLang="en-US" sz="1400" dirty="0">
                <a:ea typeface="メイリオ" panose="020B0604030504040204" pitchFamily="50" charset="-128"/>
              </a:rPr>
              <a:t>理論は？</a:t>
            </a:r>
          </a:p>
          <a:p>
            <a:r>
              <a:rPr lang="ja-JP" altLang="en-US" sz="1400" dirty="0">
                <a:ea typeface="メイリオ" panose="020B0604030504040204" pitchFamily="50" charset="-128"/>
              </a:rPr>
              <a:t>目的、好みに応じて複数種のパターンを生み出せるほう</a:t>
            </a:r>
            <a:endParaRPr lang="en-US" altLang="ja-JP" sz="1400" dirty="0">
              <a:ea typeface="メイリオ" panose="020B0604030504040204" pitchFamily="50" charset="-128"/>
            </a:endParaRPr>
          </a:p>
          <a:p>
            <a:r>
              <a:rPr lang="ja-JP" altLang="en-US" sz="1400" dirty="0">
                <a:ea typeface="メイリオ" panose="020B0604030504040204" pitchFamily="50" charset="-128"/>
              </a:rPr>
              <a:t>がいいかも</a:t>
            </a:r>
          </a:p>
          <a:p>
            <a:r>
              <a:rPr lang="ja-JP" altLang="en-US" sz="1400" dirty="0">
                <a:ea typeface="メイリオ" panose="020B0604030504040204" pitchFamily="50" charset="-128"/>
              </a:rPr>
              <a:t>コードへの反映の簡易化</a:t>
            </a:r>
          </a:p>
          <a:p>
            <a:pPr lvl="1"/>
            <a:r>
              <a:rPr lang="ja-JP" altLang="en-US" sz="1400" dirty="0">
                <a:ea typeface="メイリオ" panose="020B0604030504040204" pitchFamily="50" charset="-128"/>
              </a:rPr>
              <a:t>色を押して離した部分に転記？</a:t>
            </a:r>
          </a:p>
          <a:p>
            <a:endParaRPr lang="en-US" altLang="ja-JP" sz="1400" b="1" dirty="0"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ea typeface="メイリオ" panose="020B0604030504040204" pitchFamily="50" charset="-128"/>
              </a:rPr>
              <a:t>追加仕様</a:t>
            </a:r>
            <a:endParaRPr lang="en-US" altLang="ja-JP" sz="1400" b="1" dirty="0">
              <a:ea typeface="メイリオ" panose="020B0604030504040204" pitchFamily="50" charset="-128"/>
            </a:endParaRPr>
          </a:p>
          <a:p>
            <a:endParaRPr lang="ja-JP" altLang="en-US" sz="1400" b="1" dirty="0">
              <a:ea typeface="メイリオ" panose="020B0604030504040204" pitchFamily="50" charset="-128"/>
            </a:endParaRPr>
          </a:p>
          <a:p>
            <a:r>
              <a:rPr lang="ja-JP" altLang="en-US" sz="1400" dirty="0">
                <a:ea typeface="メイリオ" panose="020B0604030504040204" pitchFamily="50" charset="-128"/>
              </a:rPr>
              <a:t>色の微調整</a:t>
            </a:r>
          </a:p>
          <a:p>
            <a:r>
              <a:rPr lang="ja-JP" altLang="en-US" sz="1400" dirty="0">
                <a:ea typeface="メイリオ" panose="020B0604030504040204" pitchFamily="50" charset="-128"/>
              </a:rPr>
              <a:t>好みの</a:t>
            </a:r>
            <a:r>
              <a:rPr lang="en-US" altLang="ja-JP" sz="1400" dirty="0">
                <a:ea typeface="メイリオ" panose="020B0604030504040204" pitchFamily="50" charset="-128"/>
              </a:rPr>
              <a:t>HP</a:t>
            </a:r>
            <a:r>
              <a:rPr lang="ja-JP" altLang="en-US" sz="1400" dirty="0">
                <a:ea typeface="メイリオ" panose="020B0604030504040204" pitchFamily="50" charset="-128"/>
              </a:rPr>
              <a:t>から色を抜き出す</a:t>
            </a:r>
          </a:p>
          <a:p>
            <a:r>
              <a:rPr lang="ja-JP" altLang="en-US" sz="1400" dirty="0">
                <a:ea typeface="メイリオ" panose="020B0604030504040204" pitchFamily="50" charset="-128"/>
              </a:rPr>
              <a:t>保存用パレットを追加</a:t>
            </a:r>
          </a:p>
          <a:p>
            <a:r>
              <a:rPr lang="ja-JP" altLang="en-US" sz="1400" dirty="0">
                <a:ea typeface="メイリオ" panose="020B0604030504040204" pitchFamily="50" charset="-128"/>
              </a:rPr>
              <a:t>色の表記は</a:t>
            </a:r>
            <a:r>
              <a:rPr lang="en-US" altLang="ja-JP" sz="1400" dirty="0">
                <a:ea typeface="メイリオ" panose="020B0604030504040204" pitchFamily="50" charset="-128"/>
              </a:rPr>
              <a:t>16</a:t>
            </a:r>
            <a:r>
              <a:rPr lang="ja-JP" altLang="en-US" sz="1400" dirty="0">
                <a:ea typeface="メイリオ" panose="020B0604030504040204" pitchFamily="50" charset="-128"/>
              </a:rPr>
              <a:t>進数で</a:t>
            </a:r>
          </a:p>
          <a:p>
            <a:endParaRPr kumimoji="1" lang="ja-JP" altLang="en-US" sz="1400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18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C1D3A-8968-4CDF-89ED-8B0A35D7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13" y="646371"/>
            <a:ext cx="11736010" cy="704258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latin typeface="+mn-lt"/>
              </a:rPr>
              <a:t>■</a:t>
            </a:r>
            <a:r>
              <a:rPr lang="ja-JP" altLang="en-US" b="1" dirty="0">
                <a:latin typeface="+mn-lt"/>
                <a:ea typeface="メイリオ" panose="020B0604030504040204" pitchFamily="50" charset="-128"/>
              </a:rPr>
              <a:t>①</a:t>
            </a:r>
            <a:r>
              <a:rPr lang="en-US" altLang="ja-JP" b="1" dirty="0">
                <a:latin typeface="+mn-lt"/>
                <a:ea typeface="メイリオ" panose="020B0604030504040204" pitchFamily="50" charset="-128"/>
              </a:rPr>
              <a:t>Color _selection</a:t>
            </a:r>
            <a:r>
              <a:rPr lang="ja-JP" altLang="en-US" b="1" dirty="0">
                <a:latin typeface="+mn-lt"/>
                <a:ea typeface="メイリオ" panose="020B0604030504040204" pitchFamily="50" charset="-128"/>
              </a:rPr>
              <a:t>：</a:t>
            </a:r>
            <a:r>
              <a:rPr lang="ja-JP" altLang="en-US" b="1" dirty="0">
                <a:latin typeface="+mn-lt"/>
              </a:rPr>
              <a:t>自作で色を作成</a:t>
            </a:r>
            <a:r>
              <a:rPr lang="en-US" altLang="ja-JP" b="1" dirty="0">
                <a:latin typeface="+mn-lt"/>
              </a:rPr>
              <a:t>/</a:t>
            </a:r>
            <a:r>
              <a:rPr lang="ja-JP" altLang="en-US" b="1" dirty="0">
                <a:latin typeface="+mn-lt"/>
              </a:rPr>
              <a:t>利用</a:t>
            </a:r>
            <a:endParaRPr kumimoji="1" lang="ja-JP" altLang="en-US" b="1" dirty="0">
              <a:latin typeface="+mn-lt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78B18BB-256C-4AB7-AD82-61797A6B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5" y="1980275"/>
            <a:ext cx="4903263" cy="376990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9FB2D4-14A4-48CC-AB08-239D68A0C131}"/>
              </a:ext>
            </a:extLst>
          </p:cNvPr>
          <p:cNvSpPr txBox="1"/>
          <p:nvPr/>
        </p:nvSpPr>
        <p:spPr>
          <a:xfrm>
            <a:off x="254211" y="1557279"/>
            <a:ext cx="9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完成図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927BA2-A244-4AE4-AC97-AA083B64E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t="15565" r="12577" b="72419"/>
          <a:stretch/>
        </p:blipFill>
        <p:spPr>
          <a:xfrm>
            <a:off x="9258757" y="1909525"/>
            <a:ext cx="2332140" cy="33853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F7B5A2-5CBB-42E6-8979-48EF82BDA2DB}"/>
              </a:ext>
            </a:extLst>
          </p:cNvPr>
          <p:cNvSpPr txBox="1"/>
          <p:nvPr/>
        </p:nvSpPr>
        <p:spPr>
          <a:xfrm>
            <a:off x="5644481" y="1566492"/>
            <a:ext cx="11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使い方：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74E5A2-8E39-4DF3-BEBF-E7F6E3C09698}"/>
              </a:ext>
            </a:extLst>
          </p:cNvPr>
          <p:cNvSpPr txBox="1"/>
          <p:nvPr/>
        </p:nvSpPr>
        <p:spPr>
          <a:xfrm>
            <a:off x="5644479" y="1971062"/>
            <a:ext cx="346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①上部</a:t>
            </a:r>
            <a:r>
              <a:rPr kumimoji="1" lang="en-US" altLang="ja-JP" sz="1400" dirty="0"/>
              <a:t>12</a:t>
            </a:r>
            <a:r>
              <a:rPr kumimoji="1" lang="ja-JP" altLang="en-US" sz="1400" dirty="0"/>
              <a:t>色より好みの色をダブルクリック選択</a:t>
            </a:r>
            <a:endParaRPr kumimoji="1"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720756-D4F4-4377-98CC-49B8049547FA}"/>
              </a:ext>
            </a:extLst>
          </p:cNvPr>
          <p:cNvSpPr txBox="1"/>
          <p:nvPr/>
        </p:nvSpPr>
        <p:spPr>
          <a:xfrm>
            <a:off x="5644480" y="2868494"/>
            <a:ext cx="3044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r>
              <a:rPr kumimoji="1" lang="ja-JP" altLang="en-US" sz="1400" dirty="0"/>
              <a:t>パレット上下</a:t>
            </a:r>
            <a:r>
              <a:rPr kumimoji="1" lang="en-US" altLang="ja-JP" sz="1400" dirty="0"/>
              <a:t>1~5</a:t>
            </a:r>
            <a:r>
              <a:rPr kumimoji="1" lang="ja-JP" altLang="en-US" sz="1400" dirty="0"/>
              <a:t>を、右クリックまたは、左クリックまたは、長押しすることで色調整が可能</a:t>
            </a:r>
            <a:endParaRPr kumimoji="1" lang="en-US" altLang="ja-JP" sz="1400" dirty="0"/>
          </a:p>
          <a:p>
            <a:r>
              <a:rPr kumimoji="1" lang="ja-JP" altLang="en-US" sz="1400" dirty="0"/>
              <a:t>例：</a:t>
            </a:r>
            <a:endParaRPr kumimoji="1" lang="en-US" altLang="ja-JP" sz="1400" dirty="0"/>
          </a:p>
          <a:p>
            <a:r>
              <a:rPr kumimoji="1" lang="ja-JP" altLang="en-US" sz="1400" dirty="0"/>
              <a:t>赤➡赤味を強く</a:t>
            </a:r>
            <a:r>
              <a:rPr kumimoji="1" lang="en-US" altLang="ja-JP" sz="1400" dirty="0"/>
              <a:t>/</a:t>
            </a:r>
            <a:r>
              <a:rPr kumimoji="1" lang="ja-JP" altLang="en-US" sz="1400" dirty="0"/>
              <a:t>弱く</a:t>
            </a:r>
            <a:endParaRPr kumimoji="1" lang="en-US" altLang="ja-JP" sz="1400" dirty="0"/>
          </a:p>
          <a:p>
            <a:r>
              <a:rPr lang="ja-JP" altLang="en-US" sz="1400" dirty="0"/>
              <a:t>白➡白っぽく</a:t>
            </a:r>
            <a:endParaRPr kumimoji="1" lang="en-US" altLang="ja-JP" sz="14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D61D8F4-3D9A-4909-8980-84FC872906D9}"/>
              </a:ext>
            </a:extLst>
          </p:cNvPr>
          <p:cNvGrpSpPr/>
          <p:nvPr/>
        </p:nvGrpSpPr>
        <p:grpSpPr>
          <a:xfrm>
            <a:off x="9092645" y="2845917"/>
            <a:ext cx="2498252" cy="1012033"/>
            <a:chOff x="9092645" y="2323708"/>
            <a:chExt cx="2498252" cy="1012033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0C97EBBB-4BAE-469E-9B16-1E0CDC7C9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9216" y="2512004"/>
              <a:ext cx="950060" cy="823737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05E3471-4380-4E08-9418-46680737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0432" y="2512004"/>
              <a:ext cx="950465" cy="823737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49E73B5-1477-44C2-B72F-2ADCF8FB3924}"/>
                </a:ext>
              </a:extLst>
            </p:cNvPr>
            <p:cNvSpPr txBox="1"/>
            <p:nvPr/>
          </p:nvSpPr>
          <p:spPr>
            <a:xfrm>
              <a:off x="9154835" y="2323708"/>
              <a:ext cx="248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1</a:t>
              </a:r>
              <a:endParaRPr kumimoji="1" lang="en-US" altLang="ja-JP" sz="12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8874536-0C8C-4536-9E3C-DAF4979A44DF}"/>
                </a:ext>
              </a:extLst>
            </p:cNvPr>
            <p:cNvSpPr txBox="1"/>
            <p:nvPr/>
          </p:nvSpPr>
          <p:spPr>
            <a:xfrm>
              <a:off x="9620289" y="2323708"/>
              <a:ext cx="248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2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88A1116-623A-408A-B18A-EA244C98FE97}"/>
                </a:ext>
              </a:extLst>
            </p:cNvPr>
            <p:cNvSpPr txBox="1"/>
            <p:nvPr/>
          </p:nvSpPr>
          <p:spPr>
            <a:xfrm>
              <a:off x="10085743" y="2323708"/>
              <a:ext cx="248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3</a:t>
              </a:r>
              <a:endParaRPr kumimoji="1" lang="en-US" altLang="ja-JP" sz="12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96F1AF0-DDE3-46C5-AC02-CA2C912E7939}"/>
                </a:ext>
              </a:extLst>
            </p:cNvPr>
            <p:cNvSpPr txBox="1"/>
            <p:nvPr/>
          </p:nvSpPr>
          <p:spPr>
            <a:xfrm>
              <a:off x="9092645" y="3039907"/>
              <a:ext cx="248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4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96CB52F-7689-4794-A2A7-BC1ACBB4C36B}"/>
                </a:ext>
              </a:extLst>
            </p:cNvPr>
            <p:cNvSpPr txBox="1"/>
            <p:nvPr/>
          </p:nvSpPr>
          <p:spPr>
            <a:xfrm>
              <a:off x="10150499" y="3023129"/>
              <a:ext cx="248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5</a:t>
              </a:r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9E69C7C6-E0DF-4EAC-8F3D-09B65E7D530A}"/>
                </a:ext>
              </a:extLst>
            </p:cNvPr>
            <p:cNvSpPr/>
            <p:nvPr/>
          </p:nvSpPr>
          <p:spPr>
            <a:xfrm>
              <a:off x="10334505" y="2801923"/>
              <a:ext cx="248762" cy="1855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2" name="図 21">
            <a:extLst>
              <a:ext uri="{FF2B5EF4-FFF2-40B4-BE49-F238E27FC236}">
                <a16:creationId xmlns:a16="http://schemas.microsoft.com/office/drawing/2014/main" id="{3A6F0235-4BCF-472F-8330-11F4DE985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374" y="4791256"/>
            <a:ext cx="1946129" cy="168664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04D4CC2-B5CF-4D14-AB36-AC486F5D7059}"/>
              </a:ext>
            </a:extLst>
          </p:cNvPr>
          <p:cNvSpPr txBox="1"/>
          <p:nvPr/>
        </p:nvSpPr>
        <p:spPr>
          <a:xfrm>
            <a:off x="5644480" y="4829231"/>
            <a:ext cx="304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③作成したカラーはパレット下に</a:t>
            </a:r>
            <a:endParaRPr kumimoji="1" lang="en-US" altLang="ja-JP" sz="1400" dirty="0"/>
          </a:p>
          <a:p>
            <a:r>
              <a:rPr lang="en-US" altLang="ja-JP" sz="1400" dirty="0"/>
              <a:t>16</a:t>
            </a:r>
            <a:r>
              <a:rPr lang="ja-JP" altLang="en-US" sz="1400" dirty="0"/>
              <a:t>進数の色番で表示される</a:t>
            </a:r>
            <a:endParaRPr kumimoji="1" lang="en-US" altLang="ja-JP" sz="14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23E67963-298C-475E-97F3-F262F5B662BD}"/>
              </a:ext>
            </a:extLst>
          </p:cNvPr>
          <p:cNvSpPr/>
          <p:nvPr/>
        </p:nvSpPr>
        <p:spPr>
          <a:xfrm>
            <a:off x="9989099" y="1926118"/>
            <a:ext cx="318495" cy="3001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7C22A28-1DB6-4755-A27F-C8EF46A319E8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9880773" y="2226227"/>
            <a:ext cx="267574" cy="110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95E0FC82-7F57-4027-8256-8DA50ED4E966}"/>
              </a:ext>
            </a:extLst>
          </p:cNvPr>
          <p:cNvSpPr/>
          <p:nvPr/>
        </p:nvSpPr>
        <p:spPr>
          <a:xfrm>
            <a:off x="10020718" y="6250466"/>
            <a:ext cx="489074" cy="3001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C1D3A-8968-4CDF-89ED-8B0A35D7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13" y="487270"/>
            <a:ext cx="11736010" cy="778068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latin typeface="+mn-lt"/>
              </a:rPr>
              <a:t>■②</a:t>
            </a:r>
            <a:r>
              <a:rPr lang="en-US" altLang="ja-JP" b="1" dirty="0" err="1">
                <a:latin typeface="+mn-lt"/>
                <a:ea typeface="メイリオ" panose="020B0604030504040204" pitchFamily="50" charset="-128"/>
              </a:rPr>
              <a:t>Web_color_picker</a:t>
            </a:r>
            <a:r>
              <a:rPr lang="ja-JP" altLang="en-US" b="1" dirty="0">
                <a:latin typeface="+mn-lt"/>
                <a:ea typeface="メイリオ" panose="020B0604030504040204" pitchFamily="50" charset="-128"/>
              </a:rPr>
              <a:t>：</a:t>
            </a:r>
            <a:r>
              <a:rPr lang="en-US" altLang="ja-JP" b="1" dirty="0">
                <a:latin typeface="+mn-lt"/>
              </a:rPr>
              <a:t>Web</a:t>
            </a:r>
            <a:r>
              <a:rPr lang="ja-JP" altLang="en-US" b="1" dirty="0">
                <a:latin typeface="+mn-lt"/>
              </a:rPr>
              <a:t>から色情報を取得</a:t>
            </a:r>
            <a:endParaRPr kumimoji="1" lang="ja-JP" altLang="en-US" b="1" dirty="0">
              <a:latin typeface="+mn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9FB2D4-14A4-48CC-AB08-239D68A0C131}"/>
              </a:ext>
            </a:extLst>
          </p:cNvPr>
          <p:cNvSpPr txBox="1"/>
          <p:nvPr/>
        </p:nvSpPr>
        <p:spPr>
          <a:xfrm>
            <a:off x="289380" y="1527553"/>
            <a:ext cx="9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完成図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F7B5A2-5CBB-42E6-8979-48EF82BDA2DB}"/>
              </a:ext>
            </a:extLst>
          </p:cNvPr>
          <p:cNvSpPr txBox="1"/>
          <p:nvPr/>
        </p:nvSpPr>
        <p:spPr>
          <a:xfrm>
            <a:off x="5503805" y="1536766"/>
            <a:ext cx="11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使い方：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74E5A2-8E39-4DF3-BEBF-E7F6E3C09698}"/>
              </a:ext>
            </a:extLst>
          </p:cNvPr>
          <p:cNvSpPr txBox="1"/>
          <p:nvPr/>
        </p:nvSpPr>
        <p:spPr>
          <a:xfrm>
            <a:off x="5503803" y="2753692"/>
            <a:ext cx="586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②</a:t>
            </a:r>
            <a:r>
              <a:rPr kumimoji="1" lang="ja-JP" altLang="en-US" sz="1200" dirty="0"/>
              <a:t>一覧から使用したい色を選択</a:t>
            </a:r>
            <a:endParaRPr kumimoji="1" lang="en-US" altLang="ja-JP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720756-D4F4-4377-98CC-49B8049547FA}"/>
              </a:ext>
            </a:extLst>
          </p:cNvPr>
          <p:cNvSpPr txBox="1"/>
          <p:nvPr/>
        </p:nvSpPr>
        <p:spPr>
          <a:xfrm>
            <a:off x="5696041" y="3886202"/>
            <a:ext cx="260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選択した色情報が表示される</a:t>
            </a:r>
            <a:endParaRPr kumimoji="1" lang="en-US" altLang="ja-JP" sz="12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1F4F499-BC0C-4993-9C16-05A4DE05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4" y="1948984"/>
            <a:ext cx="4670428" cy="4534118"/>
          </a:xfrm>
          <a:prstGeom prst="rect">
            <a:avLst/>
          </a:prstGeom>
        </p:spPr>
      </p:pic>
      <p:sp>
        <p:nvSpPr>
          <p:cNvPr id="30" name="矢印: 下 29">
            <a:extLst>
              <a:ext uri="{FF2B5EF4-FFF2-40B4-BE49-F238E27FC236}">
                <a16:creationId xmlns:a16="http://schemas.microsoft.com/office/drawing/2014/main" id="{B5A2B378-4BC8-46B0-8119-C7D00EE5A0A5}"/>
              </a:ext>
            </a:extLst>
          </p:cNvPr>
          <p:cNvSpPr/>
          <p:nvPr/>
        </p:nvSpPr>
        <p:spPr>
          <a:xfrm>
            <a:off x="6598385" y="3297450"/>
            <a:ext cx="261671" cy="345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4EE7B589-4718-4341-924A-7601DB89E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00" y="5450073"/>
            <a:ext cx="1352550" cy="51435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950F166-1FF8-4FC7-9324-73861FE221D2}"/>
              </a:ext>
            </a:extLst>
          </p:cNvPr>
          <p:cNvSpPr txBox="1"/>
          <p:nvPr/>
        </p:nvSpPr>
        <p:spPr>
          <a:xfrm>
            <a:off x="5503803" y="2187380"/>
            <a:ext cx="612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①好みの色合いの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サイトの</a:t>
            </a:r>
            <a:r>
              <a:rPr kumimoji="1" lang="en-US" altLang="ja-JP" sz="1200" dirty="0"/>
              <a:t>URL</a:t>
            </a:r>
            <a:r>
              <a:rPr kumimoji="1" lang="ja-JP" altLang="en-US" sz="1200" dirty="0"/>
              <a:t>情報を</a:t>
            </a:r>
            <a:r>
              <a:rPr lang="en-US" altLang="ja-JP" sz="1200" dirty="0" err="1">
                <a:ea typeface="メイリオ" panose="020B0604030504040204" pitchFamily="50" charset="-128"/>
              </a:rPr>
              <a:t>Color_holder</a:t>
            </a:r>
            <a:r>
              <a:rPr lang="ja-JP" altLang="en-US" sz="1200" dirty="0">
                <a:ea typeface="メイリオ" panose="020B0604030504040204" pitchFamily="50" charset="-128"/>
              </a:rPr>
              <a:t>上から受け取ると</a:t>
            </a:r>
            <a:endParaRPr lang="en-US" altLang="ja-JP" sz="1200" dirty="0">
              <a:ea typeface="メイリオ" panose="020B0604030504040204" pitchFamily="50" charset="-128"/>
            </a:endParaRPr>
          </a:p>
          <a:p>
            <a:r>
              <a:rPr lang="ja-JP" altLang="en-US" sz="1200" dirty="0">
                <a:ea typeface="メイリオ" panose="020B0604030504040204" pitchFamily="50" charset="-128"/>
              </a:rPr>
              <a:t>　</a:t>
            </a:r>
            <a:r>
              <a:rPr lang="en-US" altLang="ja-JP" sz="1200" dirty="0"/>
              <a:t> Web</a:t>
            </a:r>
            <a:r>
              <a:rPr lang="ja-JP" altLang="en-US" sz="1200" dirty="0"/>
              <a:t>サイトの</a:t>
            </a:r>
            <a:r>
              <a:rPr lang="ja-JP" altLang="en-US" sz="1200" dirty="0">
                <a:ea typeface="メイリオ" panose="020B0604030504040204" pitchFamily="50" charset="-128"/>
              </a:rPr>
              <a:t>配色一覧が表示される</a:t>
            </a:r>
            <a:endParaRPr lang="en-US" altLang="ja-JP" sz="1200" dirty="0"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49D1F05-AE7D-4C11-BAD1-B6E784C08228}"/>
              </a:ext>
            </a:extLst>
          </p:cNvPr>
          <p:cNvSpPr txBox="1"/>
          <p:nvPr/>
        </p:nvSpPr>
        <p:spPr>
          <a:xfrm>
            <a:off x="5503803" y="5018712"/>
            <a:ext cx="586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③</a:t>
            </a:r>
            <a:r>
              <a:rPr lang="en-US" altLang="ja-JP" sz="1200" dirty="0"/>
              <a:t>Color</a:t>
            </a:r>
            <a:r>
              <a:rPr lang="ja-JP" altLang="en-US" sz="1200" dirty="0"/>
              <a:t>送信ボタン押下➡</a:t>
            </a:r>
            <a:r>
              <a:rPr lang="en-US" altLang="ja-JP" sz="1200" dirty="0"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ea typeface="メイリオ" panose="020B0604030504040204" pitchFamily="50" charset="-128"/>
              </a:rPr>
              <a:t>Color_holder</a:t>
            </a:r>
            <a:r>
              <a:rPr lang="ja-JP" altLang="en-US" sz="1200" dirty="0">
                <a:ea typeface="メイリオ" panose="020B0604030504040204" pitchFamily="50" charset="-128"/>
              </a:rPr>
              <a:t>へ色情報を送信する</a:t>
            </a:r>
            <a:endParaRPr kumimoji="1" lang="en-US" altLang="ja-JP" sz="1200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A582C7B5-E54E-4BDB-850C-862125115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900" y="3151341"/>
            <a:ext cx="4286250" cy="527112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AD105389-03EB-4DA1-83D9-7627FF209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250" y="4283325"/>
            <a:ext cx="45339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6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C1D3A-8968-4CDF-89ED-8B0A35D7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13" y="388388"/>
            <a:ext cx="11736010" cy="704258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latin typeface="+mn-lt"/>
              </a:rPr>
              <a:t>■</a:t>
            </a:r>
            <a:r>
              <a:rPr lang="ja-JP" altLang="en-US" b="1" dirty="0">
                <a:latin typeface="+mn-lt"/>
                <a:ea typeface="メイリオ" panose="020B0604030504040204" pitchFamily="50" charset="-128"/>
              </a:rPr>
              <a:t>①</a:t>
            </a:r>
            <a:r>
              <a:rPr lang="en-US" altLang="ja-JP" b="1" dirty="0" err="1">
                <a:latin typeface="+mn-lt"/>
                <a:ea typeface="メイリオ" panose="020B0604030504040204" pitchFamily="50" charset="-128"/>
              </a:rPr>
              <a:t>Color_holder</a:t>
            </a:r>
            <a:r>
              <a:rPr lang="ja-JP" altLang="en-US" b="1" dirty="0">
                <a:latin typeface="+mn-lt"/>
                <a:ea typeface="メイリオ" panose="020B0604030504040204" pitchFamily="50" charset="-128"/>
              </a:rPr>
              <a:t>：</a:t>
            </a:r>
            <a:r>
              <a:rPr lang="ja-JP" altLang="en-US" b="1" dirty="0">
                <a:latin typeface="+mn-lt"/>
              </a:rPr>
              <a:t>使用色決定　</a:t>
            </a:r>
            <a:r>
              <a:rPr lang="en-US" altLang="ja-JP" b="1" dirty="0">
                <a:latin typeface="+mn-lt"/>
              </a:rPr>
              <a:t>–</a:t>
            </a:r>
            <a:r>
              <a:rPr lang="ja-JP" altLang="en-US" b="1" dirty="0">
                <a:latin typeface="+mn-lt"/>
              </a:rPr>
              <a:t>作成中</a:t>
            </a:r>
            <a:r>
              <a:rPr lang="en-US" altLang="ja-JP" b="1" dirty="0">
                <a:latin typeface="+mn-lt"/>
              </a:rPr>
              <a:t>-</a:t>
            </a:r>
            <a:endParaRPr kumimoji="1" lang="ja-JP" altLang="en-US" b="1" dirty="0">
              <a:latin typeface="+mn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9FB2D4-14A4-48CC-AB08-239D68A0C131}"/>
              </a:ext>
            </a:extLst>
          </p:cNvPr>
          <p:cNvSpPr txBox="1"/>
          <p:nvPr/>
        </p:nvSpPr>
        <p:spPr>
          <a:xfrm>
            <a:off x="337867" y="1601730"/>
            <a:ext cx="9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完成図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F7B5A2-5CBB-42E6-8979-48EF82BDA2DB}"/>
              </a:ext>
            </a:extLst>
          </p:cNvPr>
          <p:cNvSpPr txBox="1"/>
          <p:nvPr/>
        </p:nvSpPr>
        <p:spPr>
          <a:xfrm>
            <a:off x="5679650" y="1610943"/>
            <a:ext cx="11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使い方：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74E5A2-8E39-4DF3-BEBF-E7F6E3C09698}"/>
              </a:ext>
            </a:extLst>
          </p:cNvPr>
          <p:cNvSpPr txBox="1"/>
          <p:nvPr/>
        </p:nvSpPr>
        <p:spPr>
          <a:xfrm>
            <a:off x="5679648" y="1971062"/>
            <a:ext cx="346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①</a:t>
            </a:r>
            <a:endParaRPr kumimoji="1" lang="en-US" altLang="ja-JP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720756-D4F4-4377-98CC-49B8049547FA}"/>
              </a:ext>
            </a:extLst>
          </p:cNvPr>
          <p:cNvSpPr txBox="1"/>
          <p:nvPr/>
        </p:nvSpPr>
        <p:spPr>
          <a:xfrm>
            <a:off x="5679649" y="2462208"/>
            <a:ext cx="304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②</a:t>
            </a:r>
            <a:endParaRPr kumimoji="1" lang="en-US" altLang="ja-JP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04D4CC2-B5CF-4D14-AB36-AC486F5D7059}"/>
              </a:ext>
            </a:extLst>
          </p:cNvPr>
          <p:cNvSpPr txBox="1"/>
          <p:nvPr/>
        </p:nvSpPr>
        <p:spPr>
          <a:xfrm>
            <a:off x="5679649" y="3812916"/>
            <a:ext cx="304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③</a:t>
            </a:r>
            <a:endParaRPr kumimoji="1" lang="en-US" altLang="ja-JP" sz="1200" dirty="0"/>
          </a:p>
        </p:txBody>
      </p:sp>
      <p:pic>
        <p:nvPicPr>
          <p:cNvPr id="23" name="コンテンツ プレースホルダー 2">
            <a:extLst>
              <a:ext uri="{FF2B5EF4-FFF2-40B4-BE49-F238E27FC236}">
                <a16:creationId xmlns:a16="http://schemas.microsoft.com/office/drawing/2014/main" id="{F69B2F51-5646-49BB-8FDB-AD2A27CA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91" y="1980275"/>
            <a:ext cx="4878207" cy="380714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D13928-108D-4047-89D9-6C2E829096C2}"/>
              </a:ext>
            </a:extLst>
          </p:cNvPr>
          <p:cNvSpPr txBox="1"/>
          <p:nvPr/>
        </p:nvSpPr>
        <p:spPr>
          <a:xfrm>
            <a:off x="915854" y="1132103"/>
            <a:ext cx="827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プレビュー画面で①、②で選択したで複数色を受け取り、配色・コントラストなどの確認ができる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78219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28F22-0FF4-4005-A212-9A444408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40B0A-7C2F-47D1-9AA3-F2A56CD5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41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077AA-CE57-4B0C-9D5B-E21FD9A4E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4664" y="645358"/>
            <a:ext cx="2572719" cy="1132007"/>
          </a:xfrm>
        </p:spPr>
        <p:txBody>
          <a:bodyPr>
            <a:normAutofit fontScale="90000"/>
          </a:bodyPr>
          <a:lstStyle/>
          <a:p>
            <a:r>
              <a:rPr lang="en-US" altLang="ja-JP" sz="4400" b="1" dirty="0">
                <a:latin typeface="Agency FB" panose="020B0503020202020204" pitchFamily="34" charset="0"/>
              </a:rPr>
              <a:t>Python</a:t>
            </a:r>
            <a:br>
              <a:rPr lang="en-US" altLang="ja-JP" sz="3600" b="1" dirty="0">
                <a:latin typeface="Agency FB" panose="020B0503020202020204" pitchFamily="34" charset="0"/>
              </a:rPr>
            </a:b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チーム開発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3D068A-C171-466F-AE1B-40E9A2F46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651" y="2555743"/>
            <a:ext cx="7350697" cy="114430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6600" b="1" dirty="0">
                <a:ea typeface="メイリオ" panose="020B0604030504040204" pitchFamily="50" charset="-128"/>
              </a:rPr>
              <a:t>カーラーパレット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FE9B8177-7726-4438-8A2F-FDA91DF51BDF}"/>
              </a:ext>
            </a:extLst>
          </p:cNvPr>
          <p:cNvSpPr txBox="1">
            <a:spLocks/>
          </p:cNvSpPr>
          <p:nvPr/>
        </p:nvSpPr>
        <p:spPr>
          <a:xfrm>
            <a:off x="4534664" y="3657920"/>
            <a:ext cx="31226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dirty="0">
                <a:ea typeface="メイリオ" panose="020B0604030504040204" pitchFamily="50" charset="-128"/>
              </a:rPr>
              <a:t>Color _selection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dirty="0" err="1">
                <a:ea typeface="メイリオ" panose="020B0604030504040204" pitchFamily="50" charset="-128"/>
              </a:rPr>
              <a:t>Web_color_picker</a:t>
            </a:r>
            <a:endParaRPr lang="en-US" altLang="ja-JP" dirty="0">
              <a:ea typeface="メイリオ" panose="020B0604030504040204" pitchFamily="50" charset="-128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dirty="0" err="1">
                <a:ea typeface="メイリオ" panose="020B0604030504040204" pitchFamily="50" charset="-128"/>
              </a:rPr>
              <a:t>Color_holder</a:t>
            </a:r>
            <a:endParaRPr lang="en-US" altLang="ja-JP" dirty="0">
              <a:ea typeface="メイリオ" panose="020B0604030504040204" pitchFamily="50" charset="-128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altLang="ja-JP" dirty="0">
              <a:ea typeface="メイリオ" panose="020B0604030504040204" pitchFamily="50" charset="-128"/>
            </a:endParaRP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EB9D8356-2FD3-40CC-95DD-2A8F47EB68E3}"/>
              </a:ext>
            </a:extLst>
          </p:cNvPr>
          <p:cNvSpPr txBox="1">
            <a:spLocks/>
          </p:cNvSpPr>
          <p:nvPr/>
        </p:nvSpPr>
        <p:spPr>
          <a:xfrm>
            <a:off x="1834206" y="5588329"/>
            <a:ext cx="9143999" cy="58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>
                <a:ea typeface="メイリオ" panose="020B0604030504040204" pitchFamily="50" charset="-128"/>
              </a:rPr>
              <a:t>開発メンバー：ポリテクセンター中部　</a:t>
            </a:r>
            <a:r>
              <a:rPr lang="en-US" altLang="ja-JP" sz="1800" dirty="0">
                <a:ea typeface="メイリオ" panose="020B0604030504040204" pitchFamily="50" charset="-128"/>
              </a:rPr>
              <a:t>ICT</a:t>
            </a:r>
            <a:r>
              <a:rPr lang="ja-JP" altLang="en-US" sz="1800" dirty="0">
                <a:ea typeface="メイリオ" panose="020B0604030504040204" pitchFamily="50" charset="-128"/>
              </a:rPr>
              <a:t>生産サポート科　藤原千香、その他</a:t>
            </a:r>
            <a:r>
              <a:rPr lang="en-US" altLang="ja-JP" sz="1800" dirty="0">
                <a:ea typeface="メイリオ" panose="020B0604030504040204" pitchFamily="50" charset="-128"/>
              </a:rPr>
              <a:t>3</a:t>
            </a:r>
            <a:r>
              <a:rPr lang="ja-JP" altLang="en-US" sz="1800" dirty="0">
                <a:ea typeface="メイリオ" panose="020B0604030504040204" pitchFamily="50" charset="-128"/>
              </a:rPr>
              <a:t>名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A9A5C93-4842-44C4-ABCA-F8CF7E79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51" y="432392"/>
            <a:ext cx="2590132" cy="23507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8E7E035-FA95-4C3E-9CEE-CBF67270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64" y="1775791"/>
            <a:ext cx="2572719" cy="2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4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077AA-CE57-4B0C-9D5B-E21FD9A4E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841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ja-JP" sz="7200" b="1" dirty="0">
                <a:latin typeface="Agency FB" panose="020B0503020202020204" pitchFamily="34" charset="0"/>
              </a:rPr>
              <a:t>Python</a:t>
            </a:r>
            <a:br>
              <a:rPr lang="en-US" altLang="ja-JP" b="1" dirty="0">
                <a:latin typeface="Agency FB" panose="020B0503020202020204" pitchFamily="34" charset="0"/>
              </a:rPr>
            </a:b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チーム開発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3D068A-C171-466F-AE1B-40E9A2F46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488" y="3949999"/>
            <a:ext cx="2939512" cy="45760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カーラーパレット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FE9B8177-7726-4438-8A2F-FDA91DF51BDF}"/>
              </a:ext>
            </a:extLst>
          </p:cNvPr>
          <p:cNvSpPr txBox="1">
            <a:spLocks/>
          </p:cNvSpPr>
          <p:nvPr/>
        </p:nvSpPr>
        <p:spPr>
          <a:xfrm>
            <a:off x="6096000" y="3949999"/>
            <a:ext cx="37144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dirty="0" err="1">
                <a:latin typeface="Alial"/>
                <a:ea typeface="メイリオ" panose="020B0604030504040204" pitchFamily="50" charset="-128"/>
              </a:rPr>
              <a:t>Color_holder</a:t>
            </a:r>
            <a:endParaRPr lang="en-US" altLang="ja-JP" dirty="0">
              <a:latin typeface="Alial"/>
              <a:ea typeface="メイリオ" panose="020B0604030504040204" pitchFamily="50" charset="-128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dirty="0">
                <a:latin typeface="Alial"/>
                <a:ea typeface="メイリオ" panose="020B0604030504040204" pitchFamily="50" charset="-128"/>
              </a:rPr>
              <a:t>Color _selection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ja-JP" dirty="0" err="1">
                <a:latin typeface="Alial"/>
                <a:ea typeface="メイリオ" panose="020B0604030504040204" pitchFamily="50" charset="-128"/>
              </a:rPr>
              <a:t>Web_color_picker</a:t>
            </a:r>
            <a:endParaRPr lang="ja-JP" altLang="en-US" dirty="0">
              <a:latin typeface="Alial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5B67DA2-302A-443B-8B39-ACA263F0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527211"/>
            <a:ext cx="7705725" cy="4762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8E4490F-D492-4AC2-BA8A-7EEB168B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09" y="7339688"/>
            <a:ext cx="7686675" cy="4667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552088-0A56-416A-8EBE-10C85DA3A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62" y="3076011"/>
            <a:ext cx="7686675" cy="457200"/>
          </a:xfrm>
          <a:prstGeom prst="rect">
            <a:avLst/>
          </a:prstGeom>
        </p:spPr>
      </p:pic>
      <p:sp>
        <p:nvSpPr>
          <p:cNvPr id="8" name="字幕 2">
            <a:extLst>
              <a:ext uri="{FF2B5EF4-FFF2-40B4-BE49-F238E27FC236}">
                <a16:creationId xmlns:a16="http://schemas.microsoft.com/office/drawing/2014/main" id="{EB9D8356-2FD3-40CC-95DD-2A8F47EB68E3}"/>
              </a:ext>
            </a:extLst>
          </p:cNvPr>
          <p:cNvSpPr txBox="1">
            <a:spLocks/>
          </p:cNvSpPr>
          <p:nvPr/>
        </p:nvSpPr>
        <p:spPr>
          <a:xfrm>
            <a:off x="1834206" y="5743080"/>
            <a:ext cx="9143999" cy="58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>
                <a:latin typeface="Alial"/>
                <a:ea typeface="メイリオ" panose="020B0604030504040204" pitchFamily="50" charset="-128"/>
              </a:rPr>
              <a:t>開発メンバー：ポリテクセンター中部　</a:t>
            </a:r>
            <a:r>
              <a:rPr lang="en-US" altLang="ja-JP" sz="1800" dirty="0">
                <a:latin typeface="Alial"/>
                <a:ea typeface="メイリオ" panose="020B0604030504040204" pitchFamily="50" charset="-128"/>
              </a:rPr>
              <a:t>ICT</a:t>
            </a:r>
            <a:r>
              <a:rPr lang="ja-JP" altLang="en-US" sz="1800" dirty="0">
                <a:latin typeface="Alial"/>
                <a:ea typeface="メイリオ" panose="020B0604030504040204" pitchFamily="50" charset="-128"/>
              </a:rPr>
              <a:t>生産サポート科　矢嶋、東内、山田、藤原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01F83A7E-2F40-4D9C-83FC-B5E76F369D79}"/>
              </a:ext>
            </a:extLst>
          </p:cNvPr>
          <p:cNvSpPr/>
          <p:nvPr/>
        </p:nvSpPr>
        <p:spPr>
          <a:xfrm>
            <a:off x="9190493" y="3878462"/>
            <a:ext cx="2650211" cy="1407417"/>
          </a:xfrm>
          <a:prstGeom prst="wedgeEllipseCallout">
            <a:avLst>
              <a:gd name="adj1" fmla="val -62881"/>
              <a:gd name="adj2" fmla="val 9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タイトル</a:t>
            </a:r>
            <a:endParaRPr lang="en-US" altLang="ja-JP" dirty="0"/>
          </a:p>
          <a:p>
            <a:pPr algn="ctr"/>
            <a:r>
              <a:rPr kumimoji="1" lang="ja-JP" altLang="en-US" dirty="0"/>
              <a:t>決定次第変更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277DDA8-4448-49FC-A8AA-004B309DA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412" y="-1514826"/>
            <a:ext cx="5629275" cy="52387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9A5C93-4842-44C4-ABCA-F8CF7E797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4" y="-1336180"/>
            <a:ext cx="5667375" cy="5143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8E7E035-FA95-4C3E-9CEE-CBF672700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488" y="-940628"/>
            <a:ext cx="5629275" cy="5334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F645A44-9440-44CE-AB5D-1B3C65929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859787" y="7952949"/>
            <a:ext cx="6315208" cy="58771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9315EB-D268-42D7-8013-44878CCDFE61}"/>
              </a:ext>
            </a:extLst>
          </p:cNvPr>
          <p:cNvSpPr txBox="1"/>
          <p:nvPr/>
        </p:nvSpPr>
        <p:spPr>
          <a:xfrm>
            <a:off x="61995" y="4085726"/>
            <a:ext cx="4914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■</a:t>
            </a:r>
            <a:r>
              <a:rPr lang="en-US" altLang="ja-JP" dirty="0" err="1">
                <a:latin typeface="Alial"/>
                <a:ea typeface="メイリオ" panose="020B0604030504040204" pitchFamily="50" charset="-128"/>
              </a:rPr>
              <a:t>Web_color_picker</a:t>
            </a:r>
            <a:r>
              <a:rPr lang="ja-JP" altLang="en-US" dirty="0">
                <a:latin typeface="Alial"/>
                <a:ea typeface="メイリオ" panose="020B0604030504040204" pitchFamily="50" charset="-128"/>
              </a:rPr>
              <a:t>：</a:t>
            </a:r>
            <a:endParaRPr lang="en-US" altLang="ja-JP" dirty="0">
              <a:latin typeface="Alial"/>
              <a:ea typeface="メイリオ" panose="020B0604030504040204" pitchFamily="50" charset="-128"/>
            </a:endParaRPr>
          </a:p>
          <a:p>
            <a:r>
              <a:rPr lang="ja-JP" altLang="en-US" dirty="0"/>
              <a:t>色情報を</a:t>
            </a:r>
            <a:r>
              <a:rPr lang="en-US" altLang="ja-JP" dirty="0"/>
              <a:t>Web</a:t>
            </a:r>
            <a:r>
              <a:rPr lang="ja-JP" altLang="en-US" dirty="0"/>
              <a:t>から取得し利用する</a:t>
            </a:r>
            <a:endParaRPr lang="en-US" altLang="ja-JP" dirty="0"/>
          </a:p>
          <a:p>
            <a:r>
              <a:rPr lang="ja-JP" altLang="en-US" dirty="0"/>
              <a:t>気に入った色合いの</a:t>
            </a:r>
            <a:r>
              <a:rPr lang="en-US" altLang="ja-JP" dirty="0"/>
              <a:t>Web</a:t>
            </a:r>
            <a:r>
              <a:rPr lang="ja-JP" altLang="en-US" dirty="0"/>
              <a:t>サイトから色情報をスクレーピングし一覧化。</a:t>
            </a:r>
            <a:endParaRPr lang="en-US" altLang="ja-JP" dirty="0"/>
          </a:p>
          <a:p>
            <a:r>
              <a:rPr lang="ja-JP" altLang="en-US" dirty="0"/>
              <a:t>一覧から好きな色を選択できる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178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C1D3A-8968-4CDF-89ED-8B0A35D7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13" y="646371"/>
            <a:ext cx="11736010" cy="704258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+mn-lt"/>
              </a:rPr>
              <a:t>■</a:t>
            </a:r>
            <a:r>
              <a:rPr lang="en-US" altLang="ja-JP" dirty="0">
                <a:latin typeface="+mn-lt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+mn-lt"/>
                <a:ea typeface="メイリオ" panose="020B0604030504040204" pitchFamily="50" charset="-128"/>
              </a:rPr>
              <a:t>①</a:t>
            </a:r>
            <a:r>
              <a:rPr lang="en-US" altLang="ja-JP" dirty="0">
                <a:latin typeface="+mn-lt"/>
                <a:ea typeface="メイリオ" panose="020B0604030504040204" pitchFamily="50" charset="-128"/>
              </a:rPr>
              <a:t>Color _selection</a:t>
            </a:r>
            <a:r>
              <a:rPr lang="ja-JP" altLang="en-US" dirty="0">
                <a:latin typeface="+mn-lt"/>
                <a:ea typeface="メイリオ" panose="020B0604030504040204" pitchFamily="50" charset="-128"/>
              </a:rPr>
              <a:t>：</a:t>
            </a:r>
            <a:r>
              <a:rPr lang="ja-JP" altLang="en-US" dirty="0">
                <a:latin typeface="+mn-lt"/>
              </a:rPr>
              <a:t>自作で色を作成し利用する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9D8C743-7407-4522-8C60-19A46131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4228"/>
            <a:ext cx="10515600" cy="4351338"/>
          </a:xfrm>
        </p:spPr>
        <p:txBody>
          <a:bodyPr/>
          <a:lstStyle/>
          <a:p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78B18BB-256C-4AB7-AD82-61797A6B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3" y="1980275"/>
            <a:ext cx="4903263" cy="376990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9FB2D4-14A4-48CC-AB08-239D68A0C131}"/>
              </a:ext>
            </a:extLst>
          </p:cNvPr>
          <p:cNvSpPr txBox="1"/>
          <p:nvPr/>
        </p:nvSpPr>
        <p:spPr>
          <a:xfrm>
            <a:off x="90089" y="1601730"/>
            <a:ext cx="95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完成図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927BA2-A244-4AE4-AC97-AA083B64E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t="15565" r="12577" b="72419"/>
          <a:stretch/>
        </p:blipFill>
        <p:spPr>
          <a:xfrm>
            <a:off x="9293926" y="1909525"/>
            <a:ext cx="2332140" cy="33853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F7B5A2-5CBB-42E6-8979-48EF82BDA2DB}"/>
              </a:ext>
            </a:extLst>
          </p:cNvPr>
          <p:cNvSpPr txBox="1"/>
          <p:nvPr/>
        </p:nvSpPr>
        <p:spPr>
          <a:xfrm>
            <a:off x="5679650" y="1610943"/>
            <a:ext cx="11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使い方：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74E5A2-8E39-4DF3-BEBF-E7F6E3C09698}"/>
              </a:ext>
            </a:extLst>
          </p:cNvPr>
          <p:cNvSpPr txBox="1"/>
          <p:nvPr/>
        </p:nvSpPr>
        <p:spPr>
          <a:xfrm>
            <a:off x="5679648" y="1971062"/>
            <a:ext cx="3464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①上部</a:t>
            </a:r>
            <a:r>
              <a:rPr kumimoji="1" lang="en-US" altLang="ja-JP" sz="1200" dirty="0"/>
              <a:t>12</a:t>
            </a:r>
            <a:r>
              <a:rPr kumimoji="1" lang="ja-JP" altLang="en-US" sz="1200" dirty="0"/>
              <a:t>色より好みの色をダブルクリック選択</a:t>
            </a:r>
            <a:endParaRPr kumimoji="1" lang="en-US" altLang="ja-JP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720756-D4F4-4377-98CC-49B8049547FA}"/>
              </a:ext>
            </a:extLst>
          </p:cNvPr>
          <p:cNvSpPr txBox="1"/>
          <p:nvPr/>
        </p:nvSpPr>
        <p:spPr>
          <a:xfrm>
            <a:off x="5679649" y="2462208"/>
            <a:ext cx="3044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②</a:t>
            </a:r>
            <a:r>
              <a:rPr kumimoji="1" lang="ja-JP" altLang="en-US" sz="1200" dirty="0"/>
              <a:t>パレット上下</a:t>
            </a:r>
            <a:r>
              <a:rPr kumimoji="1" lang="en-US" altLang="ja-JP" sz="1200" dirty="0"/>
              <a:t>1~5</a:t>
            </a:r>
            <a:r>
              <a:rPr kumimoji="1" lang="ja-JP" altLang="en-US" sz="1200" dirty="0"/>
              <a:t>を、右クリックまたは、左クリック</a:t>
            </a:r>
            <a:r>
              <a:rPr lang="ja-JP" altLang="en-US" sz="1200" dirty="0"/>
              <a:t>の</a:t>
            </a:r>
            <a:r>
              <a:rPr kumimoji="1" lang="ja-JP" altLang="en-US" sz="1200" dirty="0"/>
              <a:t>長押し色調整が可能</a:t>
            </a:r>
            <a:endParaRPr kumimoji="1" lang="en-US" altLang="ja-JP" sz="1200" dirty="0"/>
          </a:p>
          <a:p>
            <a:r>
              <a:rPr kumimoji="1" lang="ja-JP" altLang="en-US" sz="1200" dirty="0"/>
              <a:t>例：</a:t>
            </a:r>
            <a:endParaRPr kumimoji="1" lang="en-US" altLang="ja-JP" sz="1200" dirty="0"/>
          </a:p>
          <a:p>
            <a:r>
              <a:rPr kumimoji="1" lang="ja-JP" altLang="en-US" sz="1200" dirty="0"/>
              <a:t>赤➡赤味を強く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弱く</a:t>
            </a:r>
            <a:endParaRPr kumimoji="1" lang="en-US" altLang="ja-JP" sz="1200" dirty="0"/>
          </a:p>
          <a:p>
            <a:r>
              <a:rPr lang="ja-JP" altLang="en-US" sz="1200" dirty="0"/>
              <a:t>白➡白っぽく</a:t>
            </a:r>
            <a:endParaRPr kumimoji="1" lang="en-US" altLang="ja-JP" sz="1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C97EBBB-4BAE-469E-9B16-1E0CDC7C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385" y="2512004"/>
            <a:ext cx="950060" cy="82373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05E3471-4380-4E08-9418-466807379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601" y="2512004"/>
            <a:ext cx="950465" cy="82373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9E73B5-1477-44C2-B72F-2ADCF8FB3924}"/>
              </a:ext>
            </a:extLst>
          </p:cNvPr>
          <p:cNvSpPr txBox="1"/>
          <p:nvPr/>
        </p:nvSpPr>
        <p:spPr>
          <a:xfrm>
            <a:off x="9190004" y="2323708"/>
            <a:ext cx="24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</a:t>
            </a:r>
            <a:endParaRPr kumimoji="1" lang="en-US" altLang="ja-JP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874536-0C8C-4536-9E3C-DAF4979A44DF}"/>
              </a:ext>
            </a:extLst>
          </p:cNvPr>
          <p:cNvSpPr txBox="1"/>
          <p:nvPr/>
        </p:nvSpPr>
        <p:spPr>
          <a:xfrm>
            <a:off x="9655458" y="2323708"/>
            <a:ext cx="24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8A1116-623A-408A-B18A-EA244C98FE97}"/>
              </a:ext>
            </a:extLst>
          </p:cNvPr>
          <p:cNvSpPr txBox="1"/>
          <p:nvPr/>
        </p:nvSpPr>
        <p:spPr>
          <a:xfrm>
            <a:off x="10120912" y="2323708"/>
            <a:ext cx="24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3</a:t>
            </a:r>
            <a:endParaRPr kumimoji="1" lang="en-US" altLang="ja-JP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96F1AF0-DDE3-46C5-AC02-CA2C912E7939}"/>
              </a:ext>
            </a:extLst>
          </p:cNvPr>
          <p:cNvSpPr txBox="1"/>
          <p:nvPr/>
        </p:nvSpPr>
        <p:spPr>
          <a:xfrm>
            <a:off x="9127814" y="3039907"/>
            <a:ext cx="24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4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6CB52F-7689-4794-A2A7-BC1ACBB4C36B}"/>
              </a:ext>
            </a:extLst>
          </p:cNvPr>
          <p:cNvSpPr txBox="1"/>
          <p:nvPr/>
        </p:nvSpPr>
        <p:spPr>
          <a:xfrm>
            <a:off x="10185668" y="3023129"/>
            <a:ext cx="24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E69C7C6-E0DF-4EAC-8F3D-09B65E7D530A}"/>
              </a:ext>
            </a:extLst>
          </p:cNvPr>
          <p:cNvSpPr/>
          <p:nvPr/>
        </p:nvSpPr>
        <p:spPr>
          <a:xfrm>
            <a:off x="10369674" y="2801923"/>
            <a:ext cx="248762" cy="185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3A6F0235-4BCF-472F-8330-11F4DE985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543" y="3774941"/>
            <a:ext cx="1946129" cy="168664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04D4CC2-B5CF-4D14-AB36-AC486F5D7059}"/>
              </a:ext>
            </a:extLst>
          </p:cNvPr>
          <p:cNvSpPr txBox="1"/>
          <p:nvPr/>
        </p:nvSpPr>
        <p:spPr>
          <a:xfrm>
            <a:off x="5679649" y="3812916"/>
            <a:ext cx="304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③作成したカラーはパレット下に</a:t>
            </a:r>
            <a:endParaRPr kumimoji="1" lang="en-US" altLang="ja-JP" sz="1200" dirty="0"/>
          </a:p>
          <a:p>
            <a:r>
              <a:rPr lang="en-US" altLang="ja-JP" sz="1200" dirty="0"/>
              <a:t>16</a:t>
            </a:r>
            <a:r>
              <a:rPr lang="ja-JP" altLang="en-US" sz="1200" dirty="0"/>
              <a:t>進数の色番で表示される</a:t>
            </a:r>
            <a:endParaRPr kumimoji="1" lang="en-US" altLang="ja-JP" sz="12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23E67963-298C-475E-97F3-F262F5B662BD}"/>
              </a:ext>
            </a:extLst>
          </p:cNvPr>
          <p:cNvSpPr/>
          <p:nvPr/>
        </p:nvSpPr>
        <p:spPr>
          <a:xfrm>
            <a:off x="10012545" y="1914395"/>
            <a:ext cx="318495" cy="3001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7C22A28-1DB6-4755-A27F-C8EF46A319E8}"/>
              </a:ext>
            </a:extLst>
          </p:cNvPr>
          <p:cNvCxnSpPr>
            <a:stCxn id="25" idx="4"/>
          </p:cNvCxnSpPr>
          <p:nvPr/>
        </p:nvCxnSpPr>
        <p:spPr>
          <a:xfrm flipH="1">
            <a:off x="9904219" y="2214504"/>
            <a:ext cx="267574" cy="58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95E0FC82-7F57-4027-8256-8DA50ED4E966}"/>
              </a:ext>
            </a:extLst>
          </p:cNvPr>
          <p:cNvSpPr/>
          <p:nvPr/>
        </p:nvSpPr>
        <p:spPr>
          <a:xfrm>
            <a:off x="10055887" y="5234151"/>
            <a:ext cx="489074" cy="30010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7C6115D-8EED-4381-9B18-100F9FE1AEA5}"/>
              </a:ext>
            </a:extLst>
          </p:cNvPr>
          <p:cNvSpPr txBox="1"/>
          <p:nvPr/>
        </p:nvSpPr>
        <p:spPr>
          <a:xfrm>
            <a:off x="5679649" y="5643360"/>
            <a:ext cx="3044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コードブイ➡ドラック＆ドロップ　</a:t>
            </a:r>
            <a:r>
              <a:rPr lang="en-US" altLang="ja-JP" sz="1200" b="1" dirty="0"/>
              <a:t> </a:t>
            </a:r>
            <a:r>
              <a:rPr lang="en-US" altLang="ja-JP" sz="1200" b="1" dirty="0" err="1"/>
              <a:t>pyperclip</a:t>
            </a:r>
            <a:r>
              <a:rPr lang="en-US" altLang="ja-JP" sz="1200" b="1" dirty="0"/>
              <a:t> </a:t>
            </a:r>
            <a:r>
              <a:rPr lang="ja-JP" altLang="en-US" sz="1200" dirty="0"/>
              <a:t>➡コピー＆ペースト用　</a:t>
            </a:r>
            <a:r>
              <a:rPr lang="en-US" altLang="ja-JP" sz="1200" dirty="0" err="1"/>
              <a:t>tkinter</a:t>
            </a:r>
            <a:r>
              <a:rPr lang="ja-JP" altLang="en-US" sz="1200" dirty="0" err="1"/>
              <a:t>、</a:t>
            </a:r>
            <a:r>
              <a:rPr lang="ja-JP" altLang="en-US" sz="1200" dirty="0"/>
              <a:t>ファンクツール➡バインドした関数に引数を持たせるため</a:t>
            </a:r>
            <a:endParaRPr kumimoji="1" lang="en-US" altLang="ja-JP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8C018B2-FFA9-4261-A3A1-5568E9F65626}"/>
              </a:ext>
            </a:extLst>
          </p:cNvPr>
          <p:cNvSpPr txBox="1"/>
          <p:nvPr/>
        </p:nvSpPr>
        <p:spPr>
          <a:xfrm>
            <a:off x="209913" y="5929549"/>
            <a:ext cx="3044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インポートしたもの</a:t>
            </a:r>
            <a:endParaRPr lang="en-US" altLang="ja-JP" b="1" dirty="0"/>
          </a:p>
          <a:p>
            <a:r>
              <a:rPr lang="en-US" altLang="ja-JP" b="1" dirty="0"/>
              <a:t>CODE V</a:t>
            </a:r>
            <a:r>
              <a:rPr lang="ja-JP" altLang="en-US" b="1" dirty="0" err="1"/>
              <a:t>、</a:t>
            </a:r>
            <a:r>
              <a:rPr lang="en-US" altLang="ja-JP" b="1" dirty="0" err="1"/>
              <a:t>pyperclip</a:t>
            </a:r>
            <a:r>
              <a:rPr lang="ja-JP" altLang="en-US" b="1" dirty="0" err="1"/>
              <a:t>、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tkinter</a:t>
            </a:r>
            <a:r>
              <a:rPr lang="ja-JP" altLang="en-US" sz="1200" dirty="0" err="1"/>
              <a:t>、</a:t>
            </a:r>
            <a:r>
              <a:rPr lang="en-US" altLang="ja-JP" b="1" dirty="0"/>
              <a:t> </a:t>
            </a:r>
            <a:r>
              <a:rPr lang="en-US" altLang="ja-JP" b="1" dirty="0" err="1"/>
              <a:t>functools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82907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555</Words>
  <Application>Microsoft Office PowerPoint</Application>
  <PresentationFormat>ワイド画面</PresentationFormat>
  <Paragraphs>106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Alial</vt:lpstr>
      <vt:lpstr>メイリオ</vt:lpstr>
      <vt:lpstr>游ゴシック</vt:lpstr>
      <vt:lpstr>游ゴシック Light</vt:lpstr>
      <vt:lpstr>Agency FB</vt:lpstr>
      <vt:lpstr>Arial</vt:lpstr>
      <vt:lpstr>Office テーマ</vt:lpstr>
      <vt:lpstr>Python チーム開発</vt:lpstr>
      <vt:lpstr>計画：color-palette</vt:lpstr>
      <vt:lpstr>■①Color _selection：自作で色を作成/利用</vt:lpstr>
      <vt:lpstr>■②Web_color_picker：Webから色情報を取得</vt:lpstr>
      <vt:lpstr>■①Color_holder：使用色決定　–作成中-</vt:lpstr>
      <vt:lpstr>PowerPoint プレゼンテーション</vt:lpstr>
      <vt:lpstr>Python チーム開発</vt:lpstr>
      <vt:lpstr>Python チーム開発</vt:lpstr>
      <vt:lpstr>■ ①Color _selection：自作で色を作成し利用する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チーム開発</dc:title>
  <dc:creator>ict910</dc:creator>
  <cp:lastModifiedBy>ict910</cp:lastModifiedBy>
  <cp:revision>26</cp:revision>
  <cp:lastPrinted>2021-02-25T04:14:17Z</cp:lastPrinted>
  <dcterms:created xsi:type="dcterms:W3CDTF">2021-02-22T02:16:22Z</dcterms:created>
  <dcterms:modified xsi:type="dcterms:W3CDTF">2021-02-25T04:15:56Z</dcterms:modified>
</cp:coreProperties>
</file>