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2"/>
  </p:notesMasterIdLst>
  <p:handoutMasterIdLst>
    <p:handoutMasterId r:id="rId13"/>
  </p:handoutMasterIdLst>
  <p:sldIdLst>
    <p:sldId id="306" r:id="rId5"/>
    <p:sldId id="307" r:id="rId6"/>
    <p:sldId id="309" r:id="rId7"/>
    <p:sldId id="314" r:id="rId8"/>
    <p:sldId id="316" r:id="rId9"/>
    <p:sldId id="315" r:id="rId10"/>
    <p:sldId id="312" r:id="rId1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106" d="100"/>
          <a:sy n="106" d="100"/>
        </p:scale>
        <p:origin x="126" y="28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DE217D1-FCD1-4007-9E5F-165E20012D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AB1B1-0B22-4611-8FEA-13D8012869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DD7B2-2DB1-4292-9CED-B6D9BDCC5040}" type="datetime1">
              <a:rPr lang="it-IT" smtClean="0"/>
              <a:t>08/05/2023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A354F2-2D6C-47B9-96FB-4B76E1E4C7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25C8CA-3B88-4039-8D2A-86C4329D5A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47C0-1402-408B-9B31-FEBD74125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0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714F-066B-41A5-A6BD-50516EB8C346}" type="datetime1">
              <a:rPr lang="it-IT" smtClean="0"/>
              <a:pPr/>
              <a:t>08/05/2023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45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946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8295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1116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3776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220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741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a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1" name="Elemento gra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3" name="Elemento gra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Elemento gra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7" name="Elemento gra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9608" y="2529692"/>
            <a:ext cx="6272784" cy="2843784"/>
          </a:xfrm>
        </p:spPr>
        <p:txBody>
          <a:bodyPr rtlCol="0"/>
          <a:lstStyle/>
          <a:p>
            <a:pPr rtl="0"/>
            <a:r>
              <a:rPr lang="it-IT" sz="5400" spc="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 Family Bank</a:t>
            </a: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234D446-217D-3373-BDBD-3E74D33F2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478" y="409152"/>
            <a:ext cx="3439044" cy="280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0903" y="259554"/>
            <a:ext cx="5833872" cy="2276856"/>
          </a:xfrm>
        </p:spPr>
        <p:txBody>
          <a:bodyPr rtlCol="0"/>
          <a:lstStyle/>
          <a:p>
            <a:pPr rtl="0"/>
            <a:r>
              <a:rPr lang="it-IT" b="1" cap="all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My family bank</a:t>
            </a: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77392" y="3429000"/>
            <a:ext cx="4447383" cy="1937488"/>
          </a:xfrm>
        </p:spPr>
        <p:txBody>
          <a:bodyPr rtlCol="0">
            <a:noAutofit/>
          </a:bodyPr>
          <a:lstStyle/>
          <a:p>
            <a:pPr algn="l" rtl="0"/>
            <a:r>
              <a:rPr lang="it-IT" sz="2000" dirty="0">
                <a:solidFill>
                  <a:schemeClr val="bg1"/>
                </a:solidFill>
              </a:rPr>
              <a:t>L’applicazione web che permette agli utenti di registrare le spese fatte durante la giornata, che fornisce dei report quotidiani, mensili e periodici in base alle spese inserite.</a:t>
            </a:r>
          </a:p>
        </p:txBody>
      </p:sp>
      <p:pic>
        <p:nvPicPr>
          <p:cNvPr id="15" name="Immagine 14" descr="Immagine che contiene Sito Web&#10;&#10;Descrizione generata automaticamente">
            <a:extLst>
              <a:ext uri="{FF2B5EF4-FFF2-40B4-BE49-F238E27FC236}">
                <a16:creationId xmlns:a16="http://schemas.microsoft.com/office/drawing/2014/main" id="{C3E68DF4-2F50-10EB-554F-479EC1D09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07" y="1387162"/>
            <a:ext cx="6272680" cy="408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87FEC58B-58D3-CD3E-1DFF-F3C93CC97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670" y="0"/>
            <a:ext cx="8804588" cy="2454965"/>
          </a:xfrm>
          <a:prstGeom prst="rect">
            <a:avLst/>
          </a:prstGeom>
          <a:noFill/>
        </p:spPr>
      </p:pic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03C96890-B3C6-BEC7-EC3F-9A0784D0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it-IT" noProof="0" smtClean="0"/>
              <a:pPr rtl="0">
                <a:spcAft>
                  <a:spcPts val="600"/>
                </a:spcAft>
              </a:pPr>
              <a:t>3</a:t>
            </a:fld>
            <a:endParaRPr lang="it-IT" noProof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D3738F5-D14E-AADA-D779-B17FC9734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478" y="2251759"/>
            <a:ext cx="5900211" cy="3950258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7BAA2F2-19FE-8A48-824A-7F2D5B5DE9C8}"/>
              </a:ext>
            </a:extLst>
          </p:cNvPr>
          <p:cNvSpPr txBox="1"/>
          <p:nvPr/>
        </p:nvSpPr>
        <p:spPr>
          <a:xfrm>
            <a:off x="1414670" y="2792895"/>
            <a:ext cx="3584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Flask</a:t>
            </a:r>
            <a:r>
              <a:rPr lang="it-IT" dirty="0"/>
              <a:t> è un framework Web scritto in Python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B8B1CF4-371E-EEDB-92A2-4354EBD243E8}"/>
              </a:ext>
            </a:extLst>
          </p:cNvPr>
          <p:cNvSpPr txBox="1"/>
          <p:nvPr/>
        </p:nvSpPr>
        <p:spPr>
          <a:xfrm>
            <a:off x="1414671" y="3959159"/>
            <a:ext cx="4121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Flask</a:t>
            </a:r>
            <a:r>
              <a:rPr lang="it-IT" dirty="0"/>
              <a:t> è stato utilizzato per la realizzazione del lato </a:t>
            </a:r>
            <a:r>
              <a:rPr lang="it-IT" dirty="0" err="1"/>
              <a:t>Backend</a:t>
            </a:r>
            <a:r>
              <a:rPr lang="it-IT" dirty="0"/>
              <a:t> </a:t>
            </a:r>
          </a:p>
          <a:p>
            <a:r>
              <a:rPr lang="it-IT" dirty="0"/>
              <a:t>dell’applicazione.</a:t>
            </a:r>
          </a:p>
          <a:p>
            <a:r>
              <a:rPr lang="it-IT" dirty="0"/>
              <a:t>Con </a:t>
            </a:r>
            <a:r>
              <a:rPr lang="it-IT" dirty="0" err="1"/>
              <a:t>Flask</a:t>
            </a:r>
            <a:r>
              <a:rPr lang="it-IT" dirty="0"/>
              <a:t> viene implementata una connessione ad un database </a:t>
            </a:r>
            <a:r>
              <a:rPr lang="it-IT" dirty="0" err="1"/>
              <a:t>MySql</a:t>
            </a:r>
            <a:r>
              <a:rPr lang="it-IT" dirty="0"/>
              <a:t>.</a:t>
            </a:r>
          </a:p>
          <a:p>
            <a:r>
              <a:rPr lang="it-IT" dirty="0" err="1"/>
              <a:t>Flask</a:t>
            </a:r>
            <a:r>
              <a:rPr lang="it-IT" dirty="0"/>
              <a:t> utilizza Jinja2 per il template delle pagine Web.</a:t>
            </a: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08C2282E-DB9D-7D64-A0C1-16D7E9433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277" y="240756"/>
            <a:ext cx="3032911" cy="318824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26B18DC-0FFC-BEF1-67FD-4C6BEAC7E01A}"/>
              </a:ext>
            </a:extLst>
          </p:cNvPr>
          <p:cNvSpPr txBox="1"/>
          <p:nvPr/>
        </p:nvSpPr>
        <p:spPr>
          <a:xfrm>
            <a:off x="1857375" y="1234713"/>
            <a:ext cx="423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bg1"/>
                </a:solidFill>
              </a:rPr>
              <a:t>Le spese possono essere inserite tramite un </a:t>
            </a:r>
            <a:r>
              <a:rPr lang="it-IT" dirty="0" err="1">
                <a:solidFill>
                  <a:schemeClr val="bg1"/>
                </a:solidFill>
              </a:rPr>
              <a:t>form</a:t>
            </a:r>
            <a:r>
              <a:rPr lang="it-IT" dirty="0">
                <a:solidFill>
                  <a:schemeClr val="bg1"/>
                </a:solidFill>
              </a:rPr>
              <a:t> aperto tramite modale, dove l’utente può immettere i dati inerenti la spesa effettuata</a:t>
            </a:r>
          </a:p>
        </p:txBody>
      </p:sp>
      <p:pic>
        <p:nvPicPr>
          <p:cNvPr id="12" name="Immagine 11" descr="Immagine che contiene testo, cielo, tazza, computer&#10;&#10;Descrizione generata automaticamente">
            <a:extLst>
              <a:ext uri="{FF2B5EF4-FFF2-40B4-BE49-F238E27FC236}">
                <a16:creationId xmlns:a16="http://schemas.microsoft.com/office/drawing/2014/main" id="{E63ABADB-F63E-75D9-A262-21D56DF7D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78" y="3498673"/>
            <a:ext cx="6021208" cy="260365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BF87224-B468-66E9-CFF0-228F8ED82824}"/>
              </a:ext>
            </a:extLst>
          </p:cNvPr>
          <p:cNvSpPr txBox="1"/>
          <p:nvPr/>
        </p:nvSpPr>
        <p:spPr>
          <a:xfrm>
            <a:off x="7306145" y="4338837"/>
            <a:ext cx="4153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bg1"/>
                </a:solidFill>
              </a:rPr>
              <a:t>Tutte le spese dei membri della famiglia </a:t>
            </a:r>
            <a:r>
              <a:rPr lang="it-IT" dirty="0" err="1">
                <a:solidFill>
                  <a:schemeClr val="bg1"/>
                </a:solidFill>
              </a:rPr>
              <a:t>verrano</a:t>
            </a:r>
            <a:r>
              <a:rPr lang="it-IT" dirty="0">
                <a:solidFill>
                  <a:schemeClr val="bg1"/>
                </a:solidFill>
              </a:rPr>
              <a:t> visualizzate in una tabella con i relativi dati inseriti</a:t>
            </a:r>
          </a:p>
        </p:txBody>
      </p:sp>
    </p:spTree>
    <p:extLst>
      <p:ext uri="{BB962C8B-B14F-4D97-AF65-F5344CB8AC3E}">
        <p14:creationId xmlns:p14="http://schemas.microsoft.com/office/powerpoint/2010/main" val="92334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F813F75-5879-97BD-D359-4771702F35F6}"/>
              </a:ext>
            </a:extLst>
          </p:cNvPr>
          <p:cNvSpPr txBox="1"/>
          <p:nvPr/>
        </p:nvSpPr>
        <p:spPr>
          <a:xfrm>
            <a:off x="2719057" y="470780"/>
            <a:ext cx="6753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b="1" dirty="0"/>
              <a:t>Grafici di report</a:t>
            </a:r>
          </a:p>
        </p:txBody>
      </p:sp>
      <p:pic>
        <p:nvPicPr>
          <p:cNvPr id="4" name="Immagine 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5AF0D625-B310-86D7-6BBE-CC1EE1A9F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19" y="1486443"/>
            <a:ext cx="5642680" cy="4002503"/>
          </a:xfrm>
          <a:prstGeom prst="rect">
            <a:avLst/>
          </a:prstGeom>
        </p:spPr>
      </p:pic>
      <p:pic>
        <p:nvPicPr>
          <p:cNvPr id="6" name="Immagine 5" descr="Immagine che contiene grafico, grafico a torta&#10;&#10;Descrizione generata automaticamente">
            <a:extLst>
              <a:ext uri="{FF2B5EF4-FFF2-40B4-BE49-F238E27FC236}">
                <a16:creationId xmlns:a16="http://schemas.microsoft.com/office/drawing/2014/main" id="{C8FD12BE-3C2B-CA23-2E04-DB7D0D6A7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649" y="1486443"/>
            <a:ext cx="5730737" cy="399322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1C863B1-6A0E-D261-E59E-C52DE99ABD59}"/>
              </a:ext>
            </a:extLst>
          </p:cNvPr>
          <p:cNvSpPr txBox="1"/>
          <p:nvPr/>
        </p:nvSpPr>
        <p:spPr>
          <a:xfrm>
            <a:off x="2037030" y="5730843"/>
            <a:ext cx="760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 dati nei grafici possono essere filtrati in base al periodo di interesse</a:t>
            </a:r>
          </a:p>
        </p:txBody>
      </p:sp>
    </p:spTree>
    <p:extLst>
      <p:ext uri="{BB962C8B-B14F-4D97-AF65-F5344CB8AC3E}">
        <p14:creationId xmlns:p14="http://schemas.microsoft.com/office/powerpoint/2010/main" val="232638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553697A-AB06-17B1-22F6-587CCC0E61FA}"/>
              </a:ext>
            </a:extLst>
          </p:cNvPr>
          <p:cNvSpPr txBox="1"/>
          <p:nvPr/>
        </p:nvSpPr>
        <p:spPr>
          <a:xfrm>
            <a:off x="4465585" y="262550"/>
            <a:ext cx="32608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/>
              <a:t>WIDGET</a:t>
            </a:r>
          </a:p>
        </p:txBody>
      </p:sp>
      <p:pic>
        <p:nvPicPr>
          <p:cNvPr id="4" name="Immagine 3" descr="Immagine che contiene grafico, grafico a torta&#10;&#10;Descrizione generata automaticamente">
            <a:extLst>
              <a:ext uri="{FF2B5EF4-FFF2-40B4-BE49-F238E27FC236}">
                <a16:creationId xmlns:a16="http://schemas.microsoft.com/office/drawing/2014/main" id="{C72AC085-BDC6-CC80-C700-C9F020894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61" y="1278213"/>
            <a:ext cx="7468247" cy="529125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8EF9CF4-658C-08B4-B9CB-14BD74CD85BD}"/>
              </a:ext>
            </a:extLst>
          </p:cNvPr>
          <p:cNvSpPr txBox="1"/>
          <p:nvPr/>
        </p:nvSpPr>
        <p:spPr>
          <a:xfrm>
            <a:off x="8444152" y="2828835"/>
            <a:ext cx="3651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Nella d</a:t>
            </a:r>
            <a:r>
              <a:rPr lang="it-IT" sz="1800" i="0" u="none" strike="noStrike" dirty="0">
                <a:solidFill>
                  <a:schemeClr val="bg1"/>
                </a:solidFill>
                <a:effectLst/>
              </a:rPr>
              <a:t>ashboard di </a:t>
            </a:r>
            <a:r>
              <a:rPr lang="it-IT" sz="1800" i="0" u="none" strike="noStrike" dirty="0" err="1">
                <a:solidFill>
                  <a:schemeClr val="bg1"/>
                </a:solidFill>
                <a:effectLst/>
              </a:rPr>
              <a:t>Backend</a:t>
            </a:r>
            <a:r>
              <a:rPr lang="it-IT" sz="1800" i="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it-IT" sz="1800" i="0" u="none" strike="noStrike">
                <a:solidFill>
                  <a:schemeClr val="bg1"/>
                </a:solidFill>
                <a:effectLst/>
              </a:rPr>
              <a:t>troviamo i </a:t>
            </a:r>
            <a:r>
              <a:rPr lang="it-IT" sz="1800" i="0" u="none" strike="noStrike" dirty="0">
                <a:solidFill>
                  <a:schemeClr val="bg1"/>
                </a:solidFill>
                <a:effectLst/>
              </a:rPr>
              <a:t>widget inerenti ai dati salvati nelle tabelle del database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94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immagine 8" descr="montagne al tramonto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Segnaposto immagine 10" descr="montagne al tramonto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02" y="-102847"/>
            <a:ext cx="5710021" cy="3433766"/>
          </a:xfrm>
        </p:spPr>
        <p:txBody>
          <a:bodyPr rtlCol="0"/>
          <a:lstStyle/>
          <a:p>
            <a:pPr algn="ctr" rtl="0"/>
            <a:r>
              <a:rPr lang="it-IT" dirty="0"/>
              <a:t>Grazie per L’attenzione</a:t>
            </a:r>
          </a:p>
        </p:txBody>
      </p:sp>
      <p:pic>
        <p:nvPicPr>
          <p:cNvPr id="15" name="Segnaposto immagine 14" descr="montagne sotto un cielo prossimo all’alba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Segnaposto immagine 12" descr="Montagne sotto un cielo notturno subito prima dell'alba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1_TF89338750_Win32" id="{E55A3EA0-BE54-4F8C-A3F8-63B170F23C1F}" vid="{1423E9D6-3A8B-4DFB-B348-1EC550DAAC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{B2EAA24A-9C8F-4998-B4CC-0D20EA34C811}tf89338750_win32</Template>
  <TotalTime>76</TotalTime>
  <Words>159</Words>
  <Application>Microsoft Office PowerPoint</Application>
  <PresentationFormat>Widescreen</PresentationFormat>
  <Paragraphs>23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Univers</vt:lpstr>
      <vt:lpstr>GradientUnivers</vt:lpstr>
      <vt:lpstr>My Family Bank</vt:lpstr>
      <vt:lpstr>My family bank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Family Bank</dc:title>
  <dc:creator>Michele Monteferrante</dc:creator>
  <cp:lastModifiedBy>Michele Monteferrante</cp:lastModifiedBy>
  <cp:revision>1</cp:revision>
  <dcterms:created xsi:type="dcterms:W3CDTF">2023-05-08T18:48:29Z</dcterms:created>
  <dcterms:modified xsi:type="dcterms:W3CDTF">2023-05-08T20:05:14Z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