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66" r:id="rId17"/>
    <p:sldId id="271" r:id="rId18"/>
    <p:sldId id="276" r:id="rId19"/>
    <p:sldId id="272" r:id="rId20"/>
    <p:sldId id="274" r:id="rId21"/>
    <p:sldId id="275" r:id="rId22"/>
    <p:sldId id="286" r:id="rId23"/>
    <p:sldId id="278" r:id="rId24"/>
    <p:sldId id="287" r:id="rId25"/>
    <p:sldId id="279" r:id="rId26"/>
    <p:sldId id="280" r:id="rId27"/>
    <p:sldId id="288" r:id="rId28"/>
    <p:sldId id="282" r:id="rId29"/>
    <p:sldId id="289" r:id="rId30"/>
    <p:sldId id="281" r:id="rId31"/>
    <p:sldId id="283" r:id="rId32"/>
    <p:sldId id="284" r:id="rId33"/>
    <p:sldId id="285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4E068D-3827-5D1F-29EB-D00C588C9388}" v="3" dt="2022-03-26T14:36:08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zysztof Franek" userId="S::kfranek@pjwstk.edu.pl::2f51a22e-dcb8-4507-a58f-26bf91315be0" providerId="AD" clId="Web-{384E068D-3827-5D1F-29EB-D00C588C9388}"/>
    <pc:docChg chg="modSld">
      <pc:chgData name="Krzysztof Franek" userId="S::kfranek@pjwstk.edu.pl::2f51a22e-dcb8-4507-a58f-26bf91315be0" providerId="AD" clId="Web-{384E068D-3827-5D1F-29EB-D00C588C9388}" dt="2022-03-26T14:36:06.715" v="1" actId="20577"/>
      <pc:docMkLst>
        <pc:docMk/>
      </pc:docMkLst>
      <pc:sldChg chg="modSp">
        <pc:chgData name="Krzysztof Franek" userId="S::kfranek@pjwstk.edu.pl::2f51a22e-dcb8-4507-a58f-26bf91315be0" providerId="AD" clId="Web-{384E068D-3827-5D1F-29EB-D00C588C9388}" dt="2022-03-26T14:36:06.715" v="1" actId="20577"/>
        <pc:sldMkLst>
          <pc:docMk/>
          <pc:sldMk cId="3966238896" sldId="269"/>
        </pc:sldMkLst>
        <pc:spChg chg="mod">
          <ac:chgData name="Krzysztof Franek" userId="S::kfranek@pjwstk.edu.pl::2f51a22e-dcb8-4507-a58f-26bf91315be0" providerId="AD" clId="Web-{384E068D-3827-5D1F-29EB-D00C588C9388}" dt="2022-03-26T14:36:06.715" v="1" actId="20577"/>
          <ac:spMkLst>
            <pc:docMk/>
            <pc:sldMk cId="3966238896" sldId="269"/>
            <ac:spMk id="5" creationId="{D18C3F02-047E-4F41-9734-F42EB326F68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CC442-09C9-4086-A675-436C2821BC87}" type="datetimeFigureOut">
              <a:rPr lang="pl-PL" smtClean="0"/>
              <a:t>26.03.2022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A2DEC-A43B-4F60-A0BA-E7F2BE7271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902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Komponenty te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renderują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drzewa elementów i innych komponentów. Korzystanie z funkcji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createElement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dobry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sposób, aby zobaczyć, jak działa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ale używanie tej funkcji nie jest powszechną praktyką. Aby efektywnie pracować z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Reactem,warto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zapoznać się z lepszym sposobem tworzenia komponentów jakim jest </a:t>
            </a:r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JSX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JSX 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jest to rozszerzenie składni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ECMAScript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podobne do XML-a bez zdefiniowanej semantyki, przeznaczone specjalnie do użytku przez preprocesory.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Innymi słowy, </a:t>
            </a:r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JSX 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jest rozszerzeniem JavaScript, które jest podobne do XML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jest przeznaczone do użytku tylko przez narzędzia do transformacji kodu. JSX pomaga, umożliwiając pisanie kodu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XMLstyle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(podobnego do języku znaczników HTML) zamiast używania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React.createClass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czy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React.createElement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Innymi słowy, pozwala pisać kod, który wygląda jak HTML, ale nim nie jest.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Preprocesor </a:t>
            </a:r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JSX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do których należy między innymi </a:t>
            </a:r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Babel 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transpiler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który zamienia kod JavaScript w kod zgodny ze starszymi przeglądarkami.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Jedną z konsekwencji jest to, że uruchamianie nieprzetworzonego kodu </a:t>
            </a:r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JSX 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natywnie w przeglądarce nie zadziała - podczas analizowania kodu JavaScript pojawią się różnego rodzaju błędy składniowe.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Zespół Facebooka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Reacta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wypuścił </a:t>
            </a:r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JSX 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wraz z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Reactem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aby zapewnić zwięzłą składnię do tworzenia złożonych drzew DOM z atrybutami.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Mieli także nadzieję, że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będzie bardziej czytelny, podobnie jak HTML i XML.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 </a:t>
            </a:r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JSX typ elementu określa się za pomocą </a:t>
            </a:r>
            <a:r>
              <a:rPr lang="pl-PL" sz="1200" b="1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tagu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Atrybuty znacznika reprezentują zaś właściwości.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Elementy podrzędne elementu można dodawać między znacznikiem otwierającym i zamykającym. </a:t>
            </a:r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JSX 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działa również z komponentami poprzez definicję komponentu, używając nazwy klasy.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A2DEC-A43B-4F60-A0BA-E7F2BE727112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91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Elementy JavaScript, który został dodany między nawiasami klamrowymi, zostanie wywołany. Oznacza to, że możemy w nawiasach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klamrowych wywołać takie operacje, jak konkatenacja lub dodawanie. Czyli wewnątrz nich możemy wywoływać funkcję JavaScript.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A2DEC-A43B-4F60-A0BA-E7F2BE727112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7782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JSX 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JavaScript, więc możesz włączyć </a:t>
            </a:r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JSX 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bezpośrednio do funkcji JavaScript. Na przykład możesz zmapować tablicę na elementy</a:t>
            </a:r>
          </a:p>
          <a:p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JSX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A2DEC-A43B-4F60-A0BA-E7F2BE727112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0431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JSX 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JavaScript, więc możesz włączyć </a:t>
            </a:r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JSX 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bezpośrednio do funkcji JavaScript. Na przykład możesz zmapować tablicę na elementy</a:t>
            </a:r>
          </a:p>
          <a:p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JSX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A2DEC-A43B-4F60-A0BA-E7F2BE727112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3477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Podobieństwo do HTML i prostsza składnia - Pisanie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React.createElement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wielokrotnie wydawało się nudne i żmudne lub jeśli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zagnieżdżanie było trudne do wykonania. Podobieństwo JSX do HTML znacznie ułatwia deklarowanie struktury komponentu w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znany sposób i znacznie poprawia czytelność.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Deklaratywność i hermetyzacja - dołączając kod, który utworzy widok wraz z innymi powiązanymi metodami, tworzymy grupę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funkcji. Zasadniczo wszystko, co musimy wiedzieć o komponencie, znajduje się w jednym miejscu. Nic nie jest niepotrzebnie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ukrywane, co oznacza, że możemy łatwiej rozumować swoje komponenty i być bardziej świadomym tego, jak działa jako system.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A2DEC-A43B-4F60-A0BA-E7F2BE727112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5240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Pisanie znaczników razem z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JavaScriptem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może wydawać się podróżą do późnych lat 90., ale to nie znaczy, że to zły pomysł. Należy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zauważyć, że </a:t>
            </a:r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JSX 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nie HTML (ani XML) - zostanie przetransponowany tylko do zwykłego kodu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tak jak dotychczas, i nie ma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dokładnie takiej samej składni i konwencji. Istnieją subtelne różnice, na które należy zwrócić uwagę. Są to między innymi: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Tagi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HTML a komponenty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Reacta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Niestandardowe komponenty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utworzone za pomocą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React.createClass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są zgodnie z konwencją pisane wielkimi literami, dzięki czemu można określić różnicę między niestandardowymi i natywnymi komponentami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Wyrażenia atrybutów - jeśli chcemy użyć wyrażenia JavaScript jako wartości atrybutu, należy zawinąć je w parę nawiasów klamrowych ( &lt;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Comment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= {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this.props.b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/&gt; ) zamiast cudzysłowów ( &lt;User a = "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props.b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"/&gt;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Atrybuty logiczne - pomijanie wartości atrybutu ( &lt;Plan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/&gt; , &lt;Input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checked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/&gt; ) powoduje, że </a:t>
            </a:r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JSX 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traktuje to jako prawdę. Aby przekazać wartość fałsz, musisz użyć wyrażenia atrybutu ( atrybut = {fałsz} 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Wyrażenia zagnieżdżone - aby wstawić wartość wyrażenia do elementu, należy również użyć pary nawiasów klamrowych ( &lt;p&gt;{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this.props.content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&lt;/p&gt; ).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A2DEC-A43B-4F60-A0BA-E7F2BE727112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2529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A2DEC-A43B-4F60-A0BA-E7F2BE727112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3481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JSX 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wygląda na czysty i czytelny, ale nie można go zinterpretować w przeglądarce. Wszystkie JSX muszą zostać przekonwertowane na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wywołania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createElement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Na szczęście istnieje doskonałe narzędzie do tego zadania: </a:t>
            </a:r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Babel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Wiele języków oprogramowania wymaga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kompilacji kodu źródłowego. JavaScript jest językiem interpretowanym: przeglądarka interpretuje kod jako tekst, więc nie ma potrzeby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kompilowania JavaScript. Jednak nie wszystkie przeglądarki obsługują najnowszą składnię JavaScript i żadna przeglądarka nie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obsługuje składni </a:t>
            </a:r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JSX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Ponieważ chcemy używać najnowszych funkcji JavaScript wraz z </a:t>
            </a:r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JSX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będziemy potrzebować sposobu na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przekonwertowanie kodu źródłowego na coś, co może zinterpretować przeglądarka. Ten proces nazywa się kompilacją i do tego służy</a:t>
            </a:r>
          </a:p>
          <a:p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Babel. 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Pierwsza wersja projektu nosiła nazwę </a:t>
            </a:r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6to5 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została wydana we wrześniu 2014 r. </a:t>
            </a:r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6to5 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było narzędziem, które można było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wykorzystać do konwersji składni ES6 na składnię ES5, która była szerzej obsługiwana przez przeglądarki internetowe. Wraz z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rozwojem projektu miał być platformą obsługującą wszystkie najnowsze zmiany w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ECMAScript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Rozwinął się również do obsługi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konwersji </a:t>
            </a:r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JSX 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JavaScript. Projekt został przemianowany na </a:t>
            </a:r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Babel 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 lutym 2015. Babel jest używany na produkcji na Facebooku,</a:t>
            </a:r>
          </a:p>
          <a:p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Netflix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PayPal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Airbnb i nie tylko. Wcześniej Facebook stworzył transformator JSX, który był ich standardem, ale wkrótce został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wycofany na rzecz </a:t>
            </a:r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Babel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Strona główna projektu </a:t>
            </a:r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Babel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https://babeljs.io/ (https://babeljs.io/)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A2DEC-A43B-4F60-A0BA-E7F2BE727112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8532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JSX zapewnia nam ładny, czysty sposób wyrażania elementów </a:t>
            </a:r>
            <a:r>
              <a:rPr lang="pl-PL" err="1"/>
              <a:t>Reacta</a:t>
            </a:r>
            <a:r>
              <a:rPr lang="pl-PL"/>
              <a:t> w naszym kodzie, który ma dla nas sens i jest od razu czytelny dla programistów. Wadą JSX jest to, że nie jest czytelny dla przeglądarki. Zanim kod zostanie zinterpretowany przez przeglądarkę, musi zostać przekonwertowany z JSX do JavaScript.</a:t>
            </a:r>
          </a:p>
          <a:p>
            <a:endParaRPr lang="pl-PL"/>
          </a:p>
          <a:p>
            <a:r>
              <a:rPr lang="pl-PL"/>
              <a:t>Rozważmy następującą tablicę danych, która zawiera dwie receptury i przedstawia aktualny stan aplikacji:</a:t>
            </a:r>
          </a:p>
          <a:p>
            <a:endParaRPr lang="pl-PL"/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Dane są wyrażane w tablicy dwóch obiektów JavaScript. Każdy obiekt zawiera nazwę przepisu, listę wymaganych składników oraz listę czynności niezbędnych do ugotowania przepisu.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A2DEC-A43B-4F60-A0BA-E7F2BE727112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9837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Możemy utworzyć interfejs użytkownika dla tych receptur z dwoma komponentami: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komponentem </a:t>
            </a:r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 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wyszczególniania receptur i komponentem </a:t>
            </a:r>
            <a:r>
              <a:rPr lang="pl-PL" sz="1200" b="1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recipes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który opisuje interfejs użytkownika dla każdej receptury. To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komponent </a:t>
            </a:r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który będziemy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renderować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 modelu DOM. Przekażemy nasze dane do komponentu </a:t>
            </a:r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 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jako właściwość zwana</a:t>
            </a:r>
          </a:p>
          <a:p>
            <a:r>
              <a:rPr lang="pl-PL" sz="1200" b="1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recipes</a:t>
            </a:r>
            <a:endParaRPr lang="pl-PL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A2DEC-A43B-4F60-A0BA-E7F2BE727112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7796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A2DEC-A43B-4F60-A0BA-E7F2BE727112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9102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A2DEC-A43B-4F60-A0BA-E7F2BE727112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08517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Elementy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 komponencie Menu są wyrażone jako </a:t>
            </a:r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JSX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Wszystko jest zawarte w elemencie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article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Element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header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 h1 i element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div.recipes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służą do opisu DOM dla naszego menu. Wartość właściwości tytułu zostanie wyświetlona jako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tekst w ciągu h1 :</a:t>
            </a:r>
            <a:endParaRPr lang="pl-PL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A2DEC-A43B-4F60-A0BA-E7F2BE727112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7657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JSX zapewnia nam ładny, czysty sposób wyrażania elementów </a:t>
            </a:r>
            <a:r>
              <a:rPr lang="pl-PL" err="1"/>
              <a:t>Reacta</a:t>
            </a:r>
            <a:r>
              <a:rPr lang="pl-PL"/>
              <a:t> w naszym kodzie, który ma dla nas sens i jest od razu czytelny dla programistów. Wadą JSX jest to, że nie jest czytelny dla przeglądarki. Zanim kod zostanie zinterpretowany przez przeglądarkę, musi zostać przekonwertowany z JSX do JavaScript.</a:t>
            </a:r>
          </a:p>
          <a:p>
            <a:endParaRPr lang="pl-PL"/>
          </a:p>
          <a:p>
            <a:r>
              <a:rPr lang="pl-PL"/>
              <a:t>Rozważmy następującą tablicę danych, która zawiera dwie receptury i przedstawia aktualny stan aplikacji:</a:t>
            </a:r>
          </a:p>
          <a:p>
            <a:endParaRPr lang="pl-PL"/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Dane są wyrażane w tablicy dwóch obiektów JavaScript. Każdy obiekt zawiera nazwę przepisu, listę wymaganych składników oraz listę czynności niezbędnych do ugotowania przepisu.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A2DEC-A43B-4F60-A0BA-E7F2BE727112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9852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Aby wyświetlić przepisy w elemencie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div.recipes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używamy nawiasów klamrowych, aby dodać wyrażenie JavaScript, które zwróci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tablicę elementów potomnych. Możemy użyć funkcji map w tablicy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props.recipes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aby zwrócić komponent dla każdego obiektu w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tablicy. Jak wspomniano wcześniej, każdy przepis zawiera nazwę, niektóre składniki i instrukcje gotowania (kroki). Będziemy musieli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przekazać te dane do każdego przepisu jako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props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Należy pamiętać również, że powinniśmy używać właściwości klucza, aby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jednoznacznie identyfikować każdy element.</a:t>
            </a:r>
            <a:endParaRPr lang="pl-PL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A2DEC-A43B-4F60-A0BA-E7F2BE727112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2035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Powyższy kod możemy również zmienić za pomocą operatora rozprzestrzeniania. Operator rozprzestrzeniania </a:t>
            </a:r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JSX 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działa jak operator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rozprzestrzeniania obiektów. Doda każde pole obiektu receptury jako właściwość komponentu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Recipe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Składnia tutaj dostarczy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wszystkie właściwości do komponentu:</a:t>
            </a:r>
          </a:p>
          <a:p>
            <a:endParaRPr lang="pl-PL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Powyższy skrót zapewni wszystkie właściwości komponentu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Recipe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Może to być dobre rozwiązanie, ale może również spowodować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dodanie zbyt wielu właściwości do składnika.</a:t>
            </a:r>
            <a:endParaRPr lang="pl-PL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A2DEC-A43B-4F60-A0BA-E7F2BE727112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9599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A2DEC-A43B-4F60-A0BA-E7F2BE727112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49465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Innym miejscem, w którym możemy ulepszyć składnię naszego komponentu Menu , jest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miejsce, w którym bierzemy argument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props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Możemy użyć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destrukturyzacji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obiektów do określania zakresu zmiennych do tej funkcji.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Dzięki temu mamy bezpośredni dostęp do zmiennych tytułu i przepisów, bez konieczności poprzedzania ich argumentem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props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</a:t>
            </a:r>
            <a:endParaRPr lang="pl-PL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A2DEC-A43B-4F60-A0BA-E7F2BE727112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64314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JSX zapewnia nam ładny, czysty sposób wyrażania elementów </a:t>
            </a:r>
            <a:r>
              <a:rPr lang="pl-PL" err="1"/>
              <a:t>Reacta</a:t>
            </a:r>
            <a:r>
              <a:rPr lang="pl-PL"/>
              <a:t> w naszym kodzie, który ma dla nas sens i jest od razu czytelny dla programistów. Wadą JSX jest to, że nie jest czytelny dla przeglądarki. Zanim kod zostanie zinterpretowany przez przeglądarkę, musi zostać przekonwertowany z JSX do JavaScript.</a:t>
            </a:r>
          </a:p>
          <a:p>
            <a:endParaRPr lang="pl-PL"/>
          </a:p>
          <a:p>
            <a:r>
              <a:rPr lang="pl-PL"/>
              <a:t>Rozważmy następującą tablicę danych, która zawiera dwie receptury i przedstawia aktualny stan aplikacji:</a:t>
            </a:r>
          </a:p>
          <a:p>
            <a:endParaRPr lang="pl-PL"/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Dane są wyrażane w tablicy dwóch obiektów JavaScript. Każdy obiekt zawiera nazwę przepisu, listę wymaganych składników oraz listę czynności niezbędnych do ugotowania przepisu.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A2DEC-A43B-4F60-A0BA-E7F2BE727112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0740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Każdy przepis ma ciąg znaków dla nazwy, tablicę obiektów dla składników i tablicę ciągów znaków dla kroków. Używając</a:t>
            </a:r>
          </a:p>
          <a:p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destrukturyzacji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obiektów, możemy powiedzieć temu komponentowi, aby lokalnie określał te pola według nazwy, dzięki czemu możemy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uzyskać do nich bezpośredni dostęp, bez konieczności używania właściwości props.name ,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props.ingredients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lub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props.steps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Pierwsze wyrażenie JavaScript, które widzimy, jest używane do ustawiania atrybutu id dla elementu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section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Polega na zamianie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nazwy przepisu na małe litery i globalne zastąpienie spacji myślnikami. W rezultacie „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Baked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Salmon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zostanie zamieniony na „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bakedsalmon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 podobnie, gdybyśmy mieli przepis o nazwie „Boston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Baked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Beans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”, zostałby zamieniony na „boston-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baked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beans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”), zanim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zostanie używany jako atrybut id w interfejsie użytkownika. Wartość nazwy jest również wyświetlana w h1 jako węzeł tekstowy.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Wewnątrz listy nieuporządkowanej, wyrażenie JavaScript mapuje każdy składnik do elementu li , który wyświetla nazwę składnika.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 sekcji instrukcji widzimy, że ten sam wzorzec jest używany do zwracania elementu akapitu, w którym wyświetlany jest każdy krok. Te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funkcje mapy zwracają tablice elementów potomnych.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A2DEC-A43B-4F60-A0BA-E7F2BE727112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34426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A2DEC-A43B-4F60-A0BA-E7F2BE727112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25199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A2DEC-A43B-4F60-A0BA-E7F2BE727112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2365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Kiedy przekazujemy tablicę do powyższego komponentu, należy otoczyć go nawiasami klamrowymi. Nazywa się to </a:t>
            </a:r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wyrażeniem</a:t>
            </a:r>
          </a:p>
          <a:p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 (ang. JavaScript </a:t>
            </a:r>
            <a:r>
              <a:rPr lang="pl-PL" sz="1200" b="1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expression</a:t>
            </a:r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należy ich używać podczas przekazywania wartości JavaScript do komponentów jako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właściwości. Właściwości komponentu będą miały dwa typy: ciąg znaków lub wyrażenie JavaScript. Wyrażenia JavaScript mogą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zawierać tablice, obiekty, a nawet funkcje. Aby je uwzględnić, zawsze należy otoczyć je nawiasami klamrowymi.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A2DEC-A43B-4F60-A0BA-E7F2BE727112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42196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 poprzedniej części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wyrenderowaliśmy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komponent Menu , komponent nadrzędny, który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renderował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komponent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Recipe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Chcemy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poświęcić chwilę, aby przyjrzeć się małemu przykładowi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renderowania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dwóch komponentów rodzeństwa przy użyciu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Zacznijmy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 stworzenia nowego komponentu o nazwie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który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wyrenderujemy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 modelu DOM w katalogu głównym: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A2DEC-A43B-4F60-A0BA-E7F2BE727112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66627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Natychmiast zobaczymy błąd w konsoli, który odczytuje sąsiednie elementy </a:t>
            </a:r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JSX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które muszą być umieszczone w otaczającym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tagu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zaleca użycie tzw. </a:t>
            </a:r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fragmentu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nie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wyrenderuje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dwóch lub więcej sąsiadujących ze sobą lub rodzeństwa elementów jako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komponentu, więc kiedyś musieliśmy umieszczać je w otaczającym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tagu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takim jak div . Doprowadziło to jednak do powstania wielu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 4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niepotrzebnych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tagów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bez specjalnego przeznaczenia. Jeśli użyjemy </a:t>
            </a:r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fragmentu </a:t>
            </a:r>
            <a:r>
              <a:rPr lang="pl-PL" sz="1200" b="1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Reacta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możemy "opakować" elementy bez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faktycznego tworzenia nowego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tagu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Zacznijmy od "opakowania" sąsiednich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tagów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h1 i p ,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tagiem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React.Fragment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A2DEC-A43B-4F60-A0BA-E7F2BE727112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64163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Zacznijmy od "opakowania" sąsiednich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tagów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h1 i p ,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tagiem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React.Fragment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pl-PL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A2DEC-A43B-4F60-A0BA-E7F2BE727112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63548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Dodanie tego usuwa ostrzeżenie. Możemy także użyć skrócone Jeśli spojrzysz na DOM, </a:t>
            </a:r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fragment 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nie jest widoczny w wynikowym drzewie. </a:t>
            </a:r>
            <a:r>
              <a:rPr lang="pl-PL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Fragmenty 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są stosunkowo nową funkcją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Reacta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eliminują</a:t>
            </a:r>
          </a:p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potrzebę stosowania dodatkowych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tagów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opakowujących, które mogą skomplikować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DOM.go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fragmentu, aby wyglądał jeszcze bardziej krócej:</a:t>
            </a:r>
            <a:endParaRPr lang="pl-PL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A2DEC-A43B-4F60-A0BA-E7F2BE727112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4952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A2DEC-A43B-4F60-A0BA-E7F2BE727112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334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Należy zaobserwować, że skrypt używa narzędzia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babel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który również został zaimportowany do naszej strony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A2DEC-A43B-4F60-A0BA-E7F2BE727112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0963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Ważne jest, aby komponenty w JSX zaczynały się od wielkiej litery~!!!!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A2DEC-A43B-4F60-A0BA-E7F2BE727112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7689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JSX może wyglądać znajomo, a większość reguł skutkuje składnią podobną do HTML. Jest jednak kilka kwestii, które należy wziąć pod uwagę podczas pracy z JSX.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JSX umożliwia dodawanie komponentów jako elementów potomnych innych komponentów.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 przykład wewnątrz komponentu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IngredientsList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możemy wielokrotnie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renderować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inny składnik o nazwie Ingredient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Ponieważ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jest słowem zastrzeżonym w JavaScript, używamy do określenia atrybutu klasy komponentu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className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Wyrażenia JavaScript są opakowane w nawiasy klamrowe i wskazują, gdzie będą oceniane zmienne i zwracane wartości wynikowe.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 przykład, jeśli chcemy wyświetlić wartość właściwości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 elemencie, możemy wstawić tę wartość za pomocą wyrażenia JavaScript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A2DEC-A43B-4F60-A0BA-E7F2BE727112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0277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JSX może wyglądać znajomo, a większość reguł skutkuje składnią podobną do HTML. Jest jednak kilka kwestii, które należy wziąć pod uwagę podczas pracy z JSX.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JSX umożliwia dodawanie komponentów jako elementów potomnych innych komponentów.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 przykład wewnątrz komponentu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IngredientsList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możemy wielokrotnie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renderować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inny składnik o nazwie Ingredient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Ponieważ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jest słowem zastrzeżonym w JavaScript, używamy do określenia atrybutu klasy komponentu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className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Wyrażenia JavaScript są opakowane w nawiasy klamrowe i wskazują, gdzie będą oceniane zmienne i zwracane wartości wynikowe.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 przykład, jeśli chcemy wyświetlić wartość właściwości </a:t>
            </a:r>
            <a:r>
              <a:rPr lang="pl-PL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</a:t>
            </a: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 elemencie, możemy wstawić tę wartość za pomocą wyrażenia JavaScript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A2DEC-A43B-4F60-A0BA-E7F2BE727112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8343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Wartości typów innych niż string powinny również pojawiać się jako wyrażenia JavaScript: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A2DEC-A43B-4F60-A0BA-E7F2BE727112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7750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32ECA69-1FBF-4E94-B111-44AC696B8F9E}" type="datetimeFigureOut">
              <a:rPr lang="pl-PL" smtClean="0"/>
              <a:t>26.03.2022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5BD-D24A-4E3C-AC88-73D6F5FA3559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5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CA69-1FBF-4E94-B111-44AC696B8F9E}" type="datetimeFigureOut">
              <a:rPr lang="pl-PL" smtClean="0"/>
              <a:t>26.03.2022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5BD-D24A-4E3C-AC88-73D6F5FA35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654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CA69-1FBF-4E94-B111-44AC696B8F9E}" type="datetimeFigureOut">
              <a:rPr lang="pl-PL" smtClean="0"/>
              <a:t>26.03.2022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5BD-D24A-4E3C-AC88-73D6F5FA3559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94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CA69-1FBF-4E94-B111-44AC696B8F9E}" type="datetimeFigureOut">
              <a:rPr lang="pl-PL" smtClean="0"/>
              <a:t>26.03.2022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5BD-D24A-4E3C-AC88-73D6F5FA35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191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CA69-1FBF-4E94-B111-44AC696B8F9E}" type="datetimeFigureOut">
              <a:rPr lang="pl-PL" smtClean="0"/>
              <a:t>26.03.2022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5BD-D24A-4E3C-AC88-73D6F5FA3559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06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CA69-1FBF-4E94-B111-44AC696B8F9E}" type="datetimeFigureOut">
              <a:rPr lang="pl-PL" smtClean="0"/>
              <a:t>26.03.2022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5BD-D24A-4E3C-AC88-73D6F5FA35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726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CA69-1FBF-4E94-B111-44AC696B8F9E}" type="datetimeFigureOut">
              <a:rPr lang="pl-PL" smtClean="0"/>
              <a:t>26.03.2022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5BD-D24A-4E3C-AC88-73D6F5FA35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862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CA69-1FBF-4E94-B111-44AC696B8F9E}" type="datetimeFigureOut">
              <a:rPr lang="pl-PL" smtClean="0"/>
              <a:t>26.03.2022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5BD-D24A-4E3C-AC88-73D6F5FA35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489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CA69-1FBF-4E94-B111-44AC696B8F9E}" type="datetimeFigureOut">
              <a:rPr lang="pl-PL" smtClean="0"/>
              <a:t>26.03.2022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5BD-D24A-4E3C-AC88-73D6F5FA35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055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CA69-1FBF-4E94-B111-44AC696B8F9E}" type="datetimeFigureOut">
              <a:rPr lang="pl-PL" smtClean="0"/>
              <a:t>26.03.2022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5BD-D24A-4E3C-AC88-73D6F5FA35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995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CA69-1FBF-4E94-B111-44AC696B8F9E}" type="datetimeFigureOut">
              <a:rPr lang="pl-PL" smtClean="0"/>
              <a:t>26.03.2022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5BD-D24A-4E3C-AC88-73D6F5FA3559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25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32ECA69-1FBF-4E94-B111-44AC696B8F9E}" type="datetimeFigureOut">
              <a:rPr lang="pl-PL" smtClean="0"/>
              <a:t>26.03.2022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12D45BD-D24A-4E3C-AC88-73D6F5FA3559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74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D25C-1401-4F0C-B883-1686C28DC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Bogate INTERFEJSY UŻYTKOWNIKA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F3ED6-C229-444A-96AB-D4775E94F6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/>
              <a:t>Zjazd 2</a:t>
            </a:r>
            <a:br>
              <a:rPr lang="pl-PL"/>
            </a:br>
            <a:r>
              <a:rPr lang="pl-PL"/>
              <a:t>Wykład</a:t>
            </a:r>
            <a:br>
              <a:rPr lang="pl-PL"/>
            </a:br>
            <a:r>
              <a:rPr lang="pl-PL"/>
              <a:t>Krzysztof Franek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00DA118-E70B-434F-AB2E-5C9B8D48FB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1" t="15999" r="15080" b="16244"/>
          <a:stretch/>
        </p:blipFill>
        <p:spPr bwMode="auto">
          <a:xfrm>
            <a:off x="2304660" y="1446245"/>
            <a:ext cx="1682058" cy="16888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278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2487D-E922-4FB3-8DFF-5421CB24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Różnice JSX vs HTML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8C3F02-047E-4F41-9734-F42EB326F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4400">
                <a:highlight>
                  <a:srgbClr val="FFFF00"/>
                </a:highlight>
                <a:latin typeface="Consolas" panose="020B0609020204030204" pitchFamily="49" charset="0"/>
              </a:rPr>
              <a:t>&lt;h1 </a:t>
            </a:r>
            <a:r>
              <a:rPr lang="pl-PL" sz="440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className</a:t>
            </a:r>
            <a:r>
              <a:rPr lang="pl-PL" sz="4400"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pl-PL" sz="4400" err="1">
                <a:highlight>
                  <a:srgbClr val="FFFF00"/>
                </a:highlight>
                <a:latin typeface="Consolas" panose="020B0609020204030204" pitchFamily="49" charset="0"/>
              </a:rPr>
              <a:t>fancy</a:t>
            </a:r>
            <a:r>
              <a:rPr lang="pl-PL" sz="4400">
                <a:highlight>
                  <a:srgbClr val="FFFF00"/>
                </a:highlight>
                <a:latin typeface="Consolas" panose="020B0609020204030204" pitchFamily="49" charset="0"/>
              </a:rPr>
              <a:t>"&gt;</a:t>
            </a:r>
            <a:br>
              <a:rPr lang="pl-PL" sz="4400"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pl-PL" sz="4400">
                <a:highlight>
                  <a:srgbClr val="FFFF00"/>
                </a:highlight>
                <a:latin typeface="Consolas" panose="020B0609020204030204" pitchFamily="49" charset="0"/>
              </a:rPr>
              <a:t>  </a:t>
            </a:r>
            <a:r>
              <a:rPr lang="pl-PL" sz="4400" err="1">
                <a:highlight>
                  <a:srgbClr val="FFFF00"/>
                </a:highlight>
                <a:latin typeface="Consolas" panose="020B0609020204030204" pitchFamily="49" charset="0"/>
              </a:rPr>
              <a:t>Baked</a:t>
            </a:r>
            <a:r>
              <a:rPr lang="pl-PL" sz="440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pl-PL" sz="4400" err="1">
                <a:highlight>
                  <a:srgbClr val="FFFF00"/>
                </a:highlight>
                <a:latin typeface="Consolas" panose="020B0609020204030204" pitchFamily="49" charset="0"/>
              </a:rPr>
              <a:t>Salmon</a:t>
            </a:r>
            <a:br>
              <a:rPr lang="pl-PL" sz="4400"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pl-PL" sz="4400">
                <a:highlight>
                  <a:srgbClr val="FFFF00"/>
                </a:highlight>
                <a:latin typeface="Consolas" panose="020B0609020204030204" pitchFamily="49" charset="0"/>
              </a:rPr>
              <a:t> &lt;/h1&gt;</a:t>
            </a:r>
          </a:p>
        </p:txBody>
      </p:sp>
    </p:spTree>
    <p:extLst>
      <p:ext uri="{BB962C8B-B14F-4D97-AF65-F5344CB8AC3E}">
        <p14:creationId xmlns:p14="http://schemas.microsoft.com/office/powerpoint/2010/main" val="2521578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2487D-E922-4FB3-8DFF-5421CB24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Różnice JSX vs HTML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8C3F02-047E-4F41-9734-F42EB326F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2800">
                <a:latin typeface="Consolas" panose="020B0609020204030204" pitchFamily="49" charset="0"/>
              </a:rPr>
              <a:t>&lt;</a:t>
            </a:r>
            <a:r>
              <a:rPr lang="pl-PL" sz="2800" err="1">
                <a:latin typeface="Consolas" panose="020B0609020204030204" pitchFamily="49" charset="0"/>
              </a:rPr>
              <a:t>script</a:t>
            </a:r>
            <a:r>
              <a:rPr lang="pl-PL" sz="2800">
                <a:latin typeface="Consolas" panose="020B0609020204030204" pitchFamily="49" charset="0"/>
              </a:rPr>
              <a:t> </a:t>
            </a:r>
            <a:r>
              <a:rPr lang="pl-PL" sz="2800" err="1">
                <a:latin typeface="Consolas" panose="020B0609020204030204" pitchFamily="49" charset="0"/>
              </a:rPr>
              <a:t>type</a:t>
            </a:r>
            <a:r>
              <a:rPr lang="pl-PL" sz="2800">
                <a:latin typeface="Consolas" panose="020B0609020204030204" pitchFamily="49" charset="0"/>
              </a:rPr>
              <a:t>="</a:t>
            </a:r>
            <a:r>
              <a:rPr lang="pl-PL" sz="2800" err="1">
                <a:latin typeface="Consolas" panose="020B0609020204030204" pitchFamily="49" charset="0"/>
              </a:rPr>
              <a:t>text</a:t>
            </a:r>
            <a:r>
              <a:rPr lang="pl-PL" sz="2800">
                <a:latin typeface="Consolas" panose="020B0609020204030204" pitchFamily="49" charset="0"/>
              </a:rPr>
              <a:t>/</a:t>
            </a:r>
            <a:r>
              <a:rPr lang="pl-PL" sz="2800" err="1">
                <a:latin typeface="Consolas" panose="020B0609020204030204" pitchFamily="49" charset="0"/>
              </a:rPr>
              <a:t>babel</a:t>
            </a:r>
            <a:r>
              <a:rPr lang="pl-PL" sz="2800"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2800">
                <a:latin typeface="Consolas" panose="020B0609020204030204" pitchFamily="49" charset="0"/>
              </a:rPr>
              <a:t>  </a:t>
            </a:r>
            <a:r>
              <a:rPr lang="pl-PL" sz="2800" err="1">
                <a:latin typeface="Consolas" panose="020B0609020204030204" pitchFamily="49" charset="0"/>
              </a:rPr>
              <a:t>function</a:t>
            </a:r>
            <a:r>
              <a:rPr lang="pl-PL" sz="2800">
                <a:latin typeface="Consolas" panose="020B0609020204030204" pitchFamily="49" charset="0"/>
              </a:rPr>
              <a:t> </a:t>
            </a:r>
            <a:r>
              <a:rPr lang="pl-PL" sz="2800" err="1">
                <a:latin typeface="Consolas" panose="020B0609020204030204" pitchFamily="49" charset="0"/>
              </a:rPr>
              <a:t>HelloJSX</a:t>
            </a:r>
            <a:r>
              <a:rPr lang="pl-PL" sz="2800">
                <a:latin typeface="Consolas" panose="020B0609020204030204" pitchFamily="49" charset="0"/>
              </a:rPr>
              <a:t> ({</a:t>
            </a:r>
            <a:r>
              <a:rPr lang="pl-PL" sz="2800" u="sng" err="1">
                <a:latin typeface="Consolas" panose="020B0609020204030204" pitchFamily="49" charset="0"/>
              </a:rPr>
              <a:t>title</a:t>
            </a:r>
            <a:r>
              <a:rPr lang="pl-PL" sz="2800">
                <a:latin typeface="Consolas" panose="020B0609020204030204" pitchFamily="49" charset="0"/>
              </a:rPr>
              <a:t>})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2800">
                <a:latin typeface="Consolas" panose="020B0609020204030204" pitchFamily="49" charset="0"/>
              </a:rPr>
              <a:t>    return (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2800" b="1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pl-PL" sz="2800" b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&lt;h1&gt;{</a:t>
            </a:r>
            <a:r>
              <a:rPr lang="pl-PL" sz="2800" b="1" u="sng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title</a:t>
            </a:r>
            <a:r>
              <a:rPr lang="pl-PL" sz="2800" b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}&lt;/h1&gt;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2800">
                <a:latin typeface="Consolas" panose="020B0609020204030204" pitchFamily="49" charset="0"/>
              </a:rPr>
              <a:t>    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2800"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2800">
                <a:latin typeface="Consolas" panose="020B0609020204030204" pitchFamily="49" charset="0"/>
              </a:rPr>
              <a:t>  </a:t>
            </a:r>
            <a:r>
              <a:rPr lang="pl-PL" sz="2800" err="1">
                <a:latin typeface="Consolas" panose="020B0609020204030204" pitchFamily="49" charset="0"/>
              </a:rPr>
              <a:t>ReactDOM.render</a:t>
            </a:r>
            <a:r>
              <a:rPr lang="pl-PL" sz="2800">
                <a:latin typeface="Consolas" panose="020B0609020204030204" pitchFamily="49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2800" b="1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pl-PL" sz="2800" b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pl-PL" sz="2800" b="1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HelloJSX</a:t>
            </a:r>
            <a:r>
              <a:rPr lang="pl-PL" sz="2800" b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pl-PL" sz="2800" b="1" u="sng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title</a:t>
            </a:r>
            <a:r>
              <a:rPr lang="pl-PL" sz="2800" b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="Hello </a:t>
            </a:r>
            <a:r>
              <a:rPr lang="pl-PL" sz="2800" b="1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again</a:t>
            </a:r>
            <a:r>
              <a:rPr lang="pl-PL" sz="2800" b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JSX"/&gt;</a:t>
            </a:r>
            <a:r>
              <a:rPr lang="pl-PL" sz="280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2800">
                <a:latin typeface="Consolas" panose="020B0609020204030204" pitchFamily="49" charset="0"/>
              </a:rPr>
              <a:t>    </a:t>
            </a:r>
            <a:r>
              <a:rPr lang="pl-PL" sz="2800" err="1">
                <a:latin typeface="Consolas" panose="020B0609020204030204" pitchFamily="49" charset="0"/>
              </a:rPr>
              <a:t>document.getElementById</a:t>
            </a:r>
            <a:r>
              <a:rPr lang="pl-PL" sz="2800">
                <a:latin typeface="Consolas" panose="020B0609020204030204" pitchFamily="49" charset="0"/>
              </a:rPr>
              <a:t>("</a:t>
            </a:r>
            <a:r>
              <a:rPr lang="pl-PL" sz="2800" err="1">
                <a:latin typeface="Consolas" panose="020B0609020204030204" pitchFamily="49" charset="0"/>
              </a:rPr>
              <a:t>root</a:t>
            </a:r>
            <a:r>
              <a:rPr lang="pl-PL" sz="2800">
                <a:latin typeface="Consolas" panose="020B0609020204030204" pitchFamily="49" charset="0"/>
              </a:rPr>
              <a:t>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2800">
                <a:latin typeface="Consolas" panose="020B0609020204030204" pitchFamily="49" charset="0"/>
              </a:rPr>
              <a:t>  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2800">
                <a:latin typeface="Consolas" panose="020B0609020204030204" pitchFamily="49" charset="0"/>
              </a:rPr>
              <a:t>&lt;/</a:t>
            </a:r>
            <a:r>
              <a:rPr lang="pl-PL" sz="2800" err="1">
                <a:latin typeface="Consolas" panose="020B0609020204030204" pitchFamily="49" charset="0"/>
              </a:rPr>
              <a:t>script</a:t>
            </a:r>
            <a:r>
              <a:rPr lang="pl-PL" sz="280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32494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2487D-E922-4FB3-8DFF-5421CB24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Różnice JSX vs HTML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8C3F02-047E-4F41-9734-F42EB326F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4400"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pl-PL" sz="4400" err="1">
                <a:highlight>
                  <a:srgbClr val="FFFF00"/>
                </a:highlight>
                <a:latin typeface="Consolas" panose="020B0609020204030204" pitchFamily="49" charset="0"/>
              </a:rPr>
              <a:t>input</a:t>
            </a:r>
            <a:r>
              <a:rPr lang="pl-PL" sz="440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pl-PL" sz="4400" err="1">
                <a:highlight>
                  <a:srgbClr val="FFFF00"/>
                </a:highlight>
                <a:latin typeface="Consolas" panose="020B0609020204030204" pitchFamily="49" charset="0"/>
              </a:rPr>
              <a:t>type</a:t>
            </a:r>
            <a:r>
              <a:rPr lang="pl-PL" sz="4400"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pl-PL" sz="4400" err="1">
                <a:highlight>
                  <a:srgbClr val="FFFF00"/>
                </a:highlight>
                <a:latin typeface="Consolas" panose="020B0609020204030204" pitchFamily="49" charset="0"/>
              </a:rPr>
              <a:t>checkbox</a:t>
            </a:r>
            <a:r>
              <a:rPr lang="pl-PL" sz="4400">
                <a:highlight>
                  <a:srgbClr val="FFFF00"/>
                </a:highlight>
                <a:latin typeface="Consolas" panose="020B0609020204030204" pitchFamily="49" charset="0"/>
              </a:rPr>
              <a:t>" </a:t>
            </a:r>
            <a:r>
              <a:rPr lang="pl-PL" sz="4400" err="1">
                <a:highlight>
                  <a:srgbClr val="FFFF00"/>
                </a:highlight>
                <a:latin typeface="Consolas" panose="020B0609020204030204" pitchFamily="49" charset="0"/>
              </a:rPr>
              <a:t>defaultChecked</a:t>
            </a:r>
            <a:r>
              <a:rPr lang="pl-PL" sz="4400"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pl-PL" sz="4400" b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  <a:r>
              <a:rPr lang="pl-PL" sz="4400" b="1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false</a:t>
            </a:r>
            <a:r>
              <a:rPr lang="pl-PL" sz="4400" b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 </a:t>
            </a:r>
            <a:r>
              <a:rPr lang="pl-PL" sz="4400">
                <a:highlight>
                  <a:srgbClr val="FFFF00"/>
                </a:highlight>
                <a:latin typeface="Consolas" panose="020B0609020204030204" pitchFamily="49" charset="0"/>
              </a:rPr>
              <a:t>/&gt;</a:t>
            </a:r>
            <a:endParaRPr lang="pl-PL" sz="540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077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2487D-E922-4FB3-8DFF-5421CB24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Różnice JSX vs HTML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8C3F02-047E-4F41-9734-F42EB326F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latin typeface="Consolas" panose="020B0609020204030204" pitchFamily="49" charset="0"/>
              </a:rPr>
              <a:t>&lt;</a:t>
            </a:r>
            <a:r>
              <a:rPr lang="pl-PL" sz="2400" err="1">
                <a:latin typeface="Consolas" panose="020B0609020204030204" pitchFamily="49" charset="0"/>
              </a:rPr>
              <a:t>script</a:t>
            </a:r>
            <a:r>
              <a:rPr lang="pl-PL" sz="2400">
                <a:latin typeface="Consolas" panose="020B0609020204030204" pitchFamily="49" charset="0"/>
              </a:rPr>
              <a:t> </a:t>
            </a:r>
            <a:r>
              <a:rPr lang="pl-PL" sz="2400" err="1">
                <a:latin typeface="Consolas" panose="020B0609020204030204" pitchFamily="49" charset="0"/>
              </a:rPr>
              <a:t>type</a:t>
            </a:r>
            <a:r>
              <a:rPr lang="pl-PL" sz="2400">
                <a:latin typeface="Consolas" panose="020B0609020204030204" pitchFamily="49" charset="0"/>
              </a:rPr>
              <a:t>="</a:t>
            </a:r>
            <a:r>
              <a:rPr lang="pl-PL" sz="2400" err="1">
                <a:latin typeface="Consolas" panose="020B0609020204030204" pitchFamily="49" charset="0"/>
              </a:rPr>
              <a:t>text</a:t>
            </a:r>
            <a:r>
              <a:rPr lang="pl-PL" sz="2400">
                <a:latin typeface="Consolas" panose="020B0609020204030204" pitchFamily="49" charset="0"/>
              </a:rPr>
              <a:t>/</a:t>
            </a:r>
            <a:r>
              <a:rPr lang="pl-PL" sz="2400" err="1">
                <a:latin typeface="Consolas" panose="020B0609020204030204" pitchFamily="49" charset="0"/>
              </a:rPr>
              <a:t>babel</a:t>
            </a:r>
            <a:r>
              <a:rPr lang="pl-PL" sz="2400">
                <a:latin typeface="Consolas" panose="020B06090202040302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latin typeface="Consolas" panose="020B0609020204030204" pitchFamily="49" charset="0"/>
              </a:rPr>
              <a:t>  </a:t>
            </a:r>
            <a:r>
              <a:rPr lang="pl-PL" sz="2400" err="1">
                <a:latin typeface="Consolas" panose="020B0609020204030204" pitchFamily="49" charset="0"/>
              </a:rPr>
              <a:t>function</a:t>
            </a:r>
            <a:r>
              <a:rPr lang="pl-PL" sz="2400">
                <a:latin typeface="Consolas" panose="020B0609020204030204" pitchFamily="49" charset="0"/>
              </a:rPr>
              <a:t> </a:t>
            </a:r>
            <a:r>
              <a:rPr lang="pl-PL" sz="2400" err="1">
                <a:latin typeface="Consolas" panose="020B0609020204030204" pitchFamily="49" charset="0"/>
              </a:rPr>
              <a:t>HelloJSX</a:t>
            </a:r>
            <a:r>
              <a:rPr lang="pl-PL" sz="2400">
                <a:latin typeface="Consolas" panose="020B0609020204030204" pitchFamily="49" charset="0"/>
              </a:rPr>
              <a:t> ({</a:t>
            </a:r>
            <a:r>
              <a:rPr lang="pl-PL" sz="2400" err="1">
                <a:latin typeface="Consolas" panose="020B0609020204030204" pitchFamily="49" charset="0"/>
              </a:rPr>
              <a:t>title</a:t>
            </a:r>
            <a:r>
              <a:rPr lang="pl-PL" sz="2400">
                <a:latin typeface="Consolas" panose="020B0609020204030204" pitchFamily="49" charset="0"/>
              </a:rPr>
              <a:t>})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latin typeface="Consolas" panose="020B0609020204030204" pitchFamily="49" charset="0"/>
              </a:rPr>
              <a:t>    return 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b="1">
                <a:latin typeface="Consolas" panose="020B0609020204030204" pitchFamily="49" charset="0"/>
              </a:rPr>
              <a:t>      </a:t>
            </a:r>
            <a:r>
              <a:rPr lang="pl-PL" sz="2400" b="1">
                <a:highlight>
                  <a:srgbClr val="FFFF00"/>
                </a:highlight>
                <a:latin typeface="Consolas" panose="020B0609020204030204" pitchFamily="49" charset="0"/>
              </a:rPr>
              <a:t>&lt;h1&gt;</a:t>
            </a:r>
            <a:br>
              <a:rPr lang="pl-PL" sz="2400" b="1"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pl-PL" sz="2400" b="1">
                <a:highlight>
                  <a:srgbClr val="FFFF00"/>
                </a:highlight>
                <a:latin typeface="Consolas" panose="020B0609020204030204" pitchFamily="49" charset="0"/>
              </a:rPr>
              <a:t>        {"Hello " + </a:t>
            </a:r>
            <a:r>
              <a:rPr lang="pl-PL" sz="2400" b="1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title</a:t>
            </a:r>
            <a:r>
              <a:rPr lang="pl-PL" sz="2400" b="1" err="1">
                <a:highlight>
                  <a:srgbClr val="FFFF00"/>
                </a:highlight>
                <a:latin typeface="Consolas" panose="020B0609020204030204" pitchFamily="49" charset="0"/>
              </a:rPr>
              <a:t>.toUpperCase</a:t>
            </a:r>
            <a:r>
              <a:rPr lang="pl-PL" sz="2400" b="1">
                <a:highlight>
                  <a:srgbClr val="FFFF00"/>
                </a:highlight>
                <a:latin typeface="Consolas" panose="020B0609020204030204" pitchFamily="49" charset="0"/>
              </a:rPr>
              <a:t>()}</a:t>
            </a:r>
            <a:br>
              <a:rPr lang="pl-PL" sz="2400" b="1"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pl-PL" sz="2400" b="1">
                <a:highlight>
                  <a:srgbClr val="FFFF00"/>
                </a:highlight>
                <a:latin typeface="Consolas" panose="020B0609020204030204" pitchFamily="49" charset="0"/>
              </a:rPr>
              <a:t>      &lt;/h1&gt;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latin typeface="Consolas" panose="020B0609020204030204" pitchFamily="49" charset="0"/>
              </a:rPr>
              <a:t>    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latin typeface="Consolas" panose="020B0609020204030204" pitchFamily="49" charset="0"/>
              </a:rPr>
              <a:t>  </a:t>
            </a:r>
            <a:r>
              <a:rPr lang="pl-PL" sz="2400" err="1">
                <a:latin typeface="Consolas" panose="020B0609020204030204" pitchFamily="49" charset="0"/>
              </a:rPr>
              <a:t>ReactDOM.render</a:t>
            </a:r>
            <a:r>
              <a:rPr lang="pl-PL" sz="240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latin typeface="Consolas" panose="020B0609020204030204" pitchFamily="49" charset="0"/>
              </a:rPr>
              <a:t>    </a:t>
            </a:r>
            <a:r>
              <a:rPr lang="pl-PL" sz="2400" b="1"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pl-PL" sz="2400" b="1" err="1">
                <a:highlight>
                  <a:srgbClr val="FFFF00"/>
                </a:highlight>
                <a:latin typeface="Consolas" panose="020B0609020204030204" pitchFamily="49" charset="0"/>
              </a:rPr>
              <a:t>HelloJSX</a:t>
            </a:r>
            <a:r>
              <a:rPr lang="pl-PL" sz="2400" b="1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pl-PL" sz="2400" b="1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title</a:t>
            </a:r>
            <a:r>
              <a:rPr lang="pl-PL" sz="2400" b="1"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pl-PL" sz="2400" b="1" err="1">
                <a:highlight>
                  <a:srgbClr val="FFFF00"/>
                </a:highlight>
                <a:latin typeface="Consolas" panose="020B0609020204030204" pitchFamily="49" charset="0"/>
              </a:rPr>
              <a:t>again</a:t>
            </a:r>
            <a:r>
              <a:rPr lang="pl-PL" sz="2400" b="1">
                <a:highlight>
                  <a:srgbClr val="FFFF00"/>
                </a:highlight>
                <a:latin typeface="Consolas" panose="020B0609020204030204" pitchFamily="49" charset="0"/>
              </a:rPr>
              <a:t> JSX"/&gt;</a:t>
            </a:r>
            <a:r>
              <a:rPr lang="pl-PL" sz="2400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latin typeface="Consolas" panose="020B0609020204030204" pitchFamily="49" charset="0"/>
              </a:rPr>
              <a:t>    </a:t>
            </a:r>
            <a:r>
              <a:rPr lang="pl-PL" sz="2400" err="1">
                <a:latin typeface="Consolas" panose="020B0609020204030204" pitchFamily="49" charset="0"/>
              </a:rPr>
              <a:t>document.getElementById</a:t>
            </a:r>
            <a:r>
              <a:rPr lang="pl-PL" sz="2400">
                <a:latin typeface="Consolas" panose="020B0609020204030204" pitchFamily="49" charset="0"/>
              </a:rPr>
              <a:t>("</a:t>
            </a:r>
            <a:r>
              <a:rPr lang="pl-PL" sz="2400" err="1">
                <a:latin typeface="Consolas" panose="020B0609020204030204" pitchFamily="49" charset="0"/>
              </a:rPr>
              <a:t>root</a:t>
            </a:r>
            <a:r>
              <a:rPr lang="pl-PL" sz="2400">
                <a:latin typeface="Consolas" panose="020B0609020204030204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latin typeface="Consolas" panose="020B0609020204030204" pitchFamily="49" charset="0"/>
              </a:rPr>
              <a:t>  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latin typeface="Consolas" panose="020B0609020204030204" pitchFamily="49" charset="0"/>
              </a:rPr>
              <a:t>&lt;/</a:t>
            </a:r>
            <a:r>
              <a:rPr lang="pl-PL" sz="2400" err="1">
                <a:latin typeface="Consolas" panose="020B0609020204030204" pitchFamily="49" charset="0"/>
              </a:rPr>
              <a:t>script</a:t>
            </a:r>
            <a:r>
              <a:rPr lang="pl-PL" sz="240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3303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2487D-E922-4FB3-8DFF-5421CB24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Różnice JSX vs HTML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8C3F02-047E-4F41-9734-F42EB326F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err="1">
                <a:latin typeface="Consolas" panose="020B0609020204030204" pitchFamily="49" charset="0"/>
              </a:rPr>
              <a:t>function</a:t>
            </a:r>
            <a:r>
              <a:rPr lang="pl-PL" sz="2800">
                <a:latin typeface="Consolas" panose="020B0609020204030204" pitchFamily="49" charset="0"/>
              </a:rPr>
              <a:t> </a:t>
            </a:r>
            <a:r>
              <a:rPr lang="pl-PL" sz="2800" err="1">
                <a:latin typeface="Consolas" panose="020B0609020204030204" pitchFamily="49" charset="0"/>
              </a:rPr>
              <a:t>HelloJSX</a:t>
            </a:r>
            <a:r>
              <a:rPr lang="pl-PL" sz="2800">
                <a:latin typeface="Consolas" panose="020B0609020204030204" pitchFamily="49" charset="0"/>
              </a:rPr>
              <a:t> ({</a:t>
            </a:r>
            <a:r>
              <a:rPr lang="pl-PL" sz="2800" err="1">
                <a:latin typeface="Consolas" panose="020B0609020204030204" pitchFamily="49" charset="0"/>
              </a:rPr>
              <a:t>props</a:t>
            </a:r>
            <a:r>
              <a:rPr lang="pl-PL" sz="2800">
                <a:latin typeface="Consolas" panose="020B0609020204030204" pitchFamily="49" charset="0"/>
              </a:rPr>
              <a:t>})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Consolas" panose="020B0609020204030204" pitchFamily="49" charset="0"/>
              </a:rPr>
              <a:t>  return 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Consolas" panose="020B0609020204030204" pitchFamily="49" charset="0"/>
              </a:rPr>
              <a:t>    </a:t>
            </a:r>
            <a:r>
              <a:rPr lang="pl-PL" sz="2800">
                <a:highlight>
                  <a:srgbClr val="FFFF00"/>
                </a:highlight>
                <a:latin typeface="Consolas" panose="020B0609020204030204" pitchFamily="49" charset="0"/>
              </a:rPr>
              <a:t>&lt;ul&gt;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highlight>
                  <a:srgbClr val="FFFF00"/>
                </a:highlight>
                <a:latin typeface="Consolas" panose="020B0609020204030204" pitchFamily="49" charset="0"/>
              </a:rPr>
              <a:t>      </a:t>
            </a:r>
            <a:r>
              <a:rPr lang="pl-PL" sz="2800" b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  <a:r>
              <a:rPr lang="pl-PL" sz="2800" b="1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props.ingredients.map</a:t>
            </a:r>
            <a:r>
              <a:rPr lang="pl-PL" sz="2800" b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((ingredient, i) =&gt; 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        &lt;li </a:t>
            </a:r>
            <a:r>
              <a:rPr lang="pl-PL" sz="2800" b="1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key</a:t>
            </a:r>
            <a:r>
              <a:rPr lang="pl-PL" sz="2800" b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={i}&gt;{ingredient}&lt;/li&gt;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))}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highlight>
                  <a:srgbClr val="FFFF00"/>
                </a:highlight>
                <a:latin typeface="Consolas" panose="020B0609020204030204" pitchFamily="49" charset="0"/>
              </a:rPr>
              <a:t>    &lt;/ul&gt;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Consolas" panose="020B0609020204030204" pitchFamily="49" charset="0"/>
              </a:rPr>
              <a:t>  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6238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2487D-E922-4FB3-8DFF-5421CB24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Różnice JSX vs HTML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8C3F02-047E-4F41-9734-F42EB326F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err="1">
                <a:latin typeface="Consolas" panose="020B0609020204030204" pitchFamily="49" charset="0"/>
              </a:rPr>
              <a:t>const</a:t>
            </a:r>
            <a:r>
              <a:rPr lang="pl-PL" sz="3600">
                <a:latin typeface="Consolas" panose="020B0609020204030204" pitchFamily="49" charset="0"/>
              </a:rPr>
              <a:t> </a:t>
            </a:r>
            <a:r>
              <a:rPr lang="pl-PL" sz="3600">
                <a:solidFill>
                  <a:srgbClr val="FF0000"/>
                </a:solidFill>
                <a:latin typeface="Consolas" panose="020B0609020204030204" pitchFamily="49" charset="0"/>
              </a:rPr>
              <a:t>data = {</a:t>
            </a:r>
            <a:br>
              <a:rPr lang="pl-PL" sz="360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l-PL" sz="360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pl-PL" sz="3600" err="1">
                <a:solidFill>
                  <a:srgbClr val="FF0000"/>
                </a:solidFill>
                <a:latin typeface="Consolas" panose="020B0609020204030204" pitchFamily="49" charset="0"/>
              </a:rPr>
              <a:t>ingredients</a:t>
            </a:r>
            <a:r>
              <a:rPr lang="pl-PL" sz="360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br>
              <a:rPr lang="pl-PL" sz="360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l-PL" sz="3600">
                <a:solidFill>
                  <a:srgbClr val="FF0000"/>
                </a:solidFill>
                <a:latin typeface="Consolas" panose="020B0609020204030204" pitchFamily="49" charset="0"/>
              </a:rPr>
              <a:t>    ["one", "</a:t>
            </a:r>
            <a:r>
              <a:rPr lang="pl-PL" sz="3600" err="1">
                <a:solidFill>
                  <a:srgbClr val="FF0000"/>
                </a:solidFill>
                <a:latin typeface="Consolas" panose="020B0609020204030204" pitchFamily="49" charset="0"/>
              </a:rPr>
              <a:t>two</a:t>
            </a:r>
            <a:r>
              <a:rPr lang="pl-PL" sz="3600">
                <a:solidFill>
                  <a:srgbClr val="FF0000"/>
                </a:solidFill>
                <a:latin typeface="Consolas" panose="020B0609020204030204" pitchFamily="49" charset="0"/>
              </a:rPr>
              <a:t>", "</a:t>
            </a:r>
            <a:r>
              <a:rPr lang="pl-PL" sz="3600" err="1">
                <a:solidFill>
                  <a:srgbClr val="FF0000"/>
                </a:solidFill>
                <a:latin typeface="Consolas" panose="020B0609020204030204" pitchFamily="49" charset="0"/>
              </a:rPr>
              <a:t>three</a:t>
            </a:r>
            <a:r>
              <a:rPr lang="pl-PL" sz="3600">
                <a:solidFill>
                  <a:srgbClr val="FF0000"/>
                </a:solidFill>
                <a:latin typeface="Consolas" panose="020B0609020204030204" pitchFamily="49" charset="0"/>
              </a:rPr>
              <a:t>", "</a:t>
            </a:r>
            <a:r>
              <a:rPr lang="pl-PL" sz="3600" err="1">
                <a:solidFill>
                  <a:srgbClr val="FF0000"/>
                </a:solidFill>
                <a:latin typeface="Consolas" panose="020B0609020204030204" pitchFamily="49" charset="0"/>
              </a:rPr>
              <a:t>four</a:t>
            </a:r>
            <a:r>
              <a:rPr lang="pl-PL" sz="3600">
                <a:solidFill>
                  <a:srgbClr val="FF0000"/>
                </a:solidFill>
                <a:latin typeface="Consolas" panose="020B0609020204030204" pitchFamily="49" charset="0"/>
              </a:rPr>
              <a:t>",</a:t>
            </a:r>
            <a:br>
              <a:rPr lang="pl-PL" sz="360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l-PL" sz="3600">
                <a:solidFill>
                  <a:srgbClr val="FF0000"/>
                </a:solidFill>
                <a:latin typeface="Consolas" panose="020B0609020204030204" pitchFamily="49" charset="0"/>
              </a:rPr>
              <a:t>    "five"]</a:t>
            </a:r>
            <a:br>
              <a:rPr lang="pl-PL" sz="360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l-PL" sz="360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pl-PL" sz="3600">
                <a:latin typeface="Consolas" panose="020B0609020204030204" pitchFamily="49" charset="0"/>
              </a:rPr>
              <a:t>;</a:t>
            </a:r>
            <a:br>
              <a:rPr lang="pl-PL" sz="3600">
                <a:latin typeface="Consolas" panose="020B0609020204030204" pitchFamily="49" charset="0"/>
              </a:rPr>
            </a:br>
            <a:r>
              <a:rPr lang="pl-PL" sz="3600" err="1">
                <a:latin typeface="Consolas" panose="020B0609020204030204" pitchFamily="49" charset="0"/>
              </a:rPr>
              <a:t>ReactDOM.render</a:t>
            </a:r>
            <a:r>
              <a:rPr lang="pl-PL" sz="3600">
                <a:latin typeface="Consolas" panose="020B0609020204030204" pitchFamily="49" charset="0"/>
              </a:rPr>
              <a:t>(</a:t>
            </a:r>
            <a:br>
              <a:rPr lang="pl-PL" sz="3600">
                <a:latin typeface="Consolas" panose="020B0609020204030204" pitchFamily="49" charset="0"/>
              </a:rPr>
            </a:br>
            <a:r>
              <a:rPr lang="pl-PL" sz="3600">
                <a:latin typeface="Consolas" panose="020B0609020204030204" pitchFamily="49" charset="0"/>
              </a:rPr>
              <a:t>  </a:t>
            </a:r>
            <a:r>
              <a:rPr lang="pl-PL" sz="3600"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pl-PL" sz="3600" err="1">
                <a:highlight>
                  <a:srgbClr val="FFFF00"/>
                </a:highlight>
                <a:latin typeface="Consolas" panose="020B0609020204030204" pitchFamily="49" charset="0"/>
              </a:rPr>
              <a:t>HelloJSX</a:t>
            </a:r>
            <a:r>
              <a:rPr lang="pl-PL" sz="360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pl-PL" sz="3600" err="1">
                <a:highlight>
                  <a:srgbClr val="FFFF00"/>
                </a:highlight>
                <a:latin typeface="Consolas" panose="020B0609020204030204" pitchFamily="49" charset="0"/>
              </a:rPr>
              <a:t>props</a:t>
            </a:r>
            <a:r>
              <a:rPr lang="pl-PL" sz="3600">
                <a:highlight>
                  <a:srgbClr val="FFFF00"/>
                </a:highlight>
                <a:latin typeface="Consolas" panose="020B0609020204030204" pitchFamily="49" charset="0"/>
              </a:rPr>
              <a:t>={</a:t>
            </a:r>
            <a:r>
              <a:rPr lang="pl-PL" sz="360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data</a:t>
            </a:r>
            <a:r>
              <a:rPr lang="pl-PL" sz="3600">
                <a:highlight>
                  <a:srgbClr val="FFFF00"/>
                </a:highlight>
                <a:latin typeface="Consolas" panose="020B0609020204030204" pitchFamily="49" charset="0"/>
              </a:rPr>
              <a:t>}/&gt;</a:t>
            </a:r>
            <a:r>
              <a:rPr lang="pl-PL" sz="3600">
                <a:latin typeface="Consolas" panose="020B0609020204030204" pitchFamily="49" charset="0"/>
              </a:rPr>
              <a:t>,</a:t>
            </a:r>
            <a:br>
              <a:rPr lang="pl-PL" sz="3600">
                <a:latin typeface="Consolas" panose="020B0609020204030204" pitchFamily="49" charset="0"/>
              </a:rPr>
            </a:br>
            <a:r>
              <a:rPr lang="pl-PL" sz="3600">
                <a:latin typeface="Consolas" panose="020B0609020204030204" pitchFamily="49" charset="0"/>
              </a:rPr>
              <a:t>  </a:t>
            </a:r>
            <a:r>
              <a:rPr lang="pl-PL" sz="3600" err="1">
                <a:latin typeface="Consolas" panose="020B0609020204030204" pitchFamily="49" charset="0"/>
              </a:rPr>
              <a:t>document.getElementById</a:t>
            </a:r>
            <a:r>
              <a:rPr lang="pl-PL" sz="3600">
                <a:latin typeface="Consolas" panose="020B0609020204030204" pitchFamily="49" charset="0"/>
              </a:rPr>
              <a:t>("</a:t>
            </a:r>
            <a:r>
              <a:rPr lang="pl-PL" sz="3600" err="1">
                <a:latin typeface="Consolas" panose="020B0609020204030204" pitchFamily="49" charset="0"/>
              </a:rPr>
              <a:t>root</a:t>
            </a:r>
            <a:r>
              <a:rPr lang="pl-PL" sz="3600">
                <a:latin typeface="Consolas" panose="020B0609020204030204" pitchFamily="49" charset="0"/>
              </a:rPr>
              <a:t>")</a:t>
            </a:r>
            <a:br>
              <a:rPr lang="pl-PL" sz="3600">
                <a:latin typeface="Consolas" panose="020B0609020204030204" pitchFamily="49" charset="0"/>
              </a:rPr>
            </a:br>
            <a:r>
              <a:rPr lang="pl-PL" sz="360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49576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4732-46F1-4678-85A9-58066FD5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Korzyści JSX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584B05-29D7-4B25-B033-F3BF327C77C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36663" y="2084388"/>
            <a:ext cx="9718675" cy="402431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360000">
              <a:buFont typeface="Wingdings" panose="05000000000000000000" pitchFamily="2" charset="2"/>
              <a:buChar char="v"/>
            </a:pPr>
            <a:r>
              <a:rPr lang="pl-PL" sz="4000"/>
              <a:t>Podobieństwo do HTML</a:t>
            </a:r>
          </a:p>
          <a:p>
            <a:pPr marL="360000" indent="-360000">
              <a:buFont typeface="Wingdings" panose="05000000000000000000" pitchFamily="2" charset="2"/>
              <a:buChar char="v"/>
            </a:pPr>
            <a:r>
              <a:rPr lang="pl-PL" sz="4000"/>
              <a:t>Prostsza składnia</a:t>
            </a:r>
          </a:p>
          <a:p>
            <a:pPr marL="360000" indent="-360000">
              <a:buFont typeface="Wingdings" panose="05000000000000000000" pitchFamily="2" charset="2"/>
              <a:buChar char="v"/>
            </a:pPr>
            <a:r>
              <a:rPr lang="pl-PL" sz="4000"/>
              <a:t>Deklaratywność</a:t>
            </a:r>
          </a:p>
          <a:p>
            <a:pPr marL="360000" indent="-360000">
              <a:buFont typeface="Wingdings" panose="05000000000000000000" pitchFamily="2" charset="2"/>
              <a:buChar char="v"/>
            </a:pPr>
            <a:r>
              <a:rPr lang="pl-PL" sz="4000"/>
              <a:t>Hermetyzacja.</a:t>
            </a:r>
          </a:p>
        </p:txBody>
      </p:sp>
    </p:spTree>
    <p:extLst>
      <p:ext uri="{BB962C8B-B14F-4D97-AF65-F5344CB8AC3E}">
        <p14:creationId xmlns:p14="http://schemas.microsoft.com/office/powerpoint/2010/main" val="2807182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8099-702C-4862-B15E-103CF1E1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JSX to NIE HTML! Podsumowanie różnic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CC6E00-21E6-454F-B434-F52F703E3F3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23938" y="2286000"/>
            <a:ext cx="9720262" cy="402272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000" indent="-468000">
              <a:buFont typeface="Wingdings" panose="05000000000000000000" pitchFamily="2" charset="2"/>
              <a:buChar char="v"/>
            </a:pPr>
            <a:r>
              <a:rPr lang="pl-PL" sz="4000" err="1"/>
              <a:t>Tagi</a:t>
            </a:r>
            <a:r>
              <a:rPr lang="pl-PL" sz="4000"/>
              <a:t> HTML a komponenty </a:t>
            </a:r>
            <a:r>
              <a:rPr lang="pl-PL" sz="4000" err="1"/>
              <a:t>Reacta</a:t>
            </a:r>
            <a:r>
              <a:rPr lang="pl-PL" sz="4000"/>
              <a:t> – konwencja Wielkich Liter</a:t>
            </a:r>
          </a:p>
          <a:p>
            <a:pPr marL="468000" indent="-468000">
              <a:buFont typeface="Wingdings" panose="05000000000000000000" pitchFamily="2" charset="2"/>
              <a:buChar char="v"/>
            </a:pPr>
            <a:r>
              <a:rPr lang="pl-PL" sz="4000"/>
              <a:t>Wyrażenia atrybutów</a:t>
            </a:r>
          </a:p>
          <a:p>
            <a:pPr marL="468000" indent="-468000">
              <a:buFont typeface="Wingdings" panose="05000000000000000000" pitchFamily="2" charset="2"/>
              <a:buChar char="v"/>
            </a:pPr>
            <a:r>
              <a:rPr lang="pl-PL" sz="4000"/>
              <a:t>Atrybuty logiczne (pominięcie = PRAWDA)</a:t>
            </a:r>
          </a:p>
          <a:p>
            <a:pPr marL="468000" indent="-468000">
              <a:buFont typeface="Wingdings" panose="05000000000000000000" pitchFamily="2" charset="2"/>
              <a:buChar char="v"/>
            </a:pPr>
            <a:r>
              <a:rPr lang="pl-PL" sz="4000"/>
              <a:t>Wyrażenia zagnieżdżone</a:t>
            </a:r>
          </a:p>
        </p:txBody>
      </p:sp>
    </p:spTree>
    <p:extLst>
      <p:ext uri="{BB962C8B-B14F-4D97-AF65-F5344CB8AC3E}">
        <p14:creationId xmlns:p14="http://schemas.microsoft.com/office/powerpoint/2010/main" val="4234935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7E6FBE-569D-49BF-BB20-A7377967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babel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ABC0D-0F99-4EC5-9DC9-3FA3DF036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Część 3</a:t>
            </a:r>
          </a:p>
        </p:txBody>
      </p:sp>
      <p:pic>
        <p:nvPicPr>
          <p:cNvPr id="2050" name="Picture 2" descr="https://raw.githubusercontent.com/babel/logo/master/babel.png">
            <a:extLst>
              <a:ext uri="{FF2B5EF4-FFF2-40B4-BE49-F238E27FC236}">
                <a16:creationId xmlns:a16="http://schemas.microsoft.com/office/drawing/2014/main" id="{5AD4A860-97D4-48A6-BB4F-DBCB4545D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76316"/>
            <a:ext cx="4803707" cy="218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303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4A4B-C99D-4E37-AAD3-122D465D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Babel - wprowadzenie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F80372-4A4C-4CCA-91E0-D60A7086464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23938" y="2286000"/>
            <a:ext cx="9720262" cy="402272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000" indent="-468000">
              <a:buFont typeface="Wingdings" panose="05000000000000000000" pitchFamily="2" charset="2"/>
              <a:buChar char="v"/>
            </a:pPr>
            <a:r>
              <a:rPr lang="pl-PL" sz="4000"/>
              <a:t>Początkowo – narzędzie do konwersji między nowszymi i starszymi wersjami ES (JavaScript) jako 6to5</a:t>
            </a:r>
          </a:p>
          <a:p>
            <a:pPr marL="468000" indent="-468000">
              <a:buFont typeface="Wingdings" panose="05000000000000000000" pitchFamily="2" charset="2"/>
              <a:buChar char="v"/>
            </a:pPr>
            <a:r>
              <a:rPr lang="pl-PL" sz="4000"/>
              <a:t>Z czasem – zaczęła obsługiwać wszystkie najnowsze zmiany ES</a:t>
            </a:r>
          </a:p>
          <a:p>
            <a:pPr marL="468000" indent="-468000">
              <a:buFont typeface="Wingdings" panose="05000000000000000000" pitchFamily="2" charset="2"/>
              <a:buChar char="v"/>
            </a:pPr>
            <a:r>
              <a:rPr lang="pl-PL" sz="4000"/>
              <a:t>Potrafi konwertować JSX do JavaScript</a:t>
            </a:r>
          </a:p>
          <a:p>
            <a:pPr marL="468000" indent="-468000">
              <a:buFont typeface="Wingdings" panose="05000000000000000000" pitchFamily="2" charset="2"/>
              <a:buChar char="v"/>
            </a:pPr>
            <a:endParaRPr lang="pl-PL" sz="4000"/>
          </a:p>
          <a:p>
            <a:pPr marL="468000" indent="-468000">
              <a:buFont typeface="Wingdings" panose="05000000000000000000" pitchFamily="2" charset="2"/>
              <a:buChar char="v"/>
            </a:pPr>
            <a:endParaRPr lang="pl-PL" sz="4000"/>
          </a:p>
        </p:txBody>
      </p:sp>
    </p:spTree>
    <p:extLst>
      <p:ext uri="{BB962C8B-B14F-4D97-AF65-F5344CB8AC3E}">
        <p14:creationId xmlns:p14="http://schemas.microsoft.com/office/powerpoint/2010/main" val="323565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0CBE-E009-43CF-95E8-23E22103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8C54-26F5-4A71-9CD9-B1D10A22F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000" indent="-360000">
              <a:buFont typeface="Wingdings" panose="05000000000000000000" pitchFamily="2" charset="2"/>
              <a:buChar char="v"/>
            </a:pPr>
            <a:r>
              <a:rPr lang="pl-PL"/>
              <a:t>Powtórzenie pojęć z wykładu 1</a:t>
            </a:r>
          </a:p>
          <a:p>
            <a:pPr marL="533736" lvl="1" indent="-360000">
              <a:buFont typeface="Wingdings" panose="05000000000000000000" pitchFamily="2" charset="2"/>
              <a:buChar char="v"/>
            </a:pPr>
            <a:r>
              <a:rPr lang="pl-PL"/>
              <a:t>Podstawowe terminy</a:t>
            </a:r>
          </a:p>
          <a:p>
            <a:pPr marL="533736" lvl="1" indent="-360000">
              <a:buFont typeface="Wingdings" panose="05000000000000000000" pitchFamily="2" charset="2"/>
              <a:buChar char="v"/>
            </a:pPr>
            <a:r>
              <a:rPr lang="pl-PL"/>
              <a:t>Osadzenie React.js w kodzie strony</a:t>
            </a:r>
          </a:p>
          <a:p>
            <a:pPr marL="533736" lvl="1" indent="-360000">
              <a:buFont typeface="Wingdings" panose="05000000000000000000" pitchFamily="2" charset="2"/>
              <a:buChar char="v"/>
            </a:pPr>
            <a:r>
              <a:rPr lang="pl-PL"/>
              <a:t>Komponenty – budowa i działanie</a:t>
            </a:r>
          </a:p>
          <a:p>
            <a:pPr marL="360000" indent="-360000">
              <a:buFont typeface="Wingdings" panose="05000000000000000000" pitchFamily="2" charset="2"/>
              <a:buChar char="v"/>
            </a:pPr>
            <a:r>
              <a:rPr lang="pl-PL"/>
              <a:t>Wprowadzenie i użycie przydatnych narzędzi</a:t>
            </a:r>
          </a:p>
          <a:p>
            <a:pPr marL="533736" lvl="1" indent="-360000">
              <a:buFont typeface="Wingdings" panose="05000000000000000000" pitchFamily="2" charset="2"/>
              <a:buChar char="v"/>
            </a:pPr>
            <a:r>
              <a:rPr lang="pl-PL"/>
              <a:t>JSX</a:t>
            </a:r>
          </a:p>
          <a:p>
            <a:pPr marL="533736" lvl="1" indent="-360000">
              <a:buFont typeface="Wingdings" panose="05000000000000000000" pitchFamily="2" charset="2"/>
              <a:buChar char="v"/>
            </a:pPr>
            <a:r>
              <a:rPr lang="pl-PL"/>
              <a:t>Babel</a:t>
            </a:r>
          </a:p>
          <a:p>
            <a:pPr marL="533736" lvl="1" indent="-360000">
              <a:buFont typeface="Wingdings" panose="05000000000000000000" pitchFamily="2" charset="2"/>
              <a:buChar char="v"/>
            </a:pPr>
            <a:r>
              <a:rPr lang="pl-PL" err="1"/>
              <a:t>Webpack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5611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itle 6">
            <a:extLst>
              <a:ext uri="{FF2B5EF4-FFF2-40B4-BE49-F238E27FC236}">
                <a16:creationId xmlns:a16="http://schemas.microsoft.com/office/drawing/2014/main" id="{983B1AF8-65B1-4959-B55F-585996CB4E2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pl-PL"/>
              <a:t>Przykładowy KOD - BABEL</a:t>
            </a:r>
          </a:p>
        </p:txBody>
      </p:sp>
      <p:sp>
        <p:nvSpPr>
          <p:cNvPr id="8" name="Vertical Text Placeholder 7">
            <a:extLst>
              <a:ext uri="{FF2B5EF4-FFF2-40B4-BE49-F238E27FC236}">
                <a16:creationId xmlns:a16="http://schemas.microsoft.com/office/drawing/2014/main" id="{75C39DA8-947A-4B3A-AF6E-6E641A130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nsolas" panose="020B0609020204030204" pitchFamily="49" charset="0"/>
              </a:rPr>
              <a:t>const data = [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  </a:t>
            </a:r>
            <a:r>
              <a:rPr lang="en-US" sz="2800">
                <a:latin typeface="Consolas" panose="020B0609020204030204" pitchFamily="49" charset="0"/>
              </a:rPr>
              <a:t>{</a:t>
            </a:r>
            <a:r>
              <a:rPr lang="pl-PL" sz="2800">
                <a:latin typeface="Consolas" panose="020B0609020204030204" pitchFamily="49" charset="0"/>
              </a:rPr>
              <a:t> 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    </a:t>
            </a:r>
            <a:r>
              <a:rPr lang="en-US" sz="2800">
                <a:latin typeface="Consolas" panose="020B0609020204030204" pitchFamily="49" charset="0"/>
              </a:rPr>
              <a:t>name: "Baked Salmon",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Consolas" panose="020B0609020204030204" pitchFamily="49" charset="0"/>
              </a:rPr>
              <a:t>    </a:t>
            </a:r>
            <a:r>
              <a:rPr lang="en-US" sz="2800">
                <a:latin typeface="Consolas" panose="020B0609020204030204" pitchFamily="49" charset="0"/>
              </a:rPr>
              <a:t>ingredients: [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Consolas" panose="020B0609020204030204" pitchFamily="49" charset="0"/>
              </a:rPr>
              <a:t>      </a:t>
            </a:r>
            <a:r>
              <a:rPr lang="en-US" sz="2800">
                <a:latin typeface="Consolas" panose="020B0609020204030204" pitchFamily="49" charset="0"/>
              </a:rPr>
              <a:t>{ name: "Salmon", amount: 1 </a:t>
            </a:r>
            <a:r>
              <a:rPr lang="pl-PL" sz="2800">
                <a:latin typeface="Consolas" panose="020B0609020204030204" pitchFamily="49" charset="0"/>
              </a:rPr>
              <a:t>}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    </a:t>
            </a:r>
            <a:r>
              <a:rPr lang="en-US" sz="2800">
                <a:latin typeface="Consolas" panose="020B0609020204030204" pitchFamily="49" charset="0"/>
              </a:rPr>
              <a:t>],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Consolas" panose="020B0609020204030204" pitchFamily="49" charset="0"/>
              </a:rPr>
              <a:t>    </a:t>
            </a:r>
            <a:r>
              <a:rPr lang="en-US" sz="2800">
                <a:latin typeface="Consolas" panose="020B0609020204030204" pitchFamily="49" charset="0"/>
              </a:rPr>
              <a:t>steps: [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      </a:t>
            </a:r>
            <a:r>
              <a:rPr lang="en-US" sz="2800">
                <a:latin typeface="Consolas" panose="020B0609020204030204" pitchFamily="49" charset="0"/>
              </a:rPr>
              <a:t>"Preheat the oven.",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      </a:t>
            </a:r>
            <a:r>
              <a:rPr lang="en-US" sz="2800">
                <a:latin typeface="Consolas" panose="020B0609020204030204" pitchFamily="49" charset="0"/>
              </a:rPr>
              <a:t>"Bake for 15 minutes.",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Consolas" panose="020B0609020204030204" pitchFamily="49" charset="0"/>
              </a:rPr>
              <a:t>      </a:t>
            </a:r>
            <a:r>
              <a:rPr lang="en-US" sz="2800">
                <a:latin typeface="Consolas" panose="020B0609020204030204" pitchFamily="49" charset="0"/>
              </a:rPr>
              <a:t>"Remove from oven."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Consolas" panose="020B0609020204030204" pitchFamily="49" charset="0"/>
              </a:rPr>
              <a:t>    </a:t>
            </a:r>
            <a:r>
              <a:rPr lang="en-US" sz="2800">
                <a:latin typeface="Consolas" panose="020B06090202040302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Consolas" panose="020B0609020204030204" pitchFamily="49" charset="0"/>
              </a:rPr>
              <a:t>  </a:t>
            </a:r>
            <a:r>
              <a:rPr lang="en-US" sz="2800">
                <a:latin typeface="Consolas" panose="020B0609020204030204" pitchFamily="49" charset="0"/>
              </a:rPr>
              <a:t>}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89952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itle 6">
            <a:extLst>
              <a:ext uri="{FF2B5EF4-FFF2-40B4-BE49-F238E27FC236}">
                <a16:creationId xmlns:a16="http://schemas.microsoft.com/office/drawing/2014/main" id="{983B1AF8-65B1-4959-B55F-585996CB4E2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pl-PL"/>
              <a:t>Przykładowy KOD - BABEL</a:t>
            </a:r>
          </a:p>
        </p:txBody>
      </p:sp>
      <p:sp>
        <p:nvSpPr>
          <p:cNvPr id="8" name="Vertical Text Placeholder 7">
            <a:extLst>
              <a:ext uri="{FF2B5EF4-FFF2-40B4-BE49-F238E27FC236}">
                <a16:creationId xmlns:a16="http://schemas.microsoft.com/office/drawing/2014/main" id="{75C39DA8-947A-4B3A-AF6E-6E641A130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horz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pl-PL" sz="2800">
                <a:solidFill>
                  <a:srgbClr val="FF0000"/>
                </a:solidFill>
                <a:latin typeface="Consolas" panose="020B0609020204030204" pitchFamily="49" charset="0"/>
              </a:rPr>
              <a:t> data = [ ... ];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 err="1">
                <a:solidFill>
                  <a:srgbClr val="00B050"/>
                </a:solidFill>
                <a:latin typeface="Consolas" panose="020B0609020204030204" pitchFamily="49" charset="0"/>
              </a:rPr>
              <a:t>function</a:t>
            </a:r>
            <a:r>
              <a:rPr lang="pl-PL" sz="280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pl-PL" sz="2800" err="1">
                <a:solidFill>
                  <a:srgbClr val="00B050"/>
                </a:solidFill>
                <a:latin typeface="Consolas" panose="020B0609020204030204" pitchFamily="49" charset="0"/>
              </a:rPr>
              <a:t>Recipe</a:t>
            </a:r>
            <a:r>
              <a:rPr lang="pl-PL" sz="2800">
                <a:solidFill>
                  <a:srgbClr val="00B050"/>
                </a:solidFill>
                <a:latin typeface="Consolas" panose="020B0609020204030204" pitchFamily="49" charset="0"/>
              </a:rPr>
              <a:t> (</a:t>
            </a:r>
            <a:r>
              <a:rPr lang="pl-PL" sz="2800" err="1">
                <a:solidFill>
                  <a:srgbClr val="00B050"/>
                </a:solidFill>
                <a:latin typeface="Consolas" panose="020B0609020204030204" pitchFamily="49" charset="0"/>
              </a:rPr>
              <a:t>props</a:t>
            </a:r>
            <a:r>
              <a:rPr lang="pl-PL" sz="2800">
                <a:solidFill>
                  <a:srgbClr val="00B05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solidFill>
                  <a:srgbClr val="00B050"/>
                </a:solidFill>
                <a:latin typeface="Consolas" panose="020B0609020204030204" pitchFamily="49" charset="0"/>
              </a:rPr>
              <a:t>   //…</a:t>
            </a:r>
            <a:br>
              <a:rPr lang="pl-PL" sz="280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pl-PL" sz="280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  <a:endParaRPr lang="pl-PL" sz="280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err="1">
                <a:solidFill>
                  <a:srgbClr val="7030A0"/>
                </a:solidFill>
                <a:latin typeface="Consolas" panose="020B0609020204030204" pitchFamily="49" charset="0"/>
              </a:rPr>
              <a:t>function</a:t>
            </a:r>
            <a:r>
              <a:rPr lang="pl-PL" sz="2800">
                <a:solidFill>
                  <a:srgbClr val="7030A0"/>
                </a:solidFill>
                <a:latin typeface="Consolas" panose="020B0609020204030204" pitchFamily="49" charset="0"/>
              </a:rPr>
              <a:t> Menu (</a:t>
            </a:r>
            <a:r>
              <a:rPr lang="pl-PL" sz="2800" err="1">
                <a:solidFill>
                  <a:srgbClr val="7030A0"/>
                </a:solidFill>
                <a:latin typeface="Consolas" panose="020B0609020204030204" pitchFamily="49" charset="0"/>
              </a:rPr>
              <a:t>props</a:t>
            </a:r>
            <a:r>
              <a:rPr lang="pl-PL" sz="2800">
                <a:solidFill>
                  <a:srgbClr val="7030A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solidFill>
                  <a:srgbClr val="7030A0"/>
                </a:solidFill>
                <a:latin typeface="Consolas" panose="020B0609020204030204" pitchFamily="49" charset="0"/>
              </a:rPr>
              <a:t>   //…</a:t>
            </a:r>
            <a:br>
              <a:rPr lang="pl-PL" sz="280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pl-PL" sz="280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 b="1" err="1">
                <a:latin typeface="Consolas" panose="020B0609020204030204" pitchFamily="49" charset="0"/>
              </a:rPr>
              <a:t>ReactDOM.render</a:t>
            </a:r>
            <a:r>
              <a:rPr lang="pl-PL" sz="2800" b="1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>
                <a:latin typeface="Consolas" panose="020B0609020204030204" pitchFamily="49" charset="0"/>
              </a:rPr>
              <a:t>  </a:t>
            </a:r>
            <a:r>
              <a:rPr lang="pl-PL" sz="2800" b="1">
                <a:solidFill>
                  <a:srgbClr val="7030A0"/>
                </a:solidFill>
                <a:latin typeface="Consolas" panose="020B0609020204030204" pitchFamily="49" charset="0"/>
              </a:rPr>
              <a:t>&lt;Menu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>
                <a:latin typeface="Consolas" panose="020B0609020204030204" pitchFamily="49" charset="0"/>
              </a:rPr>
              <a:t>    </a:t>
            </a:r>
            <a:r>
              <a:rPr lang="pl-PL" sz="2800" b="1" err="1">
                <a:latin typeface="Consolas" panose="020B0609020204030204" pitchFamily="49" charset="0"/>
              </a:rPr>
              <a:t>recipes</a:t>
            </a:r>
            <a:r>
              <a:rPr lang="pl-PL" sz="2800" b="1">
                <a:latin typeface="Consolas" panose="020B0609020204030204" pitchFamily="49" charset="0"/>
              </a:rPr>
              <a:t>={</a:t>
            </a:r>
            <a:r>
              <a:rPr lang="pl-PL" sz="2800" b="1">
                <a:solidFill>
                  <a:srgbClr val="FF0000"/>
                </a:solidFill>
                <a:latin typeface="Consolas" panose="020B0609020204030204" pitchFamily="49" charset="0"/>
              </a:rPr>
              <a:t>data</a:t>
            </a:r>
            <a:r>
              <a:rPr lang="pl-PL" sz="2800" b="1">
                <a:latin typeface="Consolas" panose="020B0609020204030204" pitchFamily="49" charset="0"/>
              </a:rPr>
              <a:t>}</a:t>
            </a:r>
            <a:br>
              <a:rPr lang="pl-PL" sz="2800" b="1">
                <a:latin typeface="Consolas" panose="020B0609020204030204" pitchFamily="49" charset="0"/>
              </a:rPr>
            </a:br>
            <a:r>
              <a:rPr lang="pl-PL" sz="2800" b="1">
                <a:latin typeface="Consolas" panose="020B0609020204030204" pitchFamily="49" charset="0"/>
              </a:rPr>
              <a:t>    </a:t>
            </a:r>
            <a:r>
              <a:rPr lang="pl-PL" sz="2800" b="1" err="1">
                <a:latin typeface="Consolas" panose="020B0609020204030204" pitchFamily="49" charset="0"/>
              </a:rPr>
              <a:t>title</a:t>
            </a:r>
            <a:r>
              <a:rPr lang="pl-PL" sz="2800" b="1">
                <a:latin typeface="Consolas" panose="020B0609020204030204" pitchFamily="49" charset="0"/>
              </a:rPr>
              <a:t>="</a:t>
            </a:r>
            <a:r>
              <a:rPr lang="pl-PL" sz="2800" b="1" err="1">
                <a:latin typeface="Consolas" panose="020B0609020204030204" pitchFamily="49" charset="0"/>
              </a:rPr>
              <a:t>Delicious</a:t>
            </a:r>
            <a:r>
              <a:rPr lang="pl-PL" sz="2800" b="1">
                <a:latin typeface="Consolas" panose="020B0609020204030204" pitchFamily="49" charset="0"/>
              </a:rPr>
              <a:t> </a:t>
            </a:r>
            <a:r>
              <a:rPr lang="pl-PL" sz="2800" b="1" err="1">
                <a:latin typeface="Consolas" panose="020B0609020204030204" pitchFamily="49" charset="0"/>
              </a:rPr>
              <a:t>Recipes</a:t>
            </a:r>
            <a:r>
              <a:rPr lang="pl-PL" sz="2800" b="1">
                <a:latin typeface="Consolas" panose="020B0609020204030204" pitchFamily="49" charset="0"/>
              </a:rPr>
              <a:t>" </a:t>
            </a:r>
            <a:br>
              <a:rPr lang="pl-PL" sz="2800" b="1">
                <a:latin typeface="Consolas" panose="020B0609020204030204" pitchFamily="49" charset="0"/>
              </a:rPr>
            </a:br>
            <a:r>
              <a:rPr lang="pl-PL" sz="2800" b="1">
                <a:latin typeface="Consolas" panose="020B0609020204030204" pitchFamily="49" charset="0"/>
              </a:rPr>
              <a:t>  </a:t>
            </a:r>
            <a:r>
              <a:rPr lang="pl-PL" sz="2800" b="1">
                <a:solidFill>
                  <a:srgbClr val="7030A0"/>
                </a:solidFill>
                <a:latin typeface="Consolas" panose="020B0609020204030204" pitchFamily="49" charset="0"/>
              </a:rPr>
              <a:t>/&gt;</a:t>
            </a:r>
            <a:r>
              <a:rPr lang="pl-PL" sz="2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err="1">
                <a:latin typeface="Consolas" panose="020B0609020204030204" pitchFamily="49" charset="0"/>
              </a:rPr>
              <a:t>document.getElementById</a:t>
            </a:r>
            <a:r>
              <a:rPr lang="pl-PL" sz="2800" b="1">
                <a:latin typeface="Consolas" panose="020B0609020204030204" pitchFamily="49" charset="0"/>
              </a:rPr>
              <a:t>("</a:t>
            </a:r>
            <a:r>
              <a:rPr lang="pl-PL" sz="2800" b="1" err="1">
                <a:latin typeface="Consolas" panose="020B0609020204030204" pitchFamily="49" charset="0"/>
              </a:rPr>
              <a:t>root</a:t>
            </a:r>
            <a:r>
              <a:rPr lang="pl-PL" sz="2800" b="1">
                <a:latin typeface="Consolas" panose="020B0609020204030204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28728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A514E86-072C-445D-93FE-1E63326F1609}"/>
              </a:ext>
            </a:extLst>
          </p:cNvPr>
          <p:cNvSpPr/>
          <p:nvPr/>
        </p:nvSpPr>
        <p:spPr>
          <a:xfrm>
            <a:off x="524933" y="423333"/>
            <a:ext cx="8036363" cy="5655734"/>
          </a:xfrm>
          <a:custGeom>
            <a:avLst/>
            <a:gdLst>
              <a:gd name="connsiteX0" fmla="*/ 3031067 w 8036363"/>
              <a:gd name="connsiteY0" fmla="*/ 270934 h 5655734"/>
              <a:gd name="connsiteX1" fmla="*/ 3031067 w 8036363"/>
              <a:gd name="connsiteY1" fmla="*/ 270934 h 5655734"/>
              <a:gd name="connsiteX2" fmla="*/ 2963334 w 8036363"/>
              <a:gd name="connsiteY2" fmla="*/ 541867 h 5655734"/>
              <a:gd name="connsiteX3" fmla="*/ 2929467 w 8036363"/>
              <a:gd name="connsiteY3" fmla="*/ 643467 h 5655734"/>
              <a:gd name="connsiteX4" fmla="*/ 2912534 w 8036363"/>
              <a:gd name="connsiteY4" fmla="*/ 694267 h 5655734"/>
              <a:gd name="connsiteX5" fmla="*/ 2895600 w 8036363"/>
              <a:gd name="connsiteY5" fmla="*/ 745067 h 5655734"/>
              <a:gd name="connsiteX6" fmla="*/ 2878667 w 8036363"/>
              <a:gd name="connsiteY6" fmla="*/ 812800 h 5655734"/>
              <a:gd name="connsiteX7" fmla="*/ 2861734 w 8036363"/>
              <a:gd name="connsiteY7" fmla="*/ 863600 h 5655734"/>
              <a:gd name="connsiteX8" fmla="*/ 2760134 w 8036363"/>
              <a:gd name="connsiteY8" fmla="*/ 897467 h 5655734"/>
              <a:gd name="connsiteX9" fmla="*/ 1507067 w 8036363"/>
              <a:gd name="connsiteY9" fmla="*/ 880534 h 5655734"/>
              <a:gd name="connsiteX10" fmla="*/ 1456267 w 8036363"/>
              <a:gd name="connsiteY10" fmla="*/ 863600 h 5655734"/>
              <a:gd name="connsiteX11" fmla="*/ 1371600 w 8036363"/>
              <a:gd name="connsiteY11" fmla="*/ 846667 h 5655734"/>
              <a:gd name="connsiteX12" fmla="*/ 1219200 w 8036363"/>
              <a:gd name="connsiteY12" fmla="*/ 829734 h 5655734"/>
              <a:gd name="connsiteX13" fmla="*/ 1066800 w 8036363"/>
              <a:gd name="connsiteY13" fmla="*/ 795867 h 5655734"/>
              <a:gd name="connsiteX14" fmla="*/ 795867 w 8036363"/>
              <a:gd name="connsiteY14" fmla="*/ 812800 h 5655734"/>
              <a:gd name="connsiteX15" fmla="*/ 694267 w 8036363"/>
              <a:gd name="connsiteY15" fmla="*/ 863600 h 5655734"/>
              <a:gd name="connsiteX16" fmla="*/ 592667 w 8036363"/>
              <a:gd name="connsiteY16" fmla="*/ 914400 h 5655734"/>
              <a:gd name="connsiteX17" fmla="*/ 558800 w 8036363"/>
              <a:gd name="connsiteY17" fmla="*/ 965200 h 5655734"/>
              <a:gd name="connsiteX18" fmla="*/ 508000 w 8036363"/>
              <a:gd name="connsiteY18" fmla="*/ 1066800 h 5655734"/>
              <a:gd name="connsiteX19" fmla="*/ 491067 w 8036363"/>
              <a:gd name="connsiteY19" fmla="*/ 1151467 h 5655734"/>
              <a:gd name="connsiteX20" fmla="*/ 457200 w 8036363"/>
              <a:gd name="connsiteY20" fmla="*/ 1202267 h 5655734"/>
              <a:gd name="connsiteX21" fmla="*/ 440267 w 8036363"/>
              <a:gd name="connsiteY21" fmla="*/ 1286934 h 5655734"/>
              <a:gd name="connsiteX22" fmla="*/ 406400 w 8036363"/>
              <a:gd name="connsiteY22" fmla="*/ 1354667 h 5655734"/>
              <a:gd name="connsiteX23" fmla="*/ 372534 w 8036363"/>
              <a:gd name="connsiteY23" fmla="*/ 1439334 h 5655734"/>
              <a:gd name="connsiteX24" fmla="*/ 304800 w 8036363"/>
              <a:gd name="connsiteY24" fmla="*/ 1591734 h 5655734"/>
              <a:gd name="connsiteX25" fmla="*/ 254000 w 8036363"/>
              <a:gd name="connsiteY25" fmla="*/ 1727200 h 5655734"/>
              <a:gd name="connsiteX26" fmla="*/ 203200 w 8036363"/>
              <a:gd name="connsiteY26" fmla="*/ 1828800 h 5655734"/>
              <a:gd name="connsiteX27" fmla="*/ 169334 w 8036363"/>
              <a:gd name="connsiteY27" fmla="*/ 1964267 h 5655734"/>
              <a:gd name="connsiteX28" fmla="*/ 135467 w 8036363"/>
              <a:gd name="connsiteY28" fmla="*/ 2065867 h 5655734"/>
              <a:gd name="connsiteX29" fmla="*/ 84667 w 8036363"/>
              <a:gd name="connsiteY29" fmla="*/ 2235200 h 5655734"/>
              <a:gd name="connsiteX30" fmla="*/ 50800 w 8036363"/>
              <a:gd name="connsiteY30" fmla="*/ 2794000 h 5655734"/>
              <a:gd name="connsiteX31" fmla="*/ 33867 w 8036363"/>
              <a:gd name="connsiteY31" fmla="*/ 2963334 h 5655734"/>
              <a:gd name="connsiteX32" fmla="*/ 0 w 8036363"/>
              <a:gd name="connsiteY32" fmla="*/ 3488267 h 5655734"/>
              <a:gd name="connsiteX33" fmla="*/ 16934 w 8036363"/>
              <a:gd name="connsiteY33" fmla="*/ 4538134 h 5655734"/>
              <a:gd name="connsiteX34" fmla="*/ 50800 w 8036363"/>
              <a:gd name="connsiteY34" fmla="*/ 4775200 h 5655734"/>
              <a:gd name="connsiteX35" fmla="*/ 84667 w 8036363"/>
              <a:gd name="connsiteY35" fmla="*/ 4995334 h 5655734"/>
              <a:gd name="connsiteX36" fmla="*/ 118534 w 8036363"/>
              <a:gd name="connsiteY36" fmla="*/ 5130800 h 5655734"/>
              <a:gd name="connsiteX37" fmla="*/ 237067 w 8036363"/>
              <a:gd name="connsiteY37" fmla="*/ 5300134 h 5655734"/>
              <a:gd name="connsiteX38" fmla="*/ 287867 w 8036363"/>
              <a:gd name="connsiteY38" fmla="*/ 5384800 h 5655734"/>
              <a:gd name="connsiteX39" fmla="*/ 338667 w 8036363"/>
              <a:gd name="connsiteY39" fmla="*/ 5418667 h 5655734"/>
              <a:gd name="connsiteX40" fmla="*/ 524934 w 8036363"/>
              <a:gd name="connsiteY40" fmla="*/ 5571067 h 5655734"/>
              <a:gd name="connsiteX41" fmla="*/ 592667 w 8036363"/>
              <a:gd name="connsiteY41" fmla="*/ 5588000 h 5655734"/>
              <a:gd name="connsiteX42" fmla="*/ 812800 w 8036363"/>
              <a:gd name="connsiteY42" fmla="*/ 5638800 h 5655734"/>
              <a:gd name="connsiteX43" fmla="*/ 1032934 w 8036363"/>
              <a:gd name="connsiteY43" fmla="*/ 5655734 h 5655734"/>
              <a:gd name="connsiteX44" fmla="*/ 2861734 w 8036363"/>
              <a:gd name="connsiteY44" fmla="*/ 5638800 h 5655734"/>
              <a:gd name="connsiteX45" fmla="*/ 3149600 w 8036363"/>
              <a:gd name="connsiteY45" fmla="*/ 5604934 h 5655734"/>
              <a:gd name="connsiteX46" fmla="*/ 3505200 w 8036363"/>
              <a:gd name="connsiteY46" fmla="*/ 5588000 h 5655734"/>
              <a:gd name="connsiteX47" fmla="*/ 3556000 w 8036363"/>
              <a:gd name="connsiteY47" fmla="*/ 5571067 h 5655734"/>
              <a:gd name="connsiteX48" fmla="*/ 3725334 w 8036363"/>
              <a:gd name="connsiteY48" fmla="*/ 5520267 h 5655734"/>
              <a:gd name="connsiteX49" fmla="*/ 3810000 w 8036363"/>
              <a:gd name="connsiteY49" fmla="*/ 5486400 h 5655734"/>
              <a:gd name="connsiteX50" fmla="*/ 3911600 w 8036363"/>
              <a:gd name="connsiteY50" fmla="*/ 5452534 h 5655734"/>
              <a:gd name="connsiteX51" fmla="*/ 3979334 w 8036363"/>
              <a:gd name="connsiteY51" fmla="*/ 5418667 h 5655734"/>
              <a:gd name="connsiteX52" fmla="*/ 4148667 w 8036363"/>
              <a:gd name="connsiteY52" fmla="*/ 5384800 h 5655734"/>
              <a:gd name="connsiteX53" fmla="*/ 4284134 w 8036363"/>
              <a:gd name="connsiteY53" fmla="*/ 5317067 h 5655734"/>
              <a:gd name="connsiteX54" fmla="*/ 4351867 w 8036363"/>
              <a:gd name="connsiteY54" fmla="*/ 5283200 h 5655734"/>
              <a:gd name="connsiteX55" fmla="*/ 4504267 w 8036363"/>
              <a:gd name="connsiteY55" fmla="*/ 5232400 h 5655734"/>
              <a:gd name="connsiteX56" fmla="*/ 4572000 w 8036363"/>
              <a:gd name="connsiteY56" fmla="*/ 5198534 h 5655734"/>
              <a:gd name="connsiteX57" fmla="*/ 4656667 w 8036363"/>
              <a:gd name="connsiteY57" fmla="*/ 5181600 h 5655734"/>
              <a:gd name="connsiteX58" fmla="*/ 4826000 w 8036363"/>
              <a:gd name="connsiteY58" fmla="*/ 5130800 h 5655734"/>
              <a:gd name="connsiteX59" fmla="*/ 5181600 w 8036363"/>
              <a:gd name="connsiteY59" fmla="*/ 5063067 h 5655734"/>
              <a:gd name="connsiteX60" fmla="*/ 5401734 w 8036363"/>
              <a:gd name="connsiteY60" fmla="*/ 5029200 h 5655734"/>
              <a:gd name="connsiteX61" fmla="*/ 5503334 w 8036363"/>
              <a:gd name="connsiteY61" fmla="*/ 4995334 h 5655734"/>
              <a:gd name="connsiteX62" fmla="*/ 5604934 w 8036363"/>
              <a:gd name="connsiteY62" fmla="*/ 4927600 h 5655734"/>
              <a:gd name="connsiteX63" fmla="*/ 5825067 w 8036363"/>
              <a:gd name="connsiteY63" fmla="*/ 4792134 h 5655734"/>
              <a:gd name="connsiteX64" fmla="*/ 5875867 w 8036363"/>
              <a:gd name="connsiteY64" fmla="*/ 4741334 h 5655734"/>
              <a:gd name="connsiteX65" fmla="*/ 5926667 w 8036363"/>
              <a:gd name="connsiteY65" fmla="*/ 4673600 h 5655734"/>
              <a:gd name="connsiteX66" fmla="*/ 6197600 w 8036363"/>
              <a:gd name="connsiteY66" fmla="*/ 4453467 h 5655734"/>
              <a:gd name="connsiteX67" fmla="*/ 6282267 w 8036363"/>
              <a:gd name="connsiteY67" fmla="*/ 4385734 h 5655734"/>
              <a:gd name="connsiteX68" fmla="*/ 6536267 w 8036363"/>
              <a:gd name="connsiteY68" fmla="*/ 4216400 h 5655734"/>
              <a:gd name="connsiteX69" fmla="*/ 6654800 w 8036363"/>
              <a:gd name="connsiteY69" fmla="*/ 4148667 h 5655734"/>
              <a:gd name="connsiteX70" fmla="*/ 6807200 w 8036363"/>
              <a:gd name="connsiteY70" fmla="*/ 4030134 h 5655734"/>
              <a:gd name="connsiteX71" fmla="*/ 7061200 w 8036363"/>
              <a:gd name="connsiteY71" fmla="*/ 3843867 h 5655734"/>
              <a:gd name="connsiteX72" fmla="*/ 7095067 w 8036363"/>
              <a:gd name="connsiteY72" fmla="*/ 3793067 h 5655734"/>
              <a:gd name="connsiteX73" fmla="*/ 7213600 w 8036363"/>
              <a:gd name="connsiteY73" fmla="*/ 3691467 h 5655734"/>
              <a:gd name="connsiteX74" fmla="*/ 7349067 w 8036363"/>
              <a:gd name="connsiteY74" fmla="*/ 3522134 h 5655734"/>
              <a:gd name="connsiteX75" fmla="*/ 7450667 w 8036363"/>
              <a:gd name="connsiteY75" fmla="*/ 3386667 h 5655734"/>
              <a:gd name="connsiteX76" fmla="*/ 7518400 w 8036363"/>
              <a:gd name="connsiteY76" fmla="*/ 3234267 h 5655734"/>
              <a:gd name="connsiteX77" fmla="*/ 7586134 w 8036363"/>
              <a:gd name="connsiteY77" fmla="*/ 3098800 h 5655734"/>
              <a:gd name="connsiteX78" fmla="*/ 7620000 w 8036363"/>
              <a:gd name="connsiteY78" fmla="*/ 3031067 h 5655734"/>
              <a:gd name="connsiteX79" fmla="*/ 7687734 w 8036363"/>
              <a:gd name="connsiteY79" fmla="*/ 2963334 h 5655734"/>
              <a:gd name="connsiteX80" fmla="*/ 7755467 w 8036363"/>
              <a:gd name="connsiteY80" fmla="*/ 2810934 h 5655734"/>
              <a:gd name="connsiteX81" fmla="*/ 7772400 w 8036363"/>
              <a:gd name="connsiteY81" fmla="*/ 2743200 h 5655734"/>
              <a:gd name="connsiteX82" fmla="*/ 7874000 w 8036363"/>
              <a:gd name="connsiteY82" fmla="*/ 2506134 h 5655734"/>
              <a:gd name="connsiteX83" fmla="*/ 7975600 w 8036363"/>
              <a:gd name="connsiteY83" fmla="*/ 2302934 h 5655734"/>
              <a:gd name="connsiteX84" fmla="*/ 8009467 w 8036363"/>
              <a:gd name="connsiteY84" fmla="*/ 2235200 h 5655734"/>
              <a:gd name="connsiteX85" fmla="*/ 8009467 w 8036363"/>
              <a:gd name="connsiteY85" fmla="*/ 1710267 h 5655734"/>
              <a:gd name="connsiteX86" fmla="*/ 7992534 w 8036363"/>
              <a:gd name="connsiteY86" fmla="*/ 1608667 h 5655734"/>
              <a:gd name="connsiteX87" fmla="*/ 7958667 w 8036363"/>
              <a:gd name="connsiteY87" fmla="*/ 1540934 h 5655734"/>
              <a:gd name="connsiteX88" fmla="*/ 7874000 w 8036363"/>
              <a:gd name="connsiteY88" fmla="*/ 1422400 h 5655734"/>
              <a:gd name="connsiteX89" fmla="*/ 7823200 w 8036363"/>
              <a:gd name="connsiteY89" fmla="*/ 1371600 h 5655734"/>
              <a:gd name="connsiteX90" fmla="*/ 7755467 w 8036363"/>
              <a:gd name="connsiteY90" fmla="*/ 1270000 h 5655734"/>
              <a:gd name="connsiteX91" fmla="*/ 7586134 w 8036363"/>
              <a:gd name="connsiteY91" fmla="*/ 1066800 h 5655734"/>
              <a:gd name="connsiteX92" fmla="*/ 7501467 w 8036363"/>
              <a:gd name="connsiteY92" fmla="*/ 965200 h 5655734"/>
              <a:gd name="connsiteX93" fmla="*/ 7264400 w 8036363"/>
              <a:gd name="connsiteY93" fmla="*/ 812800 h 5655734"/>
              <a:gd name="connsiteX94" fmla="*/ 6874934 w 8036363"/>
              <a:gd name="connsiteY94" fmla="*/ 575734 h 5655734"/>
              <a:gd name="connsiteX95" fmla="*/ 6756400 w 8036363"/>
              <a:gd name="connsiteY95" fmla="*/ 524934 h 5655734"/>
              <a:gd name="connsiteX96" fmla="*/ 6502400 w 8036363"/>
              <a:gd name="connsiteY96" fmla="*/ 389467 h 5655734"/>
              <a:gd name="connsiteX97" fmla="*/ 6112934 w 8036363"/>
              <a:gd name="connsiteY97" fmla="*/ 254000 h 5655734"/>
              <a:gd name="connsiteX98" fmla="*/ 5909734 w 8036363"/>
              <a:gd name="connsiteY98" fmla="*/ 203200 h 5655734"/>
              <a:gd name="connsiteX99" fmla="*/ 5740400 w 8036363"/>
              <a:gd name="connsiteY99" fmla="*/ 152400 h 5655734"/>
              <a:gd name="connsiteX100" fmla="*/ 5588000 w 8036363"/>
              <a:gd name="connsiteY100" fmla="*/ 135467 h 5655734"/>
              <a:gd name="connsiteX101" fmla="*/ 5317067 w 8036363"/>
              <a:gd name="connsiteY101" fmla="*/ 50800 h 5655734"/>
              <a:gd name="connsiteX102" fmla="*/ 5198534 w 8036363"/>
              <a:gd name="connsiteY102" fmla="*/ 16934 h 5655734"/>
              <a:gd name="connsiteX103" fmla="*/ 5063067 w 8036363"/>
              <a:gd name="connsiteY103" fmla="*/ 0 h 5655734"/>
              <a:gd name="connsiteX104" fmla="*/ 4148667 w 8036363"/>
              <a:gd name="connsiteY104" fmla="*/ 16934 h 5655734"/>
              <a:gd name="connsiteX105" fmla="*/ 4047067 w 8036363"/>
              <a:gd name="connsiteY105" fmla="*/ 50800 h 5655734"/>
              <a:gd name="connsiteX106" fmla="*/ 3776134 w 8036363"/>
              <a:gd name="connsiteY106" fmla="*/ 101600 h 5655734"/>
              <a:gd name="connsiteX107" fmla="*/ 3623734 w 8036363"/>
              <a:gd name="connsiteY107" fmla="*/ 152400 h 5655734"/>
              <a:gd name="connsiteX108" fmla="*/ 3488267 w 8036363"/>
              <a:gd name="connsiteY108" fmla="*/ 203200 h 5655734"/>
              <a:gd name="connsiteX109" fmla="*/ 3302000 w 8036363"/>
              <a:gd name="connsiteY109" fmla="*/ 237067 h 5655734"/>
              <a:gd name="connsiteX110" fmla="*/ 3115734 w 8036363"/>
              <a:gd name="connsiteY110" fmla="*/ 287867 h 5655734"/>
              <a:gd name="connsiteX111" fmla="*/ 3031067 w 8036363"/>
              <a:gd name="connsiteY111" fmla="*/ 270934 h 565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8036363" h="5655734">
                <a:moveTo>
                  <a:pt x="3031067" y="270934"/>
                </a:moveTo>
                <a:lnTo>
                  <a:pt x="3031067" y="270934"/>
                </a:lnTo>
                <a:cubicBezTo>
                  <a:pt x="2901886" y="658476"/>
                  <a:pt x="3036854" y="223283"/>
                  <a:pt x="2963334" y="541867"/>
                </a:cubicBezTo>
                <a:cubicBezTo>
                  <a:pt x="2955307" y="576651"/>
                  <a:pt x="2940756" y="609600"/>
                  <a:pt x="2929467" y="643467"/>
                </a:cubicBezTo>
                <a:lnTo>
                  <a:pt x="2912534" y="694267"/>
                </a:lnTo>
                <a:cubicBezTo>
                  <a:pt x="2906889" y="711200"/>
                  <a:pt x="2899929" y="727751"/>
                  <a:pt x="2895600" y="745067"/>
                </a:cubicBezTo>
                <a:cubicBezTo>
                  <a:pt x="2889956" y="767645"/>
                  <a:pt x="2885060" y="790423"/>
                  <a:pt x="2878667" y="812800"/>
                </a:cubicBezTo>
                <a:cubicBezTo>
                  <a:pt x="2873764" y="829963"/>
                  <a:pt x="2876259" y="853225"/>
                  <a:pt x="2861734" y="863600"/>
                </a:cubicBezTo>
                <a:cubicBezTo>
                  <a:pt x="2832685" y="884350"/>
                  <a:pt x="2760134" y="897467"/>
                  <a:pt x="2760134" y="897467"/>
                </a:cubicBezTo>
                <a:lnTo>
                  <a:pt x="1507067" y="880534"/>
                </a:lnTo>
                <a:cubicBezTo>
                  <a:pt x="1489224" y="880071"/>
                  <a:pt x="1473583" y="867929"/>
                  <a:pt x="1456267" y="863600"/>
                </a:cubicBezTo>
                <a:cubicBezTo>
                  <a:pt x="1428345" y="856619"/>
                  <a:pt x="1400092" y="850737"/>
                  <a:pt x="1371600" y="846667"/>
                </a:cubicBezTo>
                <a:cubicBezTo>
                  <a:pt x="1321001" y="839439"/>
                  <a:pt x="1270000" y="835378"/>
                  <a:pt x="1219200" y="829734"/>
                </a:cubicBezTo>
                <a:cubicBezTo>
                  <a:pt x="1193072" y="823202"/>
                  <a:pt x="1088303" y="795867"/>
                  <a:pt x="1066800" y="795867"/>
                </a:cubicBezTo>
                <a:cubicBezTo>
                  <a:pt x="976313" y="795867"/>
                  <a:pt x="886178" y="807156"/>
                  <a:pt x="795867" y="812800"/>
                </a:cubicBezTo>
                <a:cubicBezTo>
                  <a:pt x="668179" y="855364"/>
                  <a:pt x="825570" y="797948"/>
                  <a:pt x="694267" y="863600"/>
                </a:cubicBezTo>
                <a:cubicBezTo>
                  <a:pt x="554053" y="933707"/>
                  <a:pt x="738252" y="817345"/>
                  <a:pt x="592667" y="914400"/>
                </a:cubicBezTo>
                <a:cubicBezTo>
                  <a:pt x="581378" y="931333"/>
                  <a:pt x="567901" y="946997"/>
                  <a:pt x="558800" y="965200"/>
                </a:cubicBezTo>
                <a:cubicBezTo>
                  <a:pt x="488693" y="1105414"/>
                  <a:pt x="605058" y="921214"/>
                  <a:pt x="508000" y="1066800"/>
                </a:cubicBezTo>
                <a:cubicBezTo>
                  <a:pt x="502356" y="1095022"/>
                  <a:pt x="501173" y="1124518"/>
                  <a:pt x="491067" y="1151467"/>
                </a:cubicBezTo>
                <a:cubicBezTo>
                  <a:pt x="483921" y="1170523"/>
                  <a:pt x="464346" y="1183211"/>
                  <a:pt x="457200" y="1202267"/>
                </a:cubicBezTo>
                <a:cubicBezTo>
                  <a:pt x="447094" y="1229216"/>
                  <a:pt x="449368" y="1259630"/>
                  <a:pt x="440267" y="1286934"/>
                </a:cubicBezTo>
                <a:cubicBezTo>
                  <a:pt x="432285" y="1310881"/>
                  <a:pt x="416652" y="1331600"/>
                  <a:pt x="406400" y="1354667"/>
                </a:cubicBezTo>
                <a:cubicBezTo>
                  <a:pt x="394055" y="1382443"/>
                  <a:pt x="382922" y="1410768"/>
                  <a:pt x="372534" y="1439334"/>
                </a:cubicBezTo>
                <a:cubicBezTo>
                  <a:pt x="324172" y="1572329"/>
                  <a:pt x="363063" y="1504340"/>
                  <a:pt x="304800" y="1591734"/>
                </a:cubicBezTo>
                <a:cubicBezTo>
                  <a:pt x="290143" y="1635705"/>
                  <a:pt x="274251" y="1686698"/>
                  <a:pt x="254000" y="1727200"/>
                </a:cubicBezTo>
                <a:cubicBezTo>
                  <a:pt x="207764" y="1819672"/>
                  <a:pt x="228735" y="1735170"/>
                  <a:pt x="203200" y="1828800"/>
                </a:cubicBezTo>
                <a:cubicBezTo>
                  <a:pt x="190953" y="1873705"/>
                  <a:pt x="182121" y="1919513"/>
                  <a:pt x="169334" y="1964267"/>
                </a:cubicBezTo>
                <a:cubicBezTo>
                  <a:pt x="159527" y="1998592"/>
                  <a:pt x="142468" y="2030862"/>
                  <a:pt x="135467" y="2065867"/>
                </a:cubicBezTo>
                <a:cubicBezTo>
                  <a:pt x="112573" y="2180340"/>
                  <a:pt x="129223" y="2123811"/>
                  <a:pt x="84667" y="2235200"/>
                </a:cubicBezTo>
                <a:cubicBezTo>
                  <a:pt x="44585" y="2676112"/>
                  <a:pt x="94282" y="2098294"/>
                  <a:pt x="50800" y="2794000"/>
                </a:cubicBezTo>
                <a:cubicBezTo>
                  <a:pt x="47261" y="2850616"/>
                  <a:pt x="38781" y="2906821"/>
                  <a:pt x="33867" y="2963334"/>
                </a:cubicBezTo>
                <a:cubicBezTo>
                  <a:pt x="14839" y="3182158"/>
                  <a:pt x="13122" y="3252077"/>
                  <a:pt x="0" y="3488267"/>
                </a:cubicBezTo>
                <a:cubicBezTo>
                  <a:pt x="5645" y="3838223"/>
                  <a:pt x="7215" y="4188268"/>
                  <a:pt x="16934" y="4538134"/>
                </a:cubicBezTo>
                <a:cubicBezTo>
                  <a:pt x="20543" y="4668065"/>
                  <a:pt x="26525" y="4678100"/>
                  <a:pt x="50800" y="4775200"/>
                </a:cubicBezTo>
                <a:cubicBezTo>
                  <a:pt x="77462" y="5015145"/>
                  <a:pt x="52079" y="4848684"/>
                  <a:pt x="84667" y="4995334"/>
                </a:cubicBezTo>
                <a:cubicBezTo>
                  <a:pt x="90228" y="5020361"/>
                  <a:pt x="101722" y="5100538"/>
                  <a:pt x="118534" y="5130800"/>
                </a:cubicBezTo>
                <a:cubicBezTo>
                  <a:pt x="178802" y="5239282"/>
                  <a:pt x="177876" y="5211348"/>
                  <a:pt x="237067" y="5300134"/>
                </a:cubicBezTo>
                <a:cubicBezTo>
                  <a:pt x="255323" y="5327519"/>
                  <a:pt x="266448" y="5359811"/>
                  <a:pt x="287867" y="5384800"/>
                </a:cubicBezTo>
                <a:cubicBezTo>
                  <a:pt x="301112" y="5400252"/>
                  <a:pt x="323540" y="5405053"/>
                  <a:pt x="338667" y="5418667"/>
                </a:cubicBezTo>
                <a:cubicBezTo>
                  <a:pt x="438988" y="5508956"/>
                  <a:pt x="423513" y="5533034"/>
                  <a:pt x="524934" y="5571067"/>
                </a:cubicBezTo>
                <a:cubicBezTo>
                  <a:pt x="546725" y="5579239"/>
                  <a:pt x="570089" y="5582356"/>
                  <a:pt x="592667" y="5588000"/>
                </a:cubicBezTo>
                <a:cubicBezTo>
                  <a:pt x="689136" y="5652313"/>
                  <a:pt x="627481" y="5622685"/>
                  <a:pt x="812800" y="5638800"/>
                </a:cubicBezTo>
                <a:cubicBezTo>
                  <a:pt x="886118" y="5645176"/>
                  <a:pt x="959556" y="5650089"/>
                  <a:pt x="1032934" y="5655734"/>
                </a:cubicBezTo>
                <a:lnTo>
                  <a:pt x="2861734" y="5638800"/>
                </a:lnTo>
                <a:cubicBezTo>
                  <a:pt x="3275750" y="5631842"/>
                  <a:pt x="2879910" y="5624911"/>
                  <a:pt x="3149600" y="5604934"/>
                </a:cubicBezTo>
                <a:cubicBezTo>
                  <a:pt x="3267943" y="5596168"/>
                  <a:pt x="3386667" y="5593645"/>
                  <a:pt x="3505200" y="5588000"/>
                </a:cubicBezTo>
                <a:cubicBezTo>
                  <a:pt x="3522133" y="5582356"/>
                  <a:pt x="3538837" y="5575970"/>
                  <a:pt x="3556000" y="5571067"/>
                </a:cubicBezTo>
                <a:cubicBezTo>
                  <a:pt x="3643322" y="5546118"/>
                  <a:pt x="3624733" y="5560508"/>
                  <a:pt x="3725334" y="5520267"/>
                </a:cubicBezTo>
                <a:cubicBezTo>
                  <a:pt x="3753556" y="5508978"/>
                  <a:pt x="3781434" y="5496788"/>
                  <a:pt x="3810000" y="5486400"/>
                </a:cubicBezTo>
                <a:cubicBezTo>
                  <a:pt x="3843549" y="5474200"/>
                  <a:pt x="3878455" y="5465792"/>
                  <a:pt x="3911600" y="5452534"/>
                </a:cubicBezTo>
                <a:cubicBezTo>
                  <a:pt x="3935038" y="5443159"/>
                  <a:pt x="3955156" y="5425920"/>
                  <a:pt x="3979334" y="5418667"/>
                </a:cubicBezTo>
                <a:cubicBezTo>
                  <a:pt x="4033305" y="5402476"/>
                  <a:pt x="4095470" y="5406965"/>
                  <a:pt x="4148667" y="5384800"/>
                </a:cubicBezTo>
                <a:cubicBezTo>
                  <a:pt x="4195269" y="5365382"/>
                  <a:pt x="4238978" y="5339645"/>
                  <a:pt x="4284134" y="5317067"/>
                </a:cubicBezTo>
                <a:cubicBezTo>
                  <a:pt x="4306712" y="5305778"/>
                  <a:pt x="4327378" y="5289322"/>
                  <a:pt x="4351867" y="5283200"/>
                </a:cubicBezTo>
                <a:cubicBezTo>
                  <a:pt x="4430493" y="5263544"/>
                  <a:pt x="4422281" y="5268838"/>
                  <a:pt x="4504267" y="5232400"/>
                </a:cubicBezTo>
                <a:cubicBezTo>
                  <a:pt x="4527334" y="5222148"/>
                  <a:pt x="4548053" y="5206516"/>
                  <a:pt x="4572000" y="5198534"/>
                </a:cubicBezTo>
                <a:cubicBezTo>
                  <a:pt x="4599304" y="5189433"/>
                  <a:pt x="4628445" y="5187245"/>
                  <a:pt x="4656667" y="5181600"/>
                </a:cubicBezTo>
                <a:cubicBezTo>
                  <a:pt x="4777251" y="5121309"/>
                  <a:pt x="4669385" y="5166942"/>
                  <a:pt x="4826000" y="5130800"/>
                </a:cubicBezTo>
                <a:cubicBezTo>
                  <a:pt x="5125097" y="5061778"/>
                  <a:pt x="4702199" y="5128440"/>
                  <a:pt x="5181600" y="5063067"/>
                </a:cubicBezTo>
                <a:cubicBezTo>
                  <a:pt x="5250282" y="5053701"/>
                  <a:pt x="5332744" y="5048015"/>
                  <a:pt x="5401734" y="5029200"/>
                </a:cubicBezTo>
                <a:cubicBezTo>
                  <a:pt x="5436175" y="5019807"/>
                  <a:pt x="5503334" y="4995334"/>
                  <a:pt x="5503334" y="4995334"/>
                </a:cubicBezTo>
                <a:cubicBezTo>
                  <a:pt x="5537201" y="4972756"/>
                  <a:pt x="5567142" y="4942716"/>
                  <a:pt x="5604934" y="4927600"/>
                </a:cubicBezTo>
                <a:cubicBezTo>
                  <a:pt x="5706155" y="4887112"/>
                  <a:pt x="5731860" y="4885341"/>
                  <a:pt x="5825067" y="4792134"/>
                </a:cubicBezTo>
                <a:cubicBezTo>
                  <a:pt x="5842000" y="4775201"/>
                  <a:pt x="5860282" y="4759516"/>
                  <a:pt x="5875867" y="4741334"/>
                </a:cubicBezTo>
                <a:cubicBezTo>
                  <a:pt x="5894234" y="4719906"/>
                  <a:pt x="5906035" y="4692857"/>
                  <a:pt x="5926667" y="4673600"/>
                </a:cubicBezTo>
                <a:cubicBezTo>
                  <a:pt x="6084099" y="4526663"/>
                  <a:pt x="6080922" y="4544216"/>
                  <a:pt x="6197600" y="4453467"/>
                </a:cubicBezTo>
                <a:cubicBezTo>
                  <a:pt x="6226129" y="4431278"/>
                  <a:pt x="6252195" y="4405782"/>
                  <a:pt x="6282267" y="4385734"/>
                </a:cubicBezTo>
                <a:cubicBezTo>
                  <a:pt x="6366934" y="4329289"/>
                  <a:pt x="6447917" y="4266885"/>
                  <a:pt x="6536267" y="4216400"/>
                </a:cubicBezTo>
                <a:cubicBezTo>
                  <a:pt x="6575778" y="4193822"/>
                  <a:pt x="6617300" y="4174448"/>
                  <a:pt x="6654800" y="4148667"/>
                </a:cubicBezTo>
                <a:cubicBezTo>
                  <a:pt x="6707832" y="4112207"/>
                  <a:pt x="6752015" y="4063245"/>
                  <a:pt x="6807200" y="4030134"/>
                </a:cubicBezTo>
                <a:cubicBezTo>
                  <a:pt x="6884782" y="3983585"/>
                  <a:pt x="7017857" y="3908880"/>
                  <a:pt x="7061200" y="3843867"/>
                </a:cubicBezTo>
                <a:cubicBezTo>
                  <a:pt x="7072489" y="3826934"/>
                  <a:pt x="7080676" y="3807458"/>
                  <a:pt x="7095067" y="3793067"/>
                </a:cubicBezTo>
                <a:cubicBezTo>
                  <a:pt x="7218047" y="3670087"/>
                  <a:pt x="7112221" y="3811278"/>
                  <a:pt x="7213600" y="3691467"/>
                </a:cubicBezTo>
                <a:cubicBezTo>
                  <a:pt x="7260291" y="3636286"/>
                  <a:pt x="7303911" y="3578578"/>
                  <a:pt x="7349067" y="3522134"/>
                </a:cubicBezTo>
                <a:cubicBezTo>
                  <a:pt x="7381637" y="3481422"/>
                  <a:pt x="7423711" y="3433840"/>
                  <a:pt x="7450667" y="3386667"/>
                </a:cubicBezTo>
                <a:cubicBezTo>
                  <a:pt x="7498384" y="3303163"/>
                  <a:pt x="7474851" y="3328624"/>
                  <a:pt x="7518400" y="3234267"/>
                </a:cubicBezTo>
                <a:cubicBezTo>
                  <a:pt x="7539556" y="3188428"/>
                  <a:pt x="7563556" y="3143956"/>
                  <a:pt x="7586134" y="3098800"/>
                </a:cubicBezTo>
                <a:cubicBezTo>
                  <a:pt x="7597423" y="3076222"/>
                  <a:pt x="7602151" y="3048916"/>
                  <a:pt x="7620000" y="3031067"/>
                </a:cubicBezTo>
                <a:lnTo>
                  <a:pt x="7687734" y="2963334"/>
                </a:lnTo>
                <a:cubicBezTo>
                  <a:pt x="7717235" y="2904330"/>
                  <a:pt x="7733849" y="2875788"/>
                  <a:pt x="7755467" y="2810934"/>
                </a:cubicBezTo>
                <a:cubicBezTo>
                  <a:pt x="7762827" y="2788855"/>
                  <a:pt x="7763965" y="2764890"/>
                  <a:pt x="7772400" y="2743200"/>
                </a:cubicBezTo>
                <a:cubicBezTo>
                  <a:pt x="7803561" y="2663072"/>
                  <a:pt x="7835552" y="2583031"/>
                  <a:pt x="7874000" y="2506134"/>
                </a:cubicBezTo>
                <a:lnTo>
                  <a:pt x="7975600" y="2302934"/>
                </a:lnTo>
                <a:lnTo>
                  <a:pt x="8009467" y="2235200"/>
                </a:lnTo>
                <a:cubicBezTo>
                  <a:pt x="8053519" y="2014939"/>
                  <a:pt x="8036096" y="2136343"/>
                  <a:pt x="8009467" y="1710267"/>
                </a:cubicBezTo>
                <a:cubicBezTo>
                  <a:pt x="8007325" y="1676000"/>
                  <a:pt x="8002400" y="1641553"/>
                  <a:pt x="7992534" y="1608667"/>
                </a:cubicBezTo>
                <a:cubicBezTo>
                  <a:pt x="7985281" y="1584489"/>
                  <a:pt x="7971191" y="1562851"/>
                  <a:pt x="7958667" y="1540934"/>
                </a:cubicBezTo>
                <a:cubicBezTo>
                  <a:pt x="7943352" y="1514134"/>
                  <a:pt x="7889573" y="1440569"/>
                  <a:pt x="7874000" y="1422400"/>
                </a:cubicBezTo>
                <a:cubicBezTo>
                  <a:pt x="7858415" y="1404218"/>
                  <a:pt x="7837902" y="1390503"/>
                  <a:pt x="7823200" y="1371600"/>
                </a:cubicBezTo>
                <a:cubicBezTo>
                  <a:pt x="7798211" y="1339471"/>
                  <a:pt x="7780456" y="1302129"/>
                  <a:pt x="7755467" y="1270000"/>
                </a:cubicBezTo>
                <a:cubicBezTo>
                  <a:pt x="7701337" y="1200404"/>
                  <a:pt x="7642578" y="1134533"/>
                  <a:pt x="7586134" y="1066800"/>
                </a:cubicBezTo>
                <a:cubicBezTo>
                  <a:pt x="7557912" y="1032933"/>
                  <a:pt x="7537340" y="990824"/>
                  <a:pt x="7501467" y="965200"/>
                </a:cubicBezTo>
                <a:cubicBezTo>
                  <a:pt x="7243028" y="780602"/>
                  <a:pt x="7521509" y="973493"/>
                  <a:pt x="7264400" y="812800"/>
                </a:cubicBezTo>
                <a:cubicBezTo>
                  <a:pt x="7129402" y="728426"/>
                  <a:pt x="7026181" y="640554"/>
                  <a:pt x="6874934" y="575734"/>
                </a:cubicBezTo>
                <a:cubicBezTo>
                  <a:pt x="6835423" y="558801"/>
                  <a:pt x="6794849" y="544158"/>
                  <a:pt x="6756400" y="524934"/>
                </a:cubicBezTo>
                <a:cubicBezTo>
                  <a:pt x="6544058" y="418763"/>
                  <a:pt x="6734012" y="492405"/>
                  <a:pt x="6502400" y="389467"/>
                </a:cubicBezTo>
                <a:cubicBezTo>
                  <a:pt x="6363922" y="327921"/>
                  <a:pt x="6262186" y="295791"/>
                  <a:pt x="6112934" y="254000"/>
                </a:cubicBezTo>
                <a:cubicBezTo>
                  <a:pt x="6045702" y="235175"/>
                  <a:pt x="5977092" y="221570"/>
                  <a:pt x="5909734" y="203200"/>
                </a:cubicBezTo>
                <a:cubicBezTo>
                  <a:pt x="5852881" y="187695"/>
                  <a:pt x="5798066" y="164540"/>
                  <a:pt x="5740400" y="152400"/>
                </a:cubicBezTo>
                <a:cubicBezTo>
                  <a:pt x="5690384" y="141870"/>
                  <a:pt x="5638800" y="141111"/>
                  <a:pt x="5588000" y="135467"/>
                </a:cubicBezTo>
                <a:cubicBezTo>
                  <a:pt x="5379907" y="57432"/>
                  <a:pt x="5527353" y="106876"/>
                  <a:pt x="5317067" y="50800"/>
                </a:cubicBezTo>
                <a:cubicBezTo>
                  <a:pt x="5277362" y="40212"/>
                  <a:pt x="5238828" y="24993"/>
                  <a:pt x="5198534" y="16934"/>
                </a:cubicBezTo>
                <a:cubicBezTo>
                  <a:pt x="5153911" y="8009"/>
                  <a:pt x="5108223" y="5645"/>
                  <a:pt x="5063067" y="0"/>
                </a:cubicBezTo>
                <a:cubicBezTo>
                  <a:pt x="4758267" y="5645"/>
                  <a:pt x="4453139" y="1710"/>
                  <a:pt x="4148667" y="16934"/>
                </a:cubicBezTo>
                <a:cubicBezTo>
                  <a:pt x="4113013" y="18717"/>
                  <a:pt x="4081560" y="41602"/>
                  <a:pt x="4047067" y="50800"/>
                </a:cubicBezTo>
                <a:cubicBezTo>
                  <a:pt x="3924393" y="83513"/>
                  <a:pt x="3893502" y="84833"/>
                  <a:pt x="3776134" y="101600"/>
                </a:cubicBezTo>
                <a:cubicBezTo>
                  <a:pt x="3511137" y="207599"/>
                  <a:pt x="3842479" y="79485"/>
                  <a:pt x="3623734" y="152400"/>
                </a:cubicBezTo>
                <a:cubicBezTo>
                  <a:pt x="3577983" y="167650"/>
                  <a:pt x="3534018" y="187949"/>
                  <a:pt x="3488267" y="203200"/>
                </a:cubicBezTo>
                <a:cubicBezTo>
                  <a:pt x="3428381" y="223162"/>
                  <a:pt x="3363710" y="228252"/>
                  <a:pt x="3302000" y="237067"/>
                </a:cubicBezTo>
                <a:cubicBezTo>
                  <a:pt x="3207046" y="268718"/>
                  <a:pt x="3268510" y="249673"/>
                  <a:pt x="3115734" y="287867"/>
                </a:cubicBezTo>
                <a:cubicBezTo>
                  <a:pt x="3042526" y="306169"/>
                  <a:pt x="3045178" y="273756"/>
                  <a:pt x="3031067" y="270934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Vertical Title 6">
            <a:extLst>
              <a:ext uri="{FF2B5EF4-FFF2-40B4-BE49-F238E27FC236}">
                <a16:creationId xmlns:a16="http://schemas.microsoft.com/office/drawing/2014/main" id="{983B1AF8-65B1-4959-B55F-585996CB4E2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pl-PL"/>
              <a:t>Przykładowy KOD - BABEL</a:t>
            </a:r>
          </a:p>
        </p:txBody>
      </p:sp>
      <p:sp>
        <p:nvSpPr>
          <p:cNvPr id="8" name="Vertical Text Placeholder 7">
            <a:extLst>
              <a:ext uri="{FF2B5EF4-FFF2-40B4-BE49-F238E27FC236}">
                <a16:creationId xmlns:a16="http://schemas.microsoft.com/office/drawing/2014/main" id="{75C39DA8-947A-4B3A-AF6E-6E641A130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nsolas" panose="020B0609020204030204" pitchFamily="49" charset="0"/>
              </a:rPr>
              <a:t>const data = [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  </a:t>
            </a:r>
            <a:r>
              <a:rPr lang="en-US" sz="2800">
                <a:latin typeface="Consolas" panose="020B0609020204030204" pitchFamily="49" charset="0"/>
              </a:rPr>
              <a:t>{</a:t>
            </a:r>
            <a:r>
              <a:rPr lang="pl-PL" sz="2800">
                <a:latin typeface="Consolas" panose="020B0609020204030204" pitchFamily="49" charset="0"/>
              </a:rPr>
              <a:t> 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    </a:t>
            </a:r>
            <a:r>
              <a:rPr lang="en-US" sz="2800">
                <a:latin typeface="Consolas" panose="020B0609020204030204" pitchFamily="49" charset="0"/>
              </a:rPr>
              <a:t>name: "Baked Salmon",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Consolas" panose="020B0609020204030204" pitchFamily="49" charset="0"/>
              </a:rPr>
              <a:t>    </a:t>
            </a:r>
            <a:r>
              <a:rPr lang="en-US" sz="2800">
                <a:latin typeface="Consolas" panose="020B0609020204030204" pitchFamily="49" charset="0"/>
              </a:rPr>
              <a:t>ingredients: [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Consolas" panose="020B0609020204030204" pitchFamily="49" charset="0"/>
              </a:rPr>
              <a:t>      </a:t>
            </a:r>
            <a:r>
              <a:rPr lang="en-US" sz="2800">
                <a:latin typeface="Consolas" panose="020B0609020204030204" pitchFamily="49" charset="0"/>
              </a:rPr>
              <a:t>{ name: "Salmon", amount: 1 </a:t>
            </a:r>
            <a:r>
              <a:rPr lang="pl-PL" sz="2800">
                <a:latin typeface="Consolas" panose="020B0609020204030204" pitchFamily="49" charset="0"/>
              </a:rPr>
              <a:t>}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    </a:t>
            </a:r>
            <a:r>
              <a:rPr lang="en-US" sz="2800">
                <a:latin typeface="Consolas" panose="020B0609020204030204" pitchFamily="49" charset="0"/>
              </a:rPr>
              <a:t>],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Consolas" panose="020B0609020204030204" pitchFamily="49" charset="0"/>
              </a:rPr>
              <a:t>    </a:t>
            </a:r>
            <a:r>
              <a:rPr lang="en-US" sz="2800">
                <a:latin typeface="Consolas" panose="020B0609020204030204" pitchFamily="49" charset="0"/>
              </a:rPr>
              <a:t>steps: [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      </a:t>
            </a:r>
            <a:r>
              <a:rPr lang="en-US" sz="2800">
                <a:latin typeface="Consolas" panose="020B0609020204030204" pitchFamily="49" charset="0"/>
              </a:rPr>
              <a:t>"Preheat the oven.",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      </a:t>
            </a:r>
            <a:r>
              <a:rPr lang="en-US" sz="2800">
                <a:latin typeface="Consolas" panose="020B0609020204030204" pitchFamily="49" charset="0"/>
              </a:rPr>
              <a:t>"Bake for 15 minutes.",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Consolas" panose="020B0609020204030204" pitchFamily="49" charset="0"/>
              </a:rPr>
              <a:t>      </a:t>
            </a:r>
            <a:r>
              <a:rPr lang="en-US" sz="2800">
                <a:latin typeface="Consolas" panose="020B0609020204030204" pitchFamily="49" charset="0"/>
              </a:rPr>
              <a:t>"Remove from oven."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Consolas" panose="020B0609020204030204" pitchFamily="49" charset="0"/>
              </a:rPr>
              <a:t>    </a:t>
            </a:r>
            <a:r>
              <a:rPr lang="en-US" sz="2800">
                <a:latin typeface="Consolas" panose="020B06090202040302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Consolas" panose="020B0609020204030204" pitchFamily="49" charset="0"/>
              </a:rPr>
              <a:t>  </a:t>
            </a:r>
            <a:r>
              <a:rPr lang="en-US" sz="2800">
                <a:latin typeface="Consolas" panose="020B0609020204030204" pitchFamily="49" charset="0"/>
              </a:rPr>
              <a:t>}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0752F-5120-49DE-8A0A-7233DE42A0CA}"/>
              </a:ext>
            </a:extLst>
          </p:cNvPr>
          <p:cNvSpPr txBox="1"/>
          <p:nvPr/>
        </p:nvSpPr>
        <p:spPr>
          <a:xfrm>
            <a:off x="4954115" y="5063805"/>
            <a:ext cx="3683381" cy="707886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pPr algn="ctr"/>
            <a:r>
              <a:rPr lang="pl-PL" sz="4000">
                <a:solidFill>
                  <a:schemeClr val="bg1"/>
                </a:solidFill>
              </a:rPr>
              <a:t>Komponent Menu</a:t>
            </a:r>
          </a:p>
        </p:txBody>
      </p:sp>
    </p:spTree>
    <p:extLst>
      <p:ext uri="{BB962C8B-B14F-4D97-AF65-F5344CB8AC3E}">
        <p14:creationId xmlns:p14="http://schemas.microsoft.com/office/powerpoint/2010/main" val="729883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itle 6">
            <a:extLst>
              <a:ext uri="{FF2B5EF4-FFF2-40B4-BE49-F238E27FC236}">
                <a16:creationId xmlns:a16="http://schemas.microsoft.com/office/drawing/2014/main" id="{983B1AF8-65B1-4959-B55F-585996CB4E2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pl-PL"/>
              <a:t>Przykładowy KOD - BABEL</a:t>
            </a:r>
          </a:p>
        </p:txBody>
      </p:sp>
      <p:sp>
        <p:nvSpPr>
          <p:cNvPr id="8" name="Vertical Text Placeholder 7">
            <a:extLst>
              <a:ext uri="{FF2B5EF4-FFF2-40B4-BE49-F238E27FC236}">
                <a16:creationId xmlns:a16="http://schemas.microsoft.com/office/drawing/2014/main" id="{75C39DA8-947A-4B3A-AF6E-6E641A130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601" y="1388532"/>
            <a:ext cx="9795932" cy="5249335"/>
          </a:xfrm>
        </p:spPr>
        <p:txBody>
          <a:bodyPr vert="horz">
            <a:normAutofit fontScale="92500"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err="1">
                <a:latin typeface="Consolas" panose="020B0609020204030204" pitchFamily="49" charset="0"/>
              </a:rPr>
              <a:t>function</a:t>
            </a:r>
            <a:r>
              <a:rPr lang="pl-PL" sz="3600">
                <a:latin typeface="Consolas" panose="020B0609020204030204" pitchFamily="49" charset="0"/>
              </a:rPr>
              <a:t> Menu(</a:t>
            </a:r>
            <a:r>
              <a:rPr lang="pl-PL" sz="3600" err="1">
                <a:solidFill>
                  <a:srgbClr val="FF0000"/>
                </a:solidFill>
                <a:latin typeface="Consolas" panose="020B0609020204030204" pitchFamily="49" charset="0"/>
              </a:rPr>
              <a:t>props</a:t>
            </a:r>
            <a:r>
              <a:rPr lang="pl-PL" sz="3600"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latin typeface="Consolas" panose="020B0609020204030204" pitchFamily="49" charset="0"/>
              </a:rPr>
              <a:t>  return 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latin typeface="Consolas" panose="020B0609020204030204" pitchFamily="49" charset="0"/>
              </a:rPr>
              <a:t>    </a:t>
            </a:r>
            <a:r>
              <a:rPr lang="pl-PL" sz="3600"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pl-PL" sz="3600" err="1">
                <a:highlight>
                  <a:srgbClr val="FFFF00"/>
                </a:highlight>
                <a:latin typeface="Consolas" panose="020B0609020204030204" pitchFamily="49" charset="0"/>
              </a:rPr>
              <a:t>article</a:t>
            </a:r>
            <a:r>
              <a:rPr lang="pl-PL" sz="360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highlight>
                  <a:srgbClr val="FFFF00"/>
                </a:highlight>
                <a:latin typeface="Consolas" panose="020B0609020204030204" pitchFamily="49" charset="0"/>
              </a:rPr>
              <a:t>      &lt;</a:t>
            </a:r>
            <a:r>
              <a:rPr lang="pl-PL" sz="3600" err="1">
                <a:highlight>
                  <a:srgbClr val="FFFF00"/>
                </a:highlight>
                <a:latin typeface="Consolas" panose="020B0609020204030204" pitchFamily="49" charset="0"/>
              </a:rPr>
              <a:t>header</a:t>
            </a:r>
            <a:r>
              <a:rPr lang="pl-PL" sz="360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highlight>
                  <a:srgbClr val="FFFF00"/>
                </a:highlight>
                <a:latin typeface="Consolas" panose="020B0609020204030204" pitchFamily="49" charset="0"/>
              </a:rPr>
              <a:t>        &lt;h1&gt;{</a:t>
            </a:r>
            <a:r>
              <a:rPr lang="pl-PL" sz="360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props.title</a:t>
            </a:r>
            <a:r>
              <a:rPr lang="pl-PL" sz="3600">
                <a:highlight>
                  <a:srgbClr val="FFFF00"/>
                </a:highlight>
                <a:latin typeface="Consolas" panose="020B0609020204030204" pitchFamily="49" charset="0"/>
              </a:rPr>
              <a:t>}&lt;/h1&gt;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highlight>
                  <a:srgbClr val="FFFF00"/>
                </a:highlight>
                <a:latin typeface="Consolas" panose="020B0609020204030204" pitchFamily="49" charset="0"/>
              </a:rPr>
              <a:t>      &lt;/</a:t>
            </a:r>
            <a:r>
              <a:rPr lang="pl-PL" sz="3600" err="1">
                <a:highlight>
                  <a:srgbClr val="FFFF00"/>
                </a:highlight>
                <a:latin typeface="Consolas" panose="020B0609020204030204" pitchFamily="49" charset="0"/>
              </a:rPr>
              <a:t>header</a:t>
            </a:r>
            <a:r>
              <a:rPr lang="pl-PL" sz="360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highlight>
                  <a:srgbClr val="FFFF00"/>
                </a:highlight>
                <a:latin typeface="Consolas" panose="020B0609020204030204" pitchFamily="49" charset="0"/>
              </a:rPr>
              <a:t>      &lt;div </a:t>
            </a:r>
            <a:r>
              <a:rPr lang="pl-PL" sz="3600" err="1">
                <a:highlight>
                  <a:srgbClr val="FFFF00"/>
                </a:highlight>
                <a:latin typeface="Consolas" panose="020B0609020204030204" pitchFamily="49" charset="0"/>
              </a:rPr>
              <a:t>className</a:t>
            </a:r>
            <a:r>
              <a:rPr lang="pl-PL" sz="3600"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pl-PL" sz="3600" err="1">
                <a:highlight>
                  <a:srgbClr val="FFFF00"/>
                </a:highlight>
                <a:latin typeface="Consolas" panose="020B0609020204030204" pitchFamily="49" charset="0"/>
              </a:rPr>
              <a:t>recipes</a:t>
            </a:r>
            <a:r>
              <a:rPr lang="pl-PL" sz="3600">
                <a:highlight>
                  <a:srgbClr val="FFFF00"/>
                </a:highlight>
                <a:latin typeface="Consolas" panose="020B06090202040302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highlight>
                  <a:srgbClr val="FFFF00"/>
                </a:highlight>
                <a:latin typeface="Consolas" panose="020B0609020204030204" pitchFamily="49" charset="0"/>
              </a:rPr>
              <a:t>    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highlight>
                  <a:srgbClr val="FFFF00"/>
                </a:highlight>
                <a:latin typeface="Consolas" panose="020B0609020204030204" pitchFamily="49" charset="0"/>
              </a:rPr>
              <a:t>      &lt;/div&gt;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highlight>
                  <a:srgbClr val="FFFF00"/>
                </a:highlight>
                <a:latin typeface="Consolas" panose="020B0609020204030204" pitchFamily="49" charset="0"/>
              </a:rPr>
              <a:t>    &lt;/</a:t>
            </a:r>
            <a:r>
              <a:rPr lang="pl-PL" sz="3600" err="1">
                <a:highlight>
                  <a:srgbClr val="FFFF00"/>
                </a:highlight>
                <a:latin typeface="Consolas" panose="020B0609020204030204" pitchFamily="49" charset="0"/>
              </a:rPr>
              <a:t>article</a:t>
            </a:r>
            <a:r>
              <a:rPr lang="pl-PL" sz="360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latin typeface="Consolas" panose="020B0609020204030204" pitchFamily="49" charset="0"/>
              </a:rPr>
              <a:t>  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11287-AEB8-406B-BCFB-A388E742ECD5}"/>
              </a:ext>
            </a:extLst>
          </p:cNvPr>
          <p:cNvSpPr txBox="1"/>
          <p:nvPr/>
        </p:nvSpPr>
        <p:spPr>
          <a:xfrm>
            <a:off x="990601" y="408057"/>
            <a:ext cx="3683381" cy="707886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pPr algn="ctr"/>
            <a:r>
              <a:rPr lang="pl-PL" sz="4000">
                <a:solidFill>
                  <a:schemeClr val="bg1"/>
                </a:solidFill>
              </a:rPr>
              <a:t>Komponent Menu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75FF608-2D5F-4214-A6F4-20B2731B3315}"/>
              </a:ext>
            </a:extLst>
          </p:cNvPr>
          <p:cNvSpPr/>
          <p:nvPr/>
        </p:nvSpPr>
        <p:spPr>
          <a:xfrm>
            <a:off x="3318934" y="4013199"/>
            <a:ext cx="6469592" cy="707886"/>
          </a:xfrm>
          <a:prstGeom prst="rightArrow">
            <a:avLst>
              <a:gd name="adj1" fmla="val 2607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6475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E30A80D-817E-4A63-8931-64B9983A59FC}"/>
              </a:ext>
            </a:extLst>
          </p:cNvPr>
          <p:cNvSpPr/>
          <p:nvPr/>
        </p:nvSpPr>
        <p:spPr>
          <a:xfrm>
            <a:off x="1151467" y="1115376"/>
            <a:ext cx="7078133" cy="4455691"/>
          </a:xfrm>
          <a:custGeom>
            <a:avLst/>
            <a:gdLst>
              <a:gd name="connsiteX0" fmla="*/ 372533 w 7078133"/>
              <a:gd name="connsiteY0" fmla="*/ 36091 h 4455691"/>
              <a:gd name="connsiteX1" fmla="*/ 372533 w 7078133"/>
              <a:gd name="connsiteY1" fmla="*/ 36091 h 4455691"/>
              <a:gd name="connsiteX2" fmla="*/ 237066 w 7078133"/>
              <a:gd name="connsiteY2" fmla="*/ 86891 h 4455691"/>
              <a:gd name="connsiteX3" fmla="*/ 169333 w 7078133"/>
              <a:gd name="connsiteY3" fmla="*/ 222357 h 4455691"/>
              <a:gd name="connsiteX4" fmla="*/ 135466 w 7078133"/>
              <a:gd name="connsiteY4" fmla="*/ 273157 h 4455691"/>
              <a:gd name="connsiteX5" fmla="*/ 101600 w 7078133"/>
              <a:gd name="connsiteY5" fmla="*/ 374757 h 4455691"/>
              <a:gd name="connsiteX6" fmla="*/ 67733 w 7078133"/>
              <a:gd name="connsiteY6" fmla="*/ 510224 h 4455691"/>
              <a:gd name="connsiteX7" fmla="*/ 33866 w 7078133"/>
              <a:gd name="connsiteY7" fmla="*/ 662624 h 4455691"/>
              <a:gd name="connsiteX8" fmla="*/ 0 w 7078133"/>
              <a:gd name="connsiteY8" fmla="*/ 1644757 h 4455691"/>
              <a:gd name="connsiteX9" fmla="*/ 16933 w 7078133"/>
              <a:gd name="connsiteY9" fmla="*/ 3304224 h 4455691"/>
              <a:gd name="connsiteX10" fmla="*/ 33866 w 7078133"/>
              <a:gd name="connsiteY10" fmla="*/ 3405824 h 4455691"/>
              <a:gd name="connsiteX11" fmla="*/ 50800 w 7078133"/>
              <a:gd name="connsiteY11" fmla="*/ 3473557 h 4455691"/>
              <a:gd name="connsiteX12" fmla="*/ 33866 w 7078133"/>
              <a:gd name="connsiteY12" fmla="*/ 3863024 h 4455691"/>
              <a:gd name="connsiteX13" fmla="*/ 16933 w 7078133"/>
              <a:gd name="connsiteY13" fmla="*/ 3947691 h 4455691"/>
              <a:gd name="connsiteX14" fmla="*/ 33866 w 7078133"/>
              <a:gd name="connsiteY14" fmla="*/ 4049291 h 4455691"/>
              <a:gd name="connsiteX15" fmla="*/ 50800 w 7078133"/>
              <a:gd name="connsiteY15" fmla="*/ 4133957 h 4455691"/>
              <a:gd name="connsiteX16" fmla="*/ 118533 w 7078133"/>
              <a:gd name="connsiteY16" fmla="*/ 4252491 h 4455691"/>
              <a:gd name="connsiteX17" fmla="*/ 135466 w 7078133"/>
              <a:gd name="connsiteY17" fmla="*/ 4303291 h 4455691"/>
              <a:gd name="connsiteX18" fmla="*/ 203200 w 7078133"/>
              <a:gd name="connsiteY18" fmla="*/ 4337157 h 4455691"/>
              <a:gd name="connsiteX19" fmla="*/ 254000 w 7078133"/>
              <a:gd name="connsiteY19" fmla="*/ 4371024 h 4455691"/>
              <a:gd name="connsiteX20" fmla="*/ 304800 w 7078133"/>
              <a:gd name="connsiteY20" fmla="*/ 4387957 h 4455691"/>
              <a:gd name="connsiteX21" fmla="*/ 440266 w 7078133"/>
              <a:gd name="connsiteY21" fmla="*/ 4421824 h 4455691"/>
              <a:gd name="connsiteX22" fmla="*/ 1456266 w 7078133"/>
              <a:gd name="connsiteY22" fmla="*/ 4438757 h 4455691"/>
              <a:gd name="connsiteX23" fmla="*/ 1811866 w 7078133"/>
              <a:gd name="connsiteY23" fmla="*/ 4455691 h 4455691"/>
              <a:gd name="connsiteX24" fmla="*/ 3623733 w 7078133"/>
              <a:gd name="connsiteY24" fmla="*/ 4421824 h 4455691"/>
              <a:gd name="connsiteX25" fmla="*/ 3691466 w 7078133"/>
              <a:gd name="connsiteY25" fmla="*/ 4404891 h 4455691"/>
              <a:gd name="connsiteX26" fmla="*/ 3843866 w 7078133"/>
              <a:gd name="connsiteY26" fmla="*/ 4371024 h 4455691"/>
              <a:gd name="connsiteX27" fmla="*/ 4148666 w 7078133"/>
              <a:gd name="connsiteY27" fmla="*/ 4303291 h 4455691"/>
              <a:gd name="connsiteX28" fmla="*/ 4504266 w 7078133"/>
              <a:gd name="connsiteY28" fmla="*/ 4269424 h 4455691"/>
              <a:gd name="connsiteX29" fmla="*/ 4639733 w 7078133"/>
              <a:gd name="connsiteY29" fmla="*/ 4235557 h 4455691"/>
              <a:gd name="connsiteX30" fmla="*/ 5130800 w 7078133"/>
              <a:gd name="connsiteY30" fmla="*/ 4167824 h 4455691"/>
              <a:gd name="connsiteX31" fmla="*/ 5283200 w 7078133"/>
              <a:gd name="connsiteY31" fmla="*/ 4117024 h 4455691"/>
              <a:gd name="connsiteX32" fmla="*/ 5435600 w 7078133"/>
              <a:gd name="connsiteY32" fmla="*/ 4066224 h 4455691"/>
              <a:gd name="connsiteX33" fmla="*/ 5571066 w 7078133"/>
              <a:gd name="connsiteY33" fmla="*/ 4015424 h 4455691"/>
              <a:gd name="connsiteX34" fmla="*/ 5672666 w 7078133"/>
              <a:gd name="connsiteY34" fmla="*/ 3964624 h 4455691"/>
              <a:gd name="connsiteX35" fmla="*/ 5825066 w 7078133"/>
              <a:gd name="connsiteY35" fmla="*/ 3913824 h 4455691"/>
              <a:gd name="connsiteX36" fmla="*/ 5909733 w 7078133"/>
              <a:gd name="connsiteY36" fmla="*/ 3863024 h 4455691"/>
              <a:gd name="connsiteX37" fmla="*/ 5977466 w 7078133"/>
              <a:gd name="connsiteY37" fmla="*/ 3846091 h 4455691"/>
              <a:gd name="connsiteX38" fmla="*/ 6062133 w 7078133"/>
              <a:gd name="connsiteY38" fmla="*/ 3744491 h 4455691"/>
              <a:gd name="connsiteX39" fmla="*/ 6129866 w 7078133"/>
              <a:gd name="connsiteY39" fmla="*/ 3659824 h 4455691"/>
              <a:gd name="connsiteX40" fmla="*/ 6299200 w 7078133"/>
              <a:gd name="connsiteY40" fmla="*/ 3507424 h 4455691"/>
              <a:gd name="connsiteX41" fmla="*/ 6417733 w 7078133"/>
              <a:gd name="connsiteY41" fmla="*/ 3338091 h 4455691"/>
              <a:gd name="connsiteX42" fmla="*/ 6485466 w 7078133"/>
              <a:gd name="connsiteY42" fmla="*/ 3236491 h 4455691"/>
              <a:gd name="connsiteX43" fmla="*/ 6536266 w 7078133"/>
              <a:gd name="connsiteY43" fmla="*/ 3151824 h 4455691"/>
              <a:gd name="connsiteX44" fmla="*/ 6587066 w 7078133"/>
              <a:gd name="connsiteY44" fmla="*/ 3084091 h 4455691"/>
              <a:gd name="connsiteX45" fmla="*/ 6654800 w 7078133"/>
              <a:gd name="connsiteY45" fmla="*/ 2948624 h 4455691"/>
              <a:gd name="connsiteX46" fmla="*/ 6705600 w 7078133"/>
              <a:gd name="connsiteY46" fmla="*/ 2813157 h 4455691"/>
              <a:gd name="connsiteX47" fmla="*/ 6756400 w 7078133"/>
              <a:gd name="connsiteY47" fmla="*/ 2745424 h 4455691"/>
              <a:gd name="connsiteX48" fmla="*/ 6841066 w 7078133"/>
              <a:gd name="connsiteY48" fmla="*/ 2609957 h 4455691"/>
              <a:gd name="connsiteX49" fmla="*/ 6858000 w 7078133"/>
              <a:gd name="connsiteY49" fmla="*/ 2559157 h 4455691"/>
              <a:gd name="connsiteX50" fmla="*/ 6891866 w 7078133"/>
              <a:gd name="connsiteY50" fmla="*/ 2491424 h 4455691"/>
              <a:gd name="connsiteX51" fmla="*/ 6925733 w 7078133"/>
              <a:gd name="connsiteY51" fmla="*/ 2322091 h 4455691"/>
              <a:gd name="connsiteX52" fmla="*/ 6959600 w 7078133"/>
              <a:gd name="connsiteY52" fmla="*/ 2237424 h 4455691"/>
              <a:gd name="connsiteX53" fmla="*/ 7027333 w 7078133"/>
              <a:gd name="connsiteY53" fmla="*/ 2101957 h 4455691"/>
              <a:gd name="connsiteX54" fmla="*/ 7044266 w 7078133"/>
              <a:gd name="connsiteY54" fmla="*/ 1966491 h 4455691"/>
              <a:gd name="connsiteX55" fmla="*/ 7078133 w 7078133"/>
              <a:gd name="connsiteY55" fmla="*/ 1763291 h 4455691"/>
              <a:gd name="connsiteX56" fmla="*/ 7061200 w 7078133"/>
              <a:gd name="connsiteY56" fmla="*/ 1441557 h 4455691"/>
              <a:gd name="connsiteX57" fmla="*/ 7044266 w 7078133"/>
              <a:gd name="connsiteY57" fmla="*/ 1390757 h 4455691"/>
              <a:gd name="connsiteX58" fmla="*/ 7010400 w 7078133"/>
              <a:gd name="connsiteY58" fmla="*/ 1255291 h 4455691"/>
              <a:gd name="connsiteX59" fmla="*/ 6908800 w 7078133"/>
              <a:gd name="connsiteY59" fmla="*/ 1170624 h 4455691"/>
              <a:gd name="connsiteX60" fmla="*/ 6874933 w 7078133"/>
              <a:gd name="connsiteY60" fmla="*/ 1119824 h 4455691"/>
              <a:gd name="connsiteX61" fmla="*/ 6773333 w 7078133"/>
              <a:gd name="connsiteY61" fmla="*/ 1018224 h 4455691"/>
              <a:gd name="connsiteX62" fmla="*/ 6671733 w 7078133"/>
              <a:gd name="connsiteY62" fmla="*/ 967424 h 4455691"/>
              <a:gd name="connsiteX63" fmla="*/ 6536266 w 7078133"/>
              <a:gd name="connsiteY63" fmla="*/ 899691 h 4455691"/>
              <a:gd name="connsiteX64" fmla="*/ 6468533 w 7078133"/>
              <a:gd name="connsiteY64" fmla="*/ 865824 h 4455691"/>
              <a:gd name="connsiteX65" fmla="*/ 6366933 w 7078133"/>
              <a:gd name="connsiteY65" fmla="*/ 831957 h 4455691"/>
              <a:gd name="connsiteX66" fmla="*/ 6248400 w 7078133"/>
              <a:gd name="connsiteY66" fmla="*/ 781157 h 4455691"/>
              <a:gd name="connsiteX67" fmla="*/ 6129866 w 7078133"/>
              <a:gd name="connsiteY67" fmla="*/ 713424 h 4455691"/>
              <a:gd name="connsiteX68" fmla="*/ 5926666 w 7078133"/>
              <a:gd name="connsiteY68" fmla="*/ 662624 h 4455691"/>
              <a:gd name="connsiteX69" fmla="*/ 5791200 w 7078133"/>
              <a:gd name="connsiteY69" fmla="*/ 611824 h 4455691"/>
              <a:gd name="connsiteX70" fmla="*/ 5723466 w 7078133"/>
              <a:gd name="connsiteY70" fmla="*/ 594891 h 4455691"/>
              <a:gd name="connsiteX71" fmla="*/ 5672666 w 7078133"/>
              <a:gd name="connsiteY71" fmla="*/ 577957 h 4455691"/>
              <a:gd name="connsiteX72" fmla="*/ 5384800 w 7078133"/>
              <a:gd name="connsiteY72" fmla="*/ 510224 h 4455691"/>
              <a:gd name="connsiteX73" fmla="*/ 5046133 w 7078133"/>
              <a:gd name="connsiteY73" fmla="*/ 391691 h 4455691"/>
              <a:gd name="connsiteX74" fmla="*/ 4910666 w 7078133"/>
              <a:gd name="connsiteY74" fmla="*/ 357824 h 4455691"/>
              <a:gd name="connsiteX75" fmla="*/ 4792133 w 7078133"/>
              <a:gd name="connsiteY75" fmla="*/ 323957 h 4455691"/>
              <a:gd name="connsiteX76" fmla="*/ 4504266 w 7078133"/>
              <a:gd name="connsiteY76" fmla="*/ 290091 h 4455691"/>
              <a:gd name="connsiteX77" fmla="*/ 4165600 w 7078133"/>
              <a:gd name="connsiteY77" fmla="*/ 256224 h 4455691"/>
              <a:gd name="connsiteX78" fmla="*/ 3725333 w 7078133"/>
              <a:gd name="connsiteY78" fmla="*/ 222357 h 4455691"/>
              <a:gd name="connsiteX79" fmla="*/ 3318933 w 7078133"/>
              <a:gd name="connsiteY79" fmla="*/ 205424 h 4455691"/>
              <a:gd name="connsiteX80" fmla="*/ 3183466 w 7078133"/>
              <a:gd name="connsiteY80" fmla="*/ 188491 h 4455691"/>
              <a:gd name="connsiteX81" fmla="*/ 3064933 w 7078133"/>
              <a:gd name="connsiteY81" fmla="*/ 154624 h 4455691"/>
              <a:gd name="connsiteX82" fmla="*/ 2438400 w 7078133"/>
              <a:gd name="connsiteY82" fmla="*/ 120757 h 4455691"/>
              <a:gd name="connsiteX83" fmla="*/ 2235200 w 7078133"/>
              <a:gd name="connsiteY83" fmla="*/ 86891 h 4455691"/>
              <a:gd name="connsiteX84" fmla="*/ 2065866 w 7078133"/>
              <a:gd name="connsiteY84" fmla="*/ 69957 h 4455691"/>
              <a:gd name="connsiteX85" fmla="*/ 1981200 w 7078133"/>
              <a:gd name="connsiteY85" fmla="*/ 53024 h 4455691"/>
              <a:gd name="connsiteX86" fmla="*/ 1371600 w 7078133"/>
              <a:gd name="connsiteY86" fmla="*/ 19157 h 4455691"/>
              <a:gd name="connsiteX87" fmla="*/ 457200 w 7078133"/>
              <a:gd name="connsiteY87" fmla="*/ 2224 h 4455691"/>
              <a:gd name="connsiteX88" fmla="*/ 372533 w 7078133"/>
              <a:gd name="connsiteY88" fmla="*/ 36091 h 4455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7078133" h="4455691">
                <a:moveTo>
                  <a:pt x="372533" y="36091"/>
                </a:moveTo>
                <a:lnTo>
                  <a:pt x="372533" y="36091"/>
                </a:lnTo>
                <a:cubicBezTo>
                  <a:pt x="327377" y="53024"/>
                  <a:pt x="272616" y="54303"/>
                  <a:pt x="237066" y="86891"/>
                </a:cubicBezTo>
                <a:cubicBezTo>
                  <a:pt x="199851" y="121005"/>
                  <a:pt x="197337" y="180351"/>
                  <a:pt x="169333" y="222357"/>
                </a:cubicBezTo>
                <a:lnTo>
                  <a:pt x="135466" y="273157"/>
                </a:lnTo>
                <a:cubicBezTo>
                  <a:pt x="124177" y="307024"/>
                  <a:pt x="110258" y="340124"/>
                  <a:pt x="101600" y="374757"/>
                </a:cubicBezTo>
                <a:cubicBezTo>
                  <a:pt x="90311" y="419913"/>
                  <a:pt x="76861" y="464582"/>
                  <a:pt x="67733" y="510224"/>
                </a:cubicBezTo>
                <a:cubicBezTo>
                  <a:pt x="46236" y="617712"/>
                  <a:pt x="57781" y="566969"/>
                  <a:pt x="33866" y="662624"/>
                </a:cubicBezTo>
                <a:cubicBezTo>
                  <a:pt x="21922" y="937345"/>
                  <a:pt x="0" y="1397024"/>
                  <a:pt x="0" y="1644757"/>
                </a:cubicBezTo>
                <a:cubicBezTo>
                  <a:pt x="0" y="2197941"/>
                  <a:pt x="6297" y="2751142"/>
                  <a:pt x="16933" y="3304224"/>
                </a:cubicBezTo>
                <a:cubicBezTo>
                  <a:pt x="17593" y="3338551"/>
                  <a:pt x="27133" y="3372157"/>
                  <a:pt x="33866" y="3405824"/>
                </a:cubicBezTo>
                <a:cubicBezTo>
                  <a:pt x="38430" y="3428645"/>
                  <a:pt x="45155" y="3450979"/>
                  <a:pt x="50800" y="3473557"/>
                </a:cubicBezTo>
                <a:cubicBezTo>
                  <a:pt x="45155" y="3603379"/>
                  <a:pt x="43124" y="3733409"/>
                  <a:pt x="33866" y="3863024"/>
                </a:cubicBezTo>
                <a:cubicBezTo>
                  <a:pt x="31815" y="3891732"/>
                  <a:pt x="16933" y="3918910"/>
                  <a:pt x="16933" y="3947691"/>
                </a:cubicBezTo>
                <a:cubicBezTo>
                  <a:pt x="16933" y="3982025"/>
                  <a:pt x="27724" y="4015511"/>
                  <a:pt x="33866" y="4049291"/>
                </a:cubicBezTo>
                <a:cubicBezTo>
                  <a:pt x="39015" y="4077608"/>
                  <a:pt x="41699" y="4106653"/>
                  <a:pt x="50800" y="4133957"/>
                </a:cubicBezTo>
                <a:cubicBezTo>
                  <a:pt x="65124" y="4176930"/>
                  <a:pt x="93756" y="4215326"/>
                  <a:pt x="118533" y="4252491"/>
                </a:cubicBezTo>
                <a:cubicBezTo>
                  <a:pt x="124177" y="4269424"/>
                  <a:pt x="122845" y="4290670"/>
                  <a:pt x="135466" y="4303291"/>
                </a:cubicBezTo>
                <a:cubicBezTo>
                  <a:pt x="153315" y="4321140"/>
                  <a:pt x="181283" y="4324633"/>
                  <a:pt x="203200" y="4337157"/>
                </a:cubicBezTo>
                <a:cubicBezTo>
                  <a:pt x="220870" y="4347254"/>
                  <a:pt x="235797" y="4361923"/>
                  <a:pt x="254000" y="4371024"/>
                </a:cubicBezTo>
                <a:cubicBezTo>
                  <a:pt x="269965" y="4379006"/>
                  <a:pt x="287580" y="4383261"/>
                  <a:pt x="304800" y="4387957"/>
                </a:cubicBezTo>
                <a:cubicBezTo>
                  <a:pt x="349705" y="4400204"/>
                  <a:pt x="393727" y="4421048"/>
                  <a:pt x="440266" y="4421824"/>
                </a:cubicBezTo>
                <a:lnTo>
                  <a:pt x="1456266" y="4438757"/>
                </a:lnTo>
                <a:cubicBezTo>
                  <a:pt x="1574799" y="4444402"/>
                  <a:pt x="1693198" y="4455691"/>
                  <a:pt x="1811866" y="4455691"/>
                </a:cubicBezTo>
                <a:cubicBezTo>
                  <a:pt x="2504689" y="4455691"/>
                  <a:pt x="2974966" y="4439845"/>
                  <a:pt x="3623733" y="4421824"/>
                </a:cubicBezTo>
                <a:lnTo>
                  <a:pt x="3691466" y="4404891"/>
                </a:lnTo>
                <a:cubicBezTo>
                  <a:pt x="3742173" y="4393189"/>
                  <a:pt x="3793584" y="4384433"/>
                  <a:pt x="3843866" y="4371024"/>
                </a:cubicBezTo>
                <a:cubicBezTo>
                  <a:pt x="4048303" y="4316507"/>
                  <a:pt x="3837748" y="4340978"/>
                  <a:pt x="4148666" y="4303291"/>
                </a:cubicBezTo>
                <a:cubicBezTo>
                  <a:pt x="4266871" y="4288963"/>
                  <a:pt x="4504266" y="4269424"/>
                  <a:pt x="4504266" y="4269424"/>
                </a:cubicBezTo>
                <a:cubicBezTo>
                  <a:pt x="4567746" y="4248265"/>
                  <a:pt x="4561145" y="4248131"/>
                  <a:pt x="4639733" y="4235557"/>
                </a:cubicBezTo>
                <a:cubicBezTo>
                  <a:pt x="4949329" y="4186021"/>
                  <a:pt x="4900596" y="4193402"/>
                  <a:pt x="5130800" y="4167824"/>
                </a:cubicBezTo>
                <a:lnTo>
                  <a:pt x="5283200" y="4117024"/>
                </a:lnTo>
                <a:cubicBezTo>
                  <a:pt x="5334000" y="4100091"/>
                  <a:pt x="5385462" y="4085026"/>
                  <a:pt x="5435600" y="4066224"/>
                </a:cubicBezTo>
                <a:cubicBezTo>
                  <a:pt x="5480755" y="4049291"/>
                  <a:pt x="5526739" y="4034421"/>
                  <a:pt x="5571066" y="4015424"/>
                </a:cubicBezTo>
                <a:cubicBezTo>
                  <a:pt x="5605869" y="4000509"/>
                  <a:pt x="5638196" y="3980292"/>
                  <a:pt x="5672666" y="3964624"/>
                </a:cubicBezTo>
                <a:cubicBezTo>
                  <a:pt x="5750602" y="3929198"/>
                  <a:pt x="5749541" y="3932705"/>
                  <a:pt x="5825066" y="3913824"/>
                </a:cubicBezTo>
                <a:cubicBezTo>
                  <a:pt x="5853288" y="3896891"/>
                  <a:pt x="5879657" y="3876391"/>
                  <a:pt x="5909733" y="3863024"/>
                </a:cubicBezTo>
                <a:cubicBezTo>
                  <a:pt x="5931000" y="3853572"/>
                  <a:pt x="5957260" y="3857637"/>
                  <a:pt x="5977466" y="3846091"/>
                </a:cubicBezTo>
                <a:cubicBezTo>
                  <a:pt x="6018122" y="3822859"/>
                  <a:pt x="6035833" y="3779558"/>
                  <a:pt x="6062133" y="3744491"/>
                </a:cubicBezTo>
                <a:cubicBezTo>
                  <a:pt x="6083818" y="3715577"/>
                  <a:pt x="6104310" y="3685380"/>
                  <a:pt x="6129866" y="3659824"/>
                </a:cubicBezTo>
                <a:cubicBezTo>
                  <a:pt x="6243829" y="3545861"/>
                  <a:pt x="6164215" y="3687403"/>
                  <a:pt x="6299200" y="3507424"/>
                </a:cubicBezTo>
                <a:cubicBezTo>
                  <a:pt x="6374422" y="3407129"/>
                  <a:pt x="6334345" y="3463173"/>
                  <a:pt x="6417733" y="3338091"/>
                </a:cubicBezTo>
                <a:cubicBezTo>
                  <a:pt x="6451693" y="3236210"/>
                  <a:pt x="6409361" y="3337965"/>
                  <a:pt x="6485466" y="3236491"/>
                </a:cubicBezTo>
                <a:cubicBezTo>
                  <a:pt x="6505214" y="3210161"/>
                  <a:pt x="6518009" y="3179209"/>
                  <a:pt x="6536266" y="3151824"/>
                </a:cubicBezTo>
                <a:cubicBezTo>
                  <a:pt x="6551921" y="3128342"/>
                  <a:pt x="6572846" y="3108469"/>
                  <a:pt x="6587066" y="3084091"/>
                </a:cubicBezTo>
                <a:cubicBezTo>
                  <a:pt x="6612504" y="3040483"/>
                  <a:pt x="6654800" y="2948624"/>
                  <a:pt x="6654800" y="2948624"/>
                </a:cubicBezTo>
                <a:cubicBezTo>
                  <a:pt x="6671052" y="2883614"/>
                  <a:pt x="6668704" y="2872190"/>
                  <a:pt x="6705600" y="2813157"/>
                </a:cubicBezTo>
                <a:cubicBezTo>
                  <a:pt x="6720558" y="2789225"/>
                  <a:pt x="6741442" y="2769356"/>
                  <a:pt x="6756400" y="2745424"/>
                </a:cubicBezTo>
                <a:cubicBezTo>
                  <a:pt x="6872625" y="2559464"/>
                  <a:pt x="6697151" y="2801846"/>
                  <a:pt x="6841066" y="2609957"/>
                </a:cubicBezTo>
                <a:cubicBezTo>
                  <a:pt x="6846711" y="2593024"/>
                  <a:pt x="6850969" y="2575563"/>
                  <a:pt x="6858000" y="2559157"/>
                </a:cubicBezTo>
                <a:cubicBezTo>
                  <a:pt x="6867944" y="2535955"/>
                  <a:pt x="6885224" y="2515777"/>
                  <a:pt x="6891866" y="2491424"/>
                </a:cubicBezTo>
                <a:cubicBezTo>
                  <a:pt x="6954149" y="2263053"/>
                  <a:pt x="6877027" y="2451974"/>
                  <a:pt x="6925733" y="2322091"/>
                </a:cubicBezTo>
                <a:cubicBezTo>
                  <a:pt x="6936406" y="2293630"/>
                  <a:pt x="6946006" y="2264611"/>
                  <a:pt x="6959600" y="2237424"/>
                </a:cubicBezTo>
                <a:cubicBezTo>
                  <a:pt x="7039576" y="2077472"/>
                  <a:pt x="6989150" y="2216509"/>
                  <a:pt x="7027333" y="2101957"/>
                </a:cubicBezTo>
                <a:cubicBezTo>
                  <a:pt x="7032977" y="2056802"/>
                  <a:pt x="7038949" y="2011686"/>
                  <a:pt x="7044266" y="1966491"/>
                </a:cubicBezTo>
                <a:cubicBezTo>
                  <a:pt x="7064889" y="1791197"/>
                  <a:pt x="7044437" y="1864381"/>
                  <a:pt x="7078133" y="1763291"/>
                </a:cubicBezTo>
                <a:cubicBezTo>
                  <a:pt x="7072489" y="1656046"/>
                  <a:pt x="7070923" y="1548509"/>
                  <a:pt x="7061200" y="1441557"/>
                </a:cubicBezTo>
                <a:cubicBezTo>
                  <a:pt x="7059584" y="1423781"/>
                  <a:pt x="7048595" y="1408073"/>
                  <a:pt x="7044266" y="1390757"/>
                </a:cubicBezTo>
                <a:cubicBezTo>
                  <a:pt x="7040847" y="1377080"/>
                  <a:pt x="7025882" y="1278515"/>
                  <a:pt x="7010400" y="1255291"/>
                </a:cubicBezTo>
                <a:cubicBezTo>
                  <a:pt x="6984324" y="1216177"/>
                  <a:pt x="6946284" y="1195614"/>
                  <a:pt x="6908800" y="1170624"/>
                </a:cubicBezTo>
                <a:cubicBezTo>
                  <a:pt x="6897511" y="1153691"/>
                  <a:pt x="6888454" y="1135035"/>
                  <a:pt x="6874933" y="1119824"/>
                </a:cubicBezTo>
                <a:cubicBezTo>
                  <a:pt x="6843113" y="1084027"/>
                  <a:pt x="6813184" y="1044791"/>
                  <a:pt x="6773333" y="1018224"/>
                </a:cubicBezTo>
                <a:cubicBezTo>
                  <a:pt x="6662006" y="944005"/>
                  <a:pt x="6781900" y="1017499"/>
                  <a:pt x="6671733" y="967424"/>
                </a:cubicBezTo>
                <a:cubicBezTo>
                  <a:pt x="6625773" y="946533"/>
                  <a:pt x="6581422" y="922269"/>
                  <a:pt x="6536266" y="899691"/>
                </a:cubicBezTo>
                <a:cubicBezTo>
                  <a:pt x="6513688" y="888402"/>
                  <a:pt x="6492480" y="873807"/>
                  <a:pt x="6468533" y="865824"/>
                </a:cubicBezTo>
                <a:cubicBezTo>
                  <a:pt x="6434666" y="854535"/>
                  <a:pt x="6399555" y="846456"/>
                  <a:pt x="6366933" y="831957"/>
                </a:cubicBezTo>
                <a:cubicBezTo>
                  <a:pt x="6216580" y="765134"/>
                  <a:pt x="6427577" y="825953"/>
                  <a:pt x="6248400" y="781157"/>
                </a:cubicBezTo>
                <a:cubicBezTo>
                  <a:pt x="6208889" y="758579"/>
                  <a:pt x="6171694" y="731350"/>
                  <a:pt x="6129866" y="713424"/>
                </a:cubicBezTo>
                <a:cubicBezTo>
                  <a:pt x="6075034" y="689925"/>
                  <a:pt x="5987627" y="674816"/>
                  <a:pt x="5926666" y="662624"/>
                </a:cubicBezTo>
                <a:cubicBezTo>
                  <a:pt x="5881928" y="644728"/>
                  <a:pt x="5837658" y="625097"/>
                  <a:pt x="5791200" y="611824"/>
                </a:cubicBezTo>
                <a:cubicBezTo>
                  <a:pt x="5768823" y="605431"/>
                  <a:pt x="5745843" y="601285"/>
                  <a:pt x="5723466" y="594891"/>
                </a:cubicBezTo>
                <a:cubicBezTo>
                  <a:pt x="5706303" y="589987"/>
                  <a:pt x="5689913" y="582556"/>
                  <a:pt x="5672666" y="577957"/>
                </a:cubicBezTo>
                <a:cubicBezTo>
                  <a:pt x="5499330" y="531734"/>
                  <a:pt x="5514107" y="536085"/>
                  <a:pt x="5384800" y="510224"/>
                </a:cubicBezTo>
                <a:cubicBezTo>
                  <a:pt x="5243417" y="415968"/>
                  <a:pt x="5389703" y="506219"/>
                  <a:pt x="5046133" y="391691"/>
                </a:cubicBezTo>
                <a:cubicBezTo>
                  <a:pt x="4930020" y="352985"/>
                  <a:pt x="5074123" y="398687"/>
                  <a:pt x="4910666" y="357824"/>
                </a:cubicBezTo>
                <a:cubicBezTo>
                  <a:pt x="4813951" y="333646"/>
                  <a:pt x="4908262" y="345072"/>
                  <a:pt x="4792133" y="323957"/>
                </a:cubicBezTo>
                <a:cubicBezTo>
                  <a:pt x="4700635" y="307321"/>
                  <a:pt x="4595077" y="299172"/>
                  <a:pt x="4504266" y="290091"/>
                </a:cubicBezTo>
                <a:cubicBezTo>
                  <a:pt x="4359546" y="241849"/>
                  <a:pt x="4485995" y="279109"/>
                  <a:pt x="4165600" y="256224"/>
                </a:cubicBezTo>
                <a:cubicBezTo>
                  <a:pt x="3810442" y="230856"/>
                  <a:pt x="4156392" y="244463"/>
                  <a:pt x="3725333" y="222357"/>
                </a:cubicBezTo>
                <a:lnTo>
                  <a:pt x="3318933" y="205424"/>
                </a:lnTo>
                <a:cubicBezTo>
                  <a:pt x="3273777" y="199780"/>
                  <a:pt x="3228089" y="197416"/>
                  <a:pt x="3183466" y="188491"/>
                </a:cubicBezTo>
                <a:cubicBezTo>
                  <a:pt x="3143172" y="180432"/>
                  <a:pt x="3105680" y="159939"/>
                  <a:pt x="3064933" y="154624"/>
                </a:cubicBezTo>
                <a:cubicBezTo>
                  <a:pt x="2994981" y="145500"/>
                  <a:pt x="2465491" y="122047"/>
                  <a:pt x="2438400" y="120757"/>
                </a:cubicBezTo>
                <a:cubicBezTo>
                  <a:pt x="2347049" y="102487"/>
                  <a:pt x="2337220" y="98893"/>
                  <a:pt x="2235200" y="86891"/>
                </a:cubicBezTo>
                <a:cubicBezTo>
                  <a:pt x="2178862" y="80263"/>
                  <a:pt x="2122095" y="77454"/>
                  <a:pt x="2065866" y="69957"/>
                </a:cubicBezTo>
                <a:cubicBezTo>
                  <a:pt x="2037338" y="66153"/>
                  <a:pt x="2009784" y="56387"/>
                  <a:pt x="1981200" y="53024"/>
                </a:cubicBezTo>
                <a:cubicBezTo>
                  <a:pt x="1788456" y="30349"/>
                  <a:pt x="1555520" y="27915"/>
                  <a:pt x="1371600" y="19157"/>
                </a:cubicBezTo>
                <a:cubicBezTo>
                  <a:pt x="779316" y="-9047"/>
                  <a:pt x="1337490" y="2224"/>
                  <a:pt x="457200" y="2224"/>
                </a:cubicBezTo>
                <a:lnTo>
                  <a:pt x="372533" y="36091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Vertical Title 6">
            <a:extLst>
              <a:ext uri="{FF2B5EF4-FFF2-40B4-BE49-F238E27FC236}">
                <a16:creationId xmlns:a16="http://schemas.microsoft.com/office/drawing/2014/main" id="{983B1AF8-65B1-4959-B55F-585996CB4E2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pl-PL"/>
              <a:t>Przykładowy KOD - BABEL</a:t>
            </a:r>
          </a:p>
        </p:txBody>
      </p:sp>
      <p:sp>
        <p:nvSpPr>
          <p:cNvPr id="8" name="Vertical Text Placeholder 7">
            <a:extLst>
              <a:ext uri="{FF2B5EF4-FFF2-40B4-BE49-F238E27FC236}">
                <a16:creationId xmlns:a16="http://schemas.microsoft.com/office/drawing/2014/main" id="{75C39DA8-947A-4B3A-AF6E-6E641A130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nsolas" panose="020B0609020204030204" pitchFamily="49" charset="0"/>
              </a:rPr>
              <a:t>const data = [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  </a:t>
            </a:r>
            <a:r>
              <a:rPr lang="en-US" sz="2800">
                <a:latin typeface="Consolas" panose="020B0609020204030204" pitchFamily="49" charset="0"/>
              </a:rPr>
              <a:t>{</a:t>
            </a:r>
            <a:r>
              <a:rPr lang="pl-PL" sz="2800">
                <a:latin typeface="Consolas" panose="020B0609020204030204" pitchFamily="49" charset="0"/>
              </a:rPr>
              <a:t> 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    </a:t>
            </a:r>
            <a:r>
              <a:rPr lang="en-US" sz="2800">
                <a:latin typeface="Consolas" panose="020B0609020204030204" pitchFamily="49" charset="0"/>
              </a:rPr>
              <a:t>name: "Baked Salmon",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Consolas" panose="020B0609020204030204" pitchFamily="49" charset="0"/>
              </a:rPr>
              <a:t>    </a:t>
            </a:r>
            <a:r>
              <a:rPr lang="en-US" sz="2800">
                <a:latin typeface="Consolas" panose="020B0609020204030204" pitchFamily="49" charset="0"/>
              </a:rPr>
              <a:t>ingredients: [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Consolas" panose="020B0609020204030204" pitchFamily="49" charset="0"/>
              </a:rPr>
              <a:t>      </a:t>
            </a:r>
            <a:r>
              <a:rPr lang="en-US" sz="2800">
                <a:latin typeface="Consolas" panose="020B0609020204030204" pitchFamily="49" charset="0"/>
              </a:rPr>
              <a:t>{ name: "Salmon", amount: 1 </a:t>
            </a:r>
            <a:r>
              <a:rPr lang="pl-PL" sz="2800">
                <a:latin typeface="Consolas" panose="020B0609020204030204" pitchFamily="49" charset="0"/>
              </a:rPr>
              <a:t>}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    </a:t>
            </a:r>
            <a:r>
              <a:rPr lang="en-US" sz="2800">
                <a:latin typeface="Consolas" panose="020B0609020204030204" pitchFamily="49" charset="0"/>
              </a:rPr>
              <a:t>],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Consolas" panose="020B0609020204030204" pitchFamily="49" charset="0"/>
              </a:rPr>
              <a:t>    </a:t>
            </a:r>
            <a:r>
              <a:rPr lang="en-US" sz="2800">
                <a:latin typeface="Consolas" panose="020B0609020204030204" pitchFamily="49" charset="0"/>
              </a:rPr>
              <a:t>steps: [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      </a:t>
            </a:r>
            <a:r>
              <a:rPr lang="en-US" sz="2800">
                <a:latin typeface="Consolas" panose="020B0609020204030204" pitchFamily="49" charset="0"/>
              </a:rPr>
              <a:t>"Preheat the oven.",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      </a:t>
            </a:r>
            <a:r>
              <a:rPr lang="en-US" sz="2800">
                <a:latin typeface="Consolas" panose="020B0609020204030204" pitchFamily="49" charset="0"/>
              </a:rPr>
              <a:t>"Bake for 15 minutes.",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Consolas" panose="020B0609020204030204" pitchFamily="49" charset="0"/>
              </a:rPr>
              <a:t>      </a:t>
            </a:r>
            <a:r>
              <a:rPr lang="en-US" sz="2800">
                <a:latin typeface="Consolas" panose="020B0609020204030204" pitchFamily="49" charset="0"/>
              </a:rPr>
              <a:t>"Remove from oven."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Consolas" panose="020B0609020204030204" pitchFamily="49" charset="0"/>
              </a:rPr>
              <a:t>    </a:t>
            </a:r>
            <a:r>
              <a:rPr lang="en-US" sz="2800">
                <a:latin typeface="Consolas" panose="020B06090202040302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Consolas" panose="020B0609020204030204" pitchFamily="49" charset="0"/>
              </a:rPr>
              <a:t>  </a:t>
            </a:r>
            <a:r>
              <a:rPr lang="en-US" sz="2800">
                <a:latin typeface="Consolas" panose="020B0609020204030204" pitchFamily="49" charset="0"/>
              </a:rPr>
              <a:t>}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1B3A3-AE38-402D-AC71-AF63DC80EF78}"/>
              </a:ext>
            </a:extLst>
          </p:cNvPr>
          <p:cNvSpPr txBox="1"/>
          <p:nvPr/>
        </p:nvSpPr>
        <p:spPr>
          <a:xfrm>
            <a:off x="4643092" y="5034738"/>
            <a:ext cx="3929409" cy="707886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pl-PL" sz="4000">
                <a:solidFill>
                  <a:schemeClr val="bg1"/>
                </a:solidFill>
              </a:rPr>
              <a:t>Komponent </a:t>
            </a:r>
            <a:r>
              <a:rPr lang="pl-PL" sz="4000" err="1">
                <a:solidFill>
                  <a:schemeClr val="bg1"/>
                </a:solidFill>
              </a:rPr>
              <a:t>Recipe</a:t>
            </a:r>
            <a:endParaRPr lang="pl-PL" sz="4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916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itle 6">
            <a:extLst>
              <a:ext uri="{FF2B5EF4-FFF2-40B4-BE49-F238E27FC236}">
                <a16:creationId xmlns:a16="http://schemas.microsoft.com/office/drawing/2014/main" id="{983B1AF8-65B1-4959-B55F-585996CB4E2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pl-PL"/>
              <a:t>Przykładowy KOD - BABEL</a:t>
            </a:r>
          </a:p>
        </p:txBody>
      </p:sp>
      <p:sp>
        <p:nvSpPr>
          <p:cNvPr id="8" name="Vertical Text Placeholder 7">
            <a:extLst>
              <a:ext uri="{FF2B5EF4-FFF2-40B4-BE49-F238E27FC236}">
                <a16:creationId xmlns:a16="http://schemas.microsoft.com/office/drawing/2014/main" id="{75C39DA8-947A-4B3A-AF6E-6E641A130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601" y="1388532"/>
            <a:ext cx="10710332" cy="5249335"/>
          </a:xfrm>
        </p:spPr>
        <p:txBody>
          <a:bodyPr vert="horz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200">
                <a:latin typeface="Consolas" panose="020B0609020204030204" pitchFamily="49" charset="0"/>
              </a:rPr>
              <a:t>&lt;div </a:t>
            </a:r>
            <a:r>
              <a:rPr lang="pl-PL" sz="3200" err="1">
                <a:latin typeface="Consolas" panose="020B0609020204030204" pitchFamily="49" charset="0"/>
              </a:rPr>
              <a:t>className</a:t>
            </a:r>
            <a:r>
              <a:rPr lang="pl-PL" sz="3200">
                <a:latin typeface="Consolas" panose="020B0609020204030204" pitchFamily="49" charset="0"/>
              </a:rPr>
              <a:t>="</a:t>
            </a:r>
            <a:r>
              <a:rPr lang="pl-PL" sz="3200" err="1">
                <a:latin typeface="Consolas" panose="020B0609020204030204" pitchFamily="49" charset="0"/>
              </a:rPr>
              <a:t>recipes</a:t>
            </a:r>
            <a:r>
              <a:rPr lang="pl-PL" sz="3200">
                <a:latin typeface="Consolas" panose="020B06090202040302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200">
                <a:latin typeface="Consolas" panose="020B0609020204030204" pitchFamily="49" charset="0"/>
              </a:rPr>
              <a:t>   </a:t>
            </a:r>
            <a:r>
              <a:rPr lang="pl-PL" sz="320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pl-PL" sz="3200" err="1">
                <a:latin typeface="Consolas" panose="020B0609020204030204" pitchFamily="49" charset="0"/>
              </a:rPr>
              <a:t>props.recipes.map</a:t>
            </a:r>
            <a:r>
              <a:rPr lang="pl-PL" sz="320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200">
                <a:latin typeface="Consolas" panose="020B0609020204030204" pitchFamily="49" charset="0"/>
              </a:rPr>
              <a:t>     (</a:t>
            </a:r>
            <a:r>
              <a:rPr lang="pl-PL" sz="3200" err="1">
                <a:solidFill>
                  <a:srgbClr val="00B050"/>
                </a:solidFill>
                <a:latin typeface="Consolas" panose="020B0609020204030204" pitchFamily="49" charset="0"/>
              </a:rPr>
              <a:t>recipe</a:t>
            </a:r>
            <a:r>
              <a:rPr lang="pl-PL" sz="3200">
                <a:latin typeface="Consolas" panose="020B0609020204030204" pitchFamily="49" charset="0"/>
              </a:rPr>
              <a:t>, </a:t>
            </a:r>
            <a:r>
              <a:rPr lang="pl-PL" sz="3200">
                <a:solidFill>
                  <a:srgbClr val="00B0F0"/>
                </a:solidFill>
                <a:latin typeface="Consolas" panose="020B0609020204030204" pitchFamily="49" charset="0"/>
              </a:rPr>
              <a:t>i</a:t>
            </a:r>
            <a:r>
              <a:rPr lang="pl-PL" sz="3200">
                <a:latin typeface="Consolas" panose="020B0609020204030204" pitchFamily="49" charset="0"/>
              </a:rPr>
              <a:t>) =&gt; 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200">
                <a:latin typeface="Consolas" panose="020B0609020204030204" pitchFamily="49" charset="0"/>
              </a:rPr>
              <a:t>       </a:t>
            </a:r>
            <a:r>
              <a:rPr lang="pl-PL" sz="3200" b="1">
                <a:latin typeface="Consolas" panose="020B0609020204030204" pitchFamily="49" charset="0"/>
              </a:rPr>
              <a:t>&lt;</a:t>
            </a:r>
            <a:r>
              <a:rPr lang="pl-PL" sz="3200" b="1" err="1">
                <a:latin typeface="Consolas" panose="020B0609020204030204" pitchFamily="49" charset="0"/>
              </a:rPr>
              <a:t>Recipe</a:t>
            </a:r>
            <a:endParaRPr lang="pl-PL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200" b="1">
                <a:latin typeface="Consolas" panose="020B0609020204030204" pitchFamily="49" charset="0"/>
              </a:rPr>
              <a:t>         </a:t>
            </a:r>
            <a:r>
              <a:rPr lang="pl-PL" sz="3200" b="1" err="1">
                <a:latin typeface="Consolas" panose="020B0609020204030204" pitchFamily="49" charset="0"/>
              </a:rPr>
              <a:t>key</a:t>
            </a:r>
            <a:r>
              <a:rPr lang="pl-PL" sz="3200" b="1">
                <a:latin typeface="Consolas" panose="020B0609020204030204" pitchFamily="49" charset="0"/>
              </a:rPr>
              <a:t>={</a:t>
            </a:r>
            <a:r>
              <a:rPr lang="pl-PL" sz="3200" b="1">
                <a:solidFill>
                  <a:srgbClr val="00B0F0"/>
                </a:solidFill>
                <a:latin typeface="Consolas" panose="020B0609020204030204" pitchFamily="49" charset="0"/>
              </a:rPr>
              <a:t>i</a:t>
            </a:r>
            <a:r>
              <a:rPr lang="pl-PL" sz="32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200" b="1">
                <a:latin typeface="Consolas" panose="020B0609020204030204" pitchFamily="49" charset="0"/>
              </a:rPr>
              <a:t>         </a:t>
            </a:r>
            <a:r>
              <a:rPr lang="pl-PL" sz="3200" b="1" err="1">
                <a:latin typeface="Consolas" panose="020B0609020204030204" pitchFamily="49" charset="0"/>
              </a:rPr>
              <a:t>name</a:t>
            </a:r>
            <a:r>
              <a:rPr lang="pl-PL" sz="3200" b="1">
                <a:latin typeface="Consolas" panose="020B0609020204030204" pitchFamily="49" charset="0"/>
              </a:rPr>
              <a:t>={</a:t>
            </a:r>
            <a:r>
              <a:rPr lang="pl-PL" sz="3200" b="1">
                <a:solidFill>
                  <a:srgbClr val="00B050"/>
                </a:solidFill>
                <a:latin typeface="Consolas" panose="020B0609020204030204" pitchFamily="49" charset="0"/>
              </a:rPr>
              <a:t>recipe.name</a:t>
            </a:r>
            <a:r>
              <a:rPr lang="pl-PL" sz="32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200" b="1">
                <a:latin typeface="Consolas" panose="020B0609020204030204" pitchFamily="49" charset="0"/>
              </a:rPr>
              <a:t>         </a:t>
            </a:r>
            <a:r>
              <a:rPr lang="pl-PL" sz="3200" b="1" err="1">
                <a:latin typeface="Consolas" panose="020B0609020204030204" pitchFamily="49" charset="0"/>
              </a:rPr>
              <a:t>ingredients</a:t>
            </a:r>
            <a:r>
              <a:rPr lang="pl-PL" sz="3200" b="1">
                <a:latin typeface="Consolas" panose="020B0609020204030204" pitchFamily="49" charset="0"/>
              </a:rPr>
              <a:t>={</a:t>
            </a:r>
            <a:r>
              <a:rPr lang="pl-PL" sz="3200" b="1" err="1">
                <a:solidFill>
                  <a:srgbClr val="00B050"/>
                </a:solidFill>
                <a:latin typeface="Consolas" panose="020B0609020204030204" pitchFamily="49" charset="0"/>
              </a:rPr>
              <a:t>recipe.ingredients</a:t>
            </a:r>
            <a:r>
              <a:rPr lang="pl-PL" sz="32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200" b="1">
                <a:latin typeface="Consolas" panose="020B0609020204030204" pitchFamily="49" charset="0"/>
              </a:rPr>
              <a:t>         </a:t>
            </a:r>
            <a:r>
              <a:rPr lang="pl-PL" sz="3200" b="1" err="1">
                <a:latin typeface="Consolas" panose="020B0609020204030204" pitchFamily="49" charset="0"/>
              </a:rPr>
              <a:t>steps</a:t>
            </a:r>
            <a:r>
              <a:rPr lang="pl-PL" sz="3200" b="1">
                <a:latin typeface="Consolas" panose="020B0609020204030204" pitchFamily="49" charset="0"/>
              </a:rPr>
              <a:t>={</a:t>
            </a:r>
            <a:r>
              <a:rPr lang="pl-PL" sz="3200" b="1" err="1">
                <a:solidFill>
                  <a:srgbClr val="00B050"/>
                </a:solidFill>
                <a:latin typeface="Consolas" panose="020B0609020204030204" pitchFamily="49" charset="0"/>
              </a:rPr>
              <a:t>recipe.steps</a:t>
            </a:r>
            <a:r>
              <a:rPr lang="pl-PL" sz="32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200" b="1">
                <a:latin typeface="Consolas" panose="020B0609020204030204" pitchFamily="49" charset="0"/>
              </a:rPr>
              <a:t>       /&gt;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200">
                <a:latin typeface="Consolas" panose="020B0609020204030204" pitchFamily="49" charset="0"/>
              </a:rPr>
              <a:t>     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200">
                <a:latin typeface="Consolas" panose="020B0609020204030204" pitchFamily="49" charset="0"/>
              </a:rPr>
              <a:t>   )</a:t>
            </a:r>
            <a:r>
              <a:rPr lang="pl-PL" sz="320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200">
                <a:latin typeface="Consolas" panose="020B0609020204030204" pitchFamily="49" charset="0"/>
              </a:rPr>
              <a:t> &lt;/div&gt;</a:t>
            </a:r>
            <a:endParaRPr lang="pl-PL" sz="20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11287-AEB8-406B-BCFB-A388E742ECD5}"/>
              </a:ext>
            </a:extLst>
          </p:cNvPr>
          <p:cNvSpPr txBox="1"/>
          <p:nvPr/>
        </p:nvSpPr>
        <p:spPr>
          <a:xfrm>
            <a:off x="990601" y="408057"/>
            <a:ext cx="3683381" cy="707886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pPr algn="ctr"/>
            <a:r>
              <a:rPr lang="pl-PL" sz="4000">
                <a:solidFill>
                  <a:schemeClr val="bg1"/>
                </a:solidFill>
              </a:rPr>
              <a:t>Komponent Menu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2913DA-6295-4622-91F0-9219D0CC111D}"/>
              </a:ext>
            </a:extLst>
          </p:cNvPr>
          <p:cNvSpPr txBox="1"/>
          <p:nvPr/>
        </p:nvSpPr>
        <p:spPr>
          <a:xfrm>
            <a:off x="5715423" y="408057"/>
            <a:ext cx="2335576" cy="707886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pPr algn="ctr"/>
            <a:r>
              <a:rPr lang="pl-PL" sz="4000" err="1">
                <a:solidFill>
                  <a:schemeClr val="bg1"/>
                </a:solidFill>
              </a:rPr>
              <a:t>div.recipes</a:t>
            </a:r>
            <a:endParaRPr lang="pl-PL" sz="4000">
              <a:solidFill>
                <a:schemeClr val="bg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0176A88-86B4-4D9B-8F84-CCB2836A3EFC}"/>
              </a:ext>
            </a:extLst>
          </p:cNvPr>
          <p:cNvSpPr/>
          <p:nvPr/>
        </p:nvSpPr>
        <p:spPr>
          <a:xfrm>
            <a:off x="4781551" y="408057"/>
            <a:ext cx="806449" cy="707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4502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itle 6">
            <a:extLst>
              <a:ext uri="{FF2B5EF4-FFF2-40B4-BE49-F238E27FC236}">
                <a16:creationId xmlns:a16="http://schemas.microsoft.com/office/drawing/2014/main" id="{983B1AF8-65B1-4959-B55F-585996CB4E2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pl-PL"/>
              <a:t>Przykładowy KOD</a:t>
            </a:r>
          </a:p>
        </p:txBody>
      </p:sp>
      <p:sp>
        <p:nvSpPr>
          <p:cNvPr id="8" name="Vertical Text Placeholder 7">
            <a:extLst>
              <a:ext uri="{FF2B5EF4-FFF2-40B4-BE49-F238E27FC236}">
                <a16:creationId xmlns:a16="http://schemas.microsoft.com/office/drawing/2014/main" id="{75C39DA8-947A-4B3A-AF6E-6E641A130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601" y="1189567"/>
            <a:ext cx="8746066" cy="5410200"/>
          </a:xfrm>
        </p:spPr>
        <p:txBody>
          <a:bodyPr vert="horz">
            <a:normAutofit fontScale="77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err="1">
                <a:latin typeface="Consolas" panose="020B0609020204030204" pitchFamily="49" charset="0"/>
              </a:rPr>
              <a:t>function</a:t>
            </a:r>
            <a:r>
              <a:rPr lang="pl-PL" sz="3600">
                <a:latin typeface="Consolas" panose="020B0609020204030204" pitchFamily="49" charset="0"/>
              </a:rPr>
              <a:t> Menu(</a:t>
            </a:r>
            <a:r>
              <a:rPr lang="pl-PL" sz="3600" err="1">
                <a:latin typeface="Consolas" panose="020B0609020204030204" pitchFamily="49" charset="0"/>
              </a:rPr>
              <a:t>props</a:t>
            </a:r>
            <a:r>
              <a:rPr lang="pl-PL" sz="3600"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latin typeface="Consolas" panose="020B0609020204030204" pitchFamily="49" charset="0"/>
              </a:rPr>
              <a:t>  return 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latin typeface="Consolas" panose="020B0609020204030204" pitchFamily="49" charset="0"/>
              </a:rPr>
              <a:t>    &lt;</a:t>
            </a:r>
            <a:r>
              <a:rPr lang="pl-PL" sz="3600" err="1">
                <a:latin typeface="Consolas" panose="020B0609020204030204" pitchFamily="49" charset="0"/>
              </a:rPr>
              <a:t>article</a:t>
            </a:r>
            <a:r>
              <a:rPr lang="pl-PL" sz="360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latin typeface="Consolas" panose="020B0609020204030204" pitchFamily="49" charset="0"/>
              </a:rPr>
              <a:t>      &lt;</a:t>
            </a:r>
            <a:r>
              <a:rPr lang="pl-PL" sz="3600" err="1">
                <a:latin typeface="Consolas" panose="020B0609020204030204" pitchFamily="49" charset="0"/>
              </a:rPr>
              <a:t>header</a:t>
            </a:r>
            <a:r>
              <a:rPr lang="pl-PL" sz="360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latin typeface="Consolas" panose="020B0609020204030204" pitchFamily="49" charset="0"/>
              </a:rPr>
              <a:t>        &lt;h1&gt;{</a:t>
            </a:r>
            <a:r>
              <a:rPr lang="pl-PL" sz="3600" err="1">
                <a:latin typeface="Consolas" panose="020B0609020204030204" pitchFamily="49" charset="0"/>
              </a:rPr>
              <a:t>props.title</a:t>
            </a:r>
            <a:r>
              <a:rPr lang="pl-PL" sz="3600">
                <a:latin typeface="Consolas" panose="020B0609020204030204" pitchFamily="49" charset="0"/>
              </a:rPr>
              <a:t>}&lt;/h1&gt;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latin typeface="Consolas" panose="020B0609020204030204" pitchFamily="49" charset="0"/>
              </a:rPr>
              <a:t>      &lt;/</a:t>
            </a:r>
            <a:r>
              <a:rPr lang="pl-PL" sz="3600" err="1">
                <a:latin typeface="Consolas" panose="020B0609020204030204" pitchFamily="49" charset="0"/>
              </a:rPr>
              <a:t>header</a:t>
            </a:r>
            <a:r>
              <a:rPr lang="pl-PL" sz="360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latin typeface="Consolas" panose="020B0609020204030204" pitchFamily="49" charset="0"/>
              </a:rPr>
              <a:t>      &lt;div </a:t>
            </a:r>
            <a:r>
              <a:rPr lang="pl-PL" sz="3600" err="1">
                <a:latin typeface="Consolas" panose="020B0609020204030204" pitchFamily="49" charset="0"/>
              </a:rPr>
              <a:t>className</a:t>
            </a:r>
            <a:r>
              <a:rPr lang="pl-PL" sz="3600">
                <a:latin typeface="Consolas" panose="020B0609020204030204" pitchFamily="49" charset="0"/>
              </a:rPr>
              <a:t>="</a:t>
            </a:r>
            <a:r>
              <a:rPr lang="pl-PL" sz="3600" err="1">
                <a:latin typeface="Consolas" panose="020B0609020204030204" pitchFamily="49" charset="0"/>
              </a:rPr>
              <a:t>recipes</a:t>
            </a:r>
            <a:r>
              <a:rPr lang="pl-PL" sz="3600">
                <a:latin typeface="Consolas" panose="020B06090202040302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latin typeface="Consolas" panose="020B0609020204030204" pitchFamily="49" charset="0"/>
              </a:rPr>
              <a:t>        </a:t>
            </a:r>
            <a:r>
              <a:rPr lang="pl-PL" sz="360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latin typeface="Consolas" panose="020B0609020204030204" pitchFamily="49" charset="0"/>
              </a:rPr>
              <a:t>          </a:t>
            </a:r>
            <a:r>
              <a:rPr lang="pl-PL" sz="3600" err="1">
                <a:latin typeface="Consolas" panose="020B0609020204030204" pitchFamily="49" charset="0"/>
              </a:rPr>
              <a:t>props.recipes.map</a:t>
            </a:r>
            <a:r>
              <a:rPr lang="pl-PL" sz="360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latin typeface="Consolas" panose="020B0609020204030204" pitchFamily="49" charset="0"/>
              </a:rPr>
              <a:t>            (</a:t>
            </a:r>
            <a:r>
              <a:rPr lang="pl-PL" sz="3600" err="1">
                <a:latin typeface="Consolas" panose="020B0609020204030204" pitchFamily="49" charset="0"/>
              </a:rPr>
              <a:t>recipe</a:t>
            </a:r>
            <a:r>
              <a:rPr lang="pl-PL" sz="3600">
                <a:latin typeface="Consolas" panose="020B0609020204030204" pitchFamily="49" charset="0"/>
              </a:rPr>
              <a:t>, i) =&gt;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latin typeface="Consolas" panose="020B0609020204030204" pitchFamily="49" charset="0"/>
              </a:rPr>
              <a:t>            &lt;</a:t>
            </a:r>
            <a:r>
              <a:rPr lang="pl-PL" sz="3600" err="1">
                <a:latin typeface="Consolas" panose="020B0609020204030204" pitchFamily="49" charset="0"/>
              </a:rPr>
              <a:t>Recipe</a:t>
            </a:r>
            <a:r>
              <a:rPr lang="pl-PL" sz="3600">
                <a:latin typeface="Consolas" panose="020B0609020204030204" pitchFamily="49" charset="0"/>
              </a:rPr>
              <a:t> </a:t>
            </a:r>
            <a:r>
              <a:rPr lang="pl-PL" sz="3600" err="1">
                <a:latin typeface="Consolas" panose="020B0609020204030204" pitchFamily="49" charset="0"/>
              </a:rPr>
              <a:t>key</a:t>
            </a:r>
            <a:r>
              <a:rPr lang="pl-PL" sz="3600">
                <a:latin typeface="Consolas" panose="020B0609020204030204" pitchFamily="49" charset="0"/>
              </a:rPr>
              <a:t>={i} </a:t>
            </a:r>
            <a:r>
              <a:rPr lang="pl-PL" sz="3600" b="1">
                <a:solidFill>
                  <a:srgbClr val="FF0000"/>
                </a:solidFill>
                <a:latin typeface="Consolas" panose="020B0609020204030204" pitchFamily="49" charset="0"/>
              </a:rPr>
              <a:t>{...</a:t>
            </a:r>
            <a:r>
              <a:rPr lang="pl-PL" sz="3600" b="1" err="1">
                <a:solidFill>
                  <a:srgbClr val="FF0000"/>
                </a:solidFill>
                <a:latin typeface="Consolas" panose="020B0609020204030204" pitchFamily="49" charset="0"/>
              </a:rPr>
              <a:t>recipe</a:t>
            </a:r>
            <a:r>
              <a:rPr lang="pl-PL" sz="3600" b="1">
                <a:solidFill>
                  <a:srgbClr val="FF0000"/>
                </a:solidFill>
                <a:latin typeface="Consolas" panose="020B0609020204030204" pitchFamily="49" charset="0"/>
              </a:rPr>
              <a:t>} </a:t>
            </a:r>
            <a:r>
              <a:rPr lang="pl-PL" sz="3600">
                <a:latin typeface="Consolas" panose="020B0609020204030204" pitchFamily="49" charset="0"/>
              </a:rPr>
              <a:t>/&gt;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latin typeface="Consolas" panose="020B0609020204030204" pitchFamily="49" charset="0"/>
              </a:rPr>
              <a:t>          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latin typeface="Consolas" panose="020B0609020204030204" pitchFamily="49" charset="0"/>
              </a:rPr>
              <a:t>        </a:t>
            </a:r>
            <a:r>
              <a:rPr lang="pl-PL" sz="360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latin typeface="Consolas" panose="020B0609020204030204" pitchFamily="49" charset="0"/>
              </a:rPr>
              <a:t>      &lt;/div&gt;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latin typeface="Consolas" panose="020B0609020204030204" pitchFamily="49" charset="0"/>
              </a:rPr>
              <a:t>    &lt;/</a:t>
            </a:r>
            <a:r>
              <a:rPr lang="pl-PL" sz="3600" err="1">
                <a:latin typeface="Consolas" panose="020B0609020204030204" pitchFamily="49" charset="0"/>
              </a:rPr>
              <a:t>article</a:t>
            </a:r>
            <a:r>
              <a:rPr lang="pl-PL" sz="360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latin typeface="Consolas" panose="020B0609020204030204" pitchFamily="49" charset="0"/>
              </a:rPr>
              <a:t>  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42BBDF-0940-4BFD-A79F-507F09820C44}"/>
              </a:ext>
            </a:extLst>
          </p:cNvPr>
          <p:cNvSpPr/>
          <p:nvPr/>
        </p:nvSpPr>
        <p:spPr>
          <a:xfrm>
            <a:off x="5317065" y="5115803"/>
            <a:ext cx="5884334" cy="120032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pl-PL" sz="2400" b="1" err="1">
                <a:latin typeface="Consolas" panose="020B0609020204030204" pitchFamily="49" charset="0"/>
              </a:rPr>
              <a:t>name</a:t>
            </a:r>
            <a:r>
              <a:rPr lang="pl-PL" sz="2400" b="1">
                <a:latin typeface="Consolas" panose="020B0609020204030204" pitchFamily="49" charset="0"/>
              </a:rPr>
              <a:t>={</a:t>
            </a:r>
            <a:r>
              <a:rPr lang="pl-PL" sz="2400" b="1">
                <a:solidFill>
                  <a:srgbClr val="00B050"/>
                </a:solidFill>
                <a:latin typeface="Consolas" panose="020B0609020204030204" pitchFamily="49" charset="0"/>
              </a:rPr>
              <a:t>recipe.name</a:t>
            </a:r>
            <a:r>
              <a:rPr lang="pl-PL" sz="2400" b="1">
                <a:latin typeface="Consolas" panose="020B0609020204030204" pitchFamily="49" charset="0"/>
              </a:rPr>
              <a:t>}</a:t>
            </a:r>
          </a:p>
          <a:p>
            <a:r>
              <a:rPr lang="pl-PL" sz="2400" b="1" err="1">
                <a:latin typeface="Consolas" panose="020B0609020204030204" pitchFamily="49" charset="0"/>
              </a:rPr>
              <a:t>ingredients</a:t>
            </a:r>
            <a:r>
              <a:rPr lang="pl-PL" sz="2400" b="1">
                <a:latin typeface="Consolas" panose="020B0609020204030204" pitchFamily="49" charset="0"/>
              </a:rPr>
              <a:t>={</a:t>
            </a:r>
            <a:r>
              <a:rPr lang="pl-PL" sz="2400" b="1" err="1">
                <a:solidFill>
                  <a:srgbClr val="00B050"/>
                </a:solidFill>
                <a:latin typeface="Consolas" panose="020B0609020204030204" pitchFamily="49" charset="0"/>
              </a:rPr>
              <a:t>recipe.ingredients</a:t>
            </a:r>
            <a:r>
              <a:rPr lang="pl-PL" sz="2400" b="1">
                <a:latin typeface="Consolas" panose="020B0609020204030204" pitchFamily="49" charset="0"/>
              </a:rPr>
              <a:t>}</a:t>
            </a:r>
          </a:p>
          <a:p>
            <a:r>
              <a:rPr lang="pl-PL" sz="2400" b="1" err="1">
                <a:latin typeface="Consolas" panose="020B0609020204030204" pitchFamily="49" charset="0"/>
              </a:rPr>
              <a:t>steps</a:t>
            </a:r>
            <a:r>
              <a:rPr lang="pl-PL" sz="2400" b="1">
                <a:latin typeface="Consolas" panose="020B0609020204030204" pitchFamily="49" charset="0"/>
              </a:rPr>
              <a:t>={</a:t>
            </a:r>
            <a:r>
              <a:rPr lang="pl-PL" sz="2400" b="1" err="1">
                <a:solidFill>
                  <a:srgbClr val="00B050"/>
                </a:solidFill>
                <a:latin typeface="Consolas" panose="020B0609020204030204" pitchFamily="49" charset="0"/>
              </a:rPr>
              <a:t>recipe.steps</a:t>
            </a:r>
            <a:r>
              <a:rPr lang="pl-PL" sz="2400" b="1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6230E5-55C5-405D-BAD4-D4D17EA0FB04}"/>
              </a:ext>
            </a:extLst>
          </p:cNvPr>
          <p:cNvCxnSpPr>
            <a:cxnSpLocks/>
          </p:cNvCxnSpPr>
          <p:nvPr/>
        </p:nvCxnSpPr>
        <p:spPr>
          <a:xfrm flipH="1" flipV="1">
            <a:off x="7260169" y="4639733"/>
            <a:ext cx="325965" cy="47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1A84F0-5915-40B1-A55B-6C02818C681D}"/>
              </a:ext>
            </a:extLst>
          </p:cNvPr>
          <p:cNvSpPr txBox="1"/>
          <p:nvPr/>
        </p:nvSpPr>
        <p:spPr>
          <a:xfrm>
            <a:off x="990601" y="258233"/>
            <a:ext cx="3683381" cy="707886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pPr algn="ctr"/>
            <a:r>
              <a:rPr lang="pl-PL" sz="4000">
                <a:solidFill>
                  <a:schemeClr val="bg1"/>
                </a:solidFill>
              </a:rPr>
              <a:t>Komponent Menu</a:t>
            </a:r>
          </a:p>
        </p:txBody>
      </p:sp>
    </p:spTree>
    <p:extLst>
      <p:ext uri="{BB962C8B-B14F-4D97-AF65-F5344CB8AC3E}">
        <p14:creationId xmlns:p14="http://schemas.microsoft.com/office/powerpoint/2010/main" val="653881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itle 6">
            <a:extLst>
              <a:ext uri="{FF2B5EF4-FFF2-40B4-BE49-F238E27FC236}">
                <a16:creationId xmlns:a16="http://schemas.microsoft.com/office/drawing/2014/main" id="{983B1AF8-65B1-4959-B55F-585996CB4E2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pl-PL"/>
              <a:t>Przykładowy KOD - BABEL</a:t>
            </a:r>
          </a:p>
        </p:txBody>
      </p:sp>
      <p:sp>
        <p:nvSpPr>
          <p:cNvPr id="8" name="Vertical Text Placeholder 7">
            <a:extLst>
              <a:ext uri="{FF2B5EF4-FFF2-40B4-BE49-F238E27FC236}">
                <a16:creationId xmlns:a16="http://schemas.microsoft.com/office/drawing/2014/main" id="{75C39DA8-947A-4B3A-AF6E-6E641A130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horz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err="1">
                <a:latin typeface="Consolas" panose="020B0609020204030204" pitchFamily="49" charset="0"/>
              </a:rPr>
              <a:t>const</a:t>
            </a:r>
            <a:r>
              <a:rPr lang="pl-PL" sz="2800">
                <a:latin typeface="Consolas" panose="020B0609020204030204" pitchFamily="49" charset="0"/>
              </a:rPr>
              <a:t> data = [ ... ];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 err="1">
                <a:latin typeface="Consolas" panose="020B0609020204030204" pitchFamily="49" charset="0"/>
              </a:rPr>
              <a:t>function</a:t>
            </a:r>
            <a:r>
              <a:rPr lang="pl-PL" sz="2800">
                <a:latin typeface="Consolas" panose="020B0609020204030204" pitchFamily="49" charset="0"/>
              </a:rPr>
              <a:t> </a:t>
            </a:r>
            <a:r>
              <a:rPr lang="pl-PL" sz="2800" err="1">
                <a:latin typeface="Consolas" panose="020B0609020204030204" pitchFamily="49" charset="0"/>
              </a:rPr>
              <a:t>Recipe</a:t>
            </a:r>
            <a:r>
              <a:rPr lang="pl-PL" sz="2800">
                <a:latin typeface="Consolas" panose="020B0609020204030204" pitchFamily="49" charset="0"/>
              </a:rPr>
              <a:t> (</a:t>
            </a:r>
            <a:r>
              <a:rPr lang="pl-PL" sz="2800" err="1">
                <a:latin typeface="Consolas" panose="020B0609020204030204" pitchFamily="49" charset="0"/>
              </a:rPr>
              <a:t>props</a:t>
            </a:r>
            <a:r>
              <a:rPr lang="pl-PL" sz="2800"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Consolas" panose="020B0609020204030204" pitchFamily="49" charset="0"/>
              </a:rPr>
              <a:t>   //…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err="1">
                <a:solidFill>
                  <a:srgbClr val="7030A0"/>
                </a:solidFill>
                <a:latin typeface="Consolas" panose="020B0609020204030204" pitchFamily="49" charset="0"/>
              </a:rPr>
              <a:t>function</a:t>
            </a:r>
            <a:r>
              <a:rPr lang="pl-PL" sz="2800">
                <a:solidFill>
                  <a:srgbClr val="7030A0"/>
                </a:solidFill>
                <a:latin typeface="Consolas" panose="020B0609020204030204" pitchFamily="49" charset="0"/>
              </a:rPr>
              <a:t> Menu (</a:t>
            </a:r>
            <a:r>
              <a:rPr lang="pl-PL" sz="2800" err="1">
                <a:solidFill>
                  <a:srgbClr val="7030A0"/>
                </a:solidFill>
                <a:latin typeface="Consolas" panose="020B0609020204030204" pitchFamily="49" charset="0"/>
              </a:rPr>
              <a:t>props</a:t>
            </a:r>
            <a:r>
              <a:rPr lang="pl-PL" sz="2800">
                <a:solidFill>
                  <a:srgbClr val="7030A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solidFill>
                  <a:srgbClr val="7030A0"/>
                </a:solidFill>
                <a:latin typeface="Consolas" panose="020B0609020204030204" pitchFamily="49" charset="0"/>
              </a:rPr>
              <a:t>   //…</a:t>
            </a:r>
            <a:br>
              <a:rPr lang="pl-PL" sz="280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pl-PL" sz="280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 err="1">
                <a:latin typeface="Consolas" panose="020B0609020204030204" pitchFamily="49" charset="0"/>
              </a:rPr>
              <a:t>ReactDOM.render</a:t>
            </a:r>
            <a:r>
              <a:rPr lang="pl-PL" sz="280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>
                <a:latin typeface="Consolas" panose="020B0609020204030204" pitchFamily="49" charset="0"/>
              </a:rPr>
              <a:t>  &lt;Menu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>
                <a:latin typeface="Consolas" panose="020B0609020204030204" pitchFamily="49" charset="0"/>
              </a:rPr>
              <a:t>    </a:t>
            </a:r>
            <a:r>
              <a:rPr lang="pl-PL" sz="2800" b="1" err="1">
                <a:solidFill>
                  <a:srgbClr val="FF0000"/>
                </a:solidFill>
                <a:latin typeface="Consolas" panose="020B0609020204030204" pitchFamily="49" charset="0"/>
              </a:rPr>
              <a:t>recipes</a:t>
            </a:r>
            <a:r>
              <a:rPr lang="pl-PL" sz="2800" b="1">
                <a:solidFill>
                  <a:srgbClr val="FF0000"/>
                </a:solidFill>
                <a:latin typeface="Consolas" panose="020B0609020204030204" pitchFamily="49" charset="0"/>
              </a:rPr>
              <a:t>={data}</a:t>
            </a:r>
            <a:br>
              <a:rPr lang="pl-PL" sz="2800" b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l-PL" sz="2800" b="1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pl-PL" sz="2800" b="1" err="1">
                <a:solidFill>
                  <a:srgbClr val="FF0000"/>
                </a:solidFill>
                <a:latin typeface="Consolas" panose="020B0609020204030204" pitchFamily="49" charset="0"/>
              </a:rPr>
              <a:t>title</a:t>
            </a:r>
            <a:r>
              <a:rPr lang="pl-PL" sz="2800" b="1">
                <a:solidFill>
                  <a:srgbClr val="FF0000"/>
                </a:solidFill>
                <a:latin typeface="Consolas" panose="020B0609020204030204" pitchFamily="49" charset="0"/>
              </a:rPr>
              <a:t>="</a:t>
            </a:r>
            <a:r>
              <a:rPr lang="pl-PL" sz="2800" b="1" err="1">
                <a:solidFill>
                  <a:srgbClr val="FF0000"/>
                </a:solidFill>
                <a:latin typeface="Consolas" panose="020B0609020204030204" pitchFamily="49" charset="0"/>
              </a:rPr>
              <a:t>Delicious</a:t>
            </a:r>
            <a:r>
              <a:rPr lang="pl-PL" sz="28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l-PL" sz="2800" b="1" err="1">
                <a:solidFill>
                  <a:srgbClr val="FF0000"/>
                </a:solidFill>
                <a:latin typeface="Consolas" panose="020B0609020204030204" pitchFamily="49" charset="0"/>
              </a:rPr>
              <a:t>Recipes</a:t>
            </a:r>
            <a:r>
              <a:rPr lang="pl-PL" sz="2800" b="1">
                <a:solidFill>
                  <a:srgbClr val="FF0000"/>
                </a:solidFill>
                <a:latin typeface="Consolas" panose="020B0609020204030204" pitchFamily="49" charset="0"/>
              </a:rPr>
              <a:t>" </a:t>
            </a:r>
            <a:br>
              <a:rPr lang="pl-PL" sz="2800" b="1">
                <a:latin typeface="Consolas" panose="020B0609020204030204" pitchFamily="49" charset="0"/>
              </a:rPr>
            </a:br>
            <a:r>
              <a:rPr lang="pl-PL" sz="2800" b="1">
                <a:latin typeface="Consolas" panose="020B0609020204030204" pitchFamily="49" charset="0"/>
              </a:rPr>
              <a:t>  /&gt;</a:t>
            </a:r>
            <a:endParaRPr lang="pl-PL" sz="280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err="1">
                <a:latin typeface="Consolas" panose="020B0609020204030204" pitchFamily="49" charset="0"/>
              </a:rPr>
              <a:t>document.getElementById</a:t>
            </a:r>
            <a:r>
              <a:rPr lang="pl-PL" sz="2800">
                <a:latin typeface="Consolas" panose="020B0609020204030204" pitchFamily="49" charset="0"/>
              </a:rPr>
              <a:t>("</a:t>
            </a:r>
            <a:r>
              <a:rPr lang="pl-PL" sz="2800" err="1">
                <a:latin typeface="Consolas" panose="020B0609020204030204" pitchFamily="49" charset="0"/>
              </a:rPr>
              <a:t>root</a:t>
            </a:r>
            <a:r>
              <a:rPr lang="pl-PL" sz="2800">
                <a:latin typeface="Consolas" panose="020B0609020204030204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22163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itle 6">
            <a:extLst>
              <a:ext uri="{FF2B5EF4-FFF2-40B4-BE49-F238E27FC236}">
                <a16:creationId xmlns:a16="http://schemas.microsoft.com/office/drawing/2014/main" id="{983B1AF8-65B1-4959-B55F-585996CB4E2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pl-PL"/>
              <a:t>Przykładowy KOD</a:t>
            </a:r>
          </a:p>
        </p:txBody>
      </p:sp>
      <p:sp>
        <p:nvSpPr>
          <p:cNvPr id="8" name="Vertical Text Placeholder 7">
            <a:extLst>
              <a:ext uri="{FF2B5EF4-FFF2-40B4-BE49-F238E27FC236}">
                <a16:creationId xmlns:a16="http://schemas.microsoft.com/office/drawing/2014/main" id="{75C39DA8-947A-4B3A-AF6E-6E641A130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601" y="1154100"/>
            <a:ext cx="8746066" cy="5410200"/>
          </a:xfrm>
        </p:spPr>
        <p:txBody>
          <a:bodyPr vert="horz">
            <a:normAutofit fontScale="77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err="1">
                <a:latin typeface="Consolas" panose="020B0609020204030204" pitchFamily="49" charset="0"/>
              </a:rPr>
              <a:t>function</a:t>
            </a:r>
            <a:r>
              <a:rPr lang="pl-PL" sz="3600">
                <a:latin typeface="Consolas" panose="020B0609020204030204" pitchFamily="49" charset="0"/>
              </a:rPr>
              <a:t> Menu(</a:t>
            </a:r>
            <a:r>
              <a:rPr lang="pl-PL" sz="3600" b="1">
                <a:solidFill>
                  <a:srgbClr val="FF0000"/>
                </a:solidFill>
                <a:latin typeface="Consolas" panose="020B0609020204030204" pitchFamily="49" charset="0"/>
              </a:rPr>
              <a:t>{ </a:t>
            </a:r>
            <a:r>
              <a:rPr lang="pl-PL" sz="3600" b="1" err="1">
                <a:solidFill>
                  <a:srgbClr val="FF0000"/>
                </a:solidFill>
                <a:latin typeface="Consolas" panose="020B0609020204030204" pitchFamily="49" charset="0"/>
              </a:rPr>
              <a:t>title</a:t>
            </a:r>
            <a:r>
              <a:rPr lang="pl-PL" sz="3600" b="1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pl-PL" sz="3600" b="1" err="1">
                <a:solidFill>
                  <a:srgbClr val="FF0000"/>
                </a:solidFill>
                <a:latin typeface="Consolas" panose="020B0609020204030204" pitchFamily="49" charset="0"/>
              </a:rPr>
              <a:t>recipes</a:t>
            </a:r>
            <a:r>
              <a:rPr lang="pl-PL" sz="3600" b="1">
                <a:solidFill>
                  <a:srgbClr val="FF0000"/>
                </a:solidFill>
                <a:latin typeface="Consolas" panose="020B0609020204030204" pitchFamily="49" charset="0"/>
              </a:rPr>
              <a:t> }</a:t>
            </a:r>
            <a:r>
              <a:rPr lang="pl-PL" sz="3600"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latin typeface="Consolas" panose="020B0609020204030204" pitchFamily="49" charset="0"/>
              </a:rPr>
              <a:t>  return 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latin typeface="Consolas" panose="020B0609020204030204" pitchFamily="49" charset="0"/>
              </a:rPr>
              <a:t>    &lt;</a:t>
            </a:r>
            <a:r>
              <a:rPr lang="pl-PL" sz="3600" err="1">
                <a:latin typeface="Consolas" panose="020B0609020204030204" pitchFamily="49" charset="0"/>
              </a:rPr>
              <a:t>article</a:t>
            </a:r>
            <a:r>
              <a:rPr lang="pl-PL" sz="360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latin typeface="Consolas" panose="020B0609020204030204" pitchFamily="49" charset="0"/>
              </a:rPr>
              <a:t>      &lt;</a:t>
            </a:r>
            <a:r>
              <a:rPr lang="pl-PL" sz="3600" err="1">
                <a:latin typeface="Consolas" panose="020B0609020204030204" pitchFamily="49" charset="0"/>
              </a:rPr>
              <a:t>header</a:t>
            </a:r>
            <a:r>
              <a:rPr lang="pl-PL" sz="360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latin typeface="Consolas" panose="020B0609020204030204" pitchFamily="49" charset="0"/>
              </a:rPr>
              <a:t>        &lt;h1&gt;{</a:t>
            </a:r>
            <a:r>
              <a:rPr lang="pl-PL" sz="3600" b="1" err="1">
                <a:solidFill>
                  <a:srgbClr val="FF0000"/>
                </a:solidFill>
                <a:latin typeface="Consolas" panose="020B0609020204030204" pitchFamily="49" charset="0"/>
              </a:rPr>
              <a:t>title</a:t>
            </a:r>
            <a:r>
              <a:rPr lang="pl-PL" sz="3600">
                <a:latin typeface="Consolas" panose="020B0609020204030204" pitchFamily="49" charset="0"/>
              </a:rPr>
              <a:t>}&lt;/h1&gt;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latin typeface="Consolas" panose="020B0609020204030204" pitchFamily="49" charset="0"/>
              </a:rPr>
              <a:t>      &lt;/</a:t>
            </a:r>
            <a:r>
              <a:rPr lang="pl-PL" sz="3600" err="1">
                <a:latin typeface="Consolas" panose="020B0609020204030204" pitchFamily="49" charset="0"/>
              </a:rPr>
              <a:t>header</a:t>
            </a:r>
            <a:r>
              <a:rPr lang="pl-PL" sz="360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latin typeface="Consolas" panose="020B0609020204030204" pitchFamily="49" charset="0"/>
              </a:rPr>
              <a:t>      &lt;div </a:t>
            </a:r>
            <a:r>
              <a:rPr lang="pl-PL" sz="3600" err="1">
                <a:latin typeface="Consolas" panose="020B0609020204030204" pitchFamily="49" charset="0"/>
              </a:rPr>
              <a:t>className</a:t>
            </a:r>
            <a:r>
              <a:rPr lang="pl-PL" sz="3600">
                <a:latin typeface="Consolas" panose="020B0609020204030204" pitchFamily="49" charset="0"/>
              </a:rPr>
              <a:t>="</a:t>
            </a:r>
            <a:r>
              <a:rPr lang="pl-PL" sz="3600" err="1">
                <a:latin typeface="Consolas" panose="020B0609020204030204" pitchFamily="49" charset="0"/>
              </a:rPr>
              <a:t>recipes</a:t>
            </a:r>
            <a:r>
              <a:rPr lang="pl-PL" sz="3600">
                <a:latin typeface="Consolas" panose="020B06090202040302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latin typeface="Consolas" panose="020B0609020204030204" pitchFamily="49" charset="0"/>
              </a:rPr>
              <a:t>        </a:t>
            </a:r>
            <a:r>
              <a:rPr lang="pl-PL" sz="360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latin typeface="Consolas" panose="020B0609020204030204" pitchFamily="49" charset="0"/>
              </a:rPr>
              <a:t>          </a:t>
            </a:r>
            <a:r>
              <a:rPr lang="pl-PL" sz="3600" err="1">
                <a:latin typeface="Consolas" panose="020B0609020204030204" pitchFamily="49" charset="0"/>
              </a:rPr>
              <a:t>recipes.map</a:t>
            </a:r>
            <a:r>
              <a:rPr lang="pl-PL" sz="360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latin typeface="Consolas" panose="020B0609020204030204" pitchFamily="49" charset="0"/>
              </a:rPr>
              <a:t>            (</a:t>
            </a:r>
            <a:r>
              <a:rPr lang="pl-PL" sz="3600" b="1" err="1">
                <a:solidFill>
                  <a:srgbClr val="FF0000"/>
                </a:solidFill>
                <a:latin typeface="Consolas" panose="020B0609020204030204" pitchFamily="49" charset="0"/>
              </a:rPr>
              <a:t>recipe</a:t>
            </a:r>
            <a:r>
              <a:rPr lang="pl-PL" sz="3600">
                <a:latin typeface="Consolas" panose="020B0609020204030204" pitchFamily="49" charset="0"/>
              </a:rPr>
              <a:t>, i) =&gt;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latin typeface="Consolas" panose="020B0609020204030204" pitchFamily="49" charset="0"/>
              </a:rPr>
              <a:t>            &lt;</a:t>
            </a:r>
            <a:r>
              <a:rPr lang="pl-PL" sz="3600" err="1">
                <a:latin typeface="Consolas" panose="020B0609020204030204" pitchFamily="49" charset="0"/>
              </a:rPr>
              <a:t>Recipe</a:t>
            </a:r>
            <a:r>
              <a:rPr lang="pl-PL" sz="3600">
                <a:latin typeface="Consolas" panose="020B0609020204030204" pitchFamily="49" charset="0"/>
              </a:rPr>
              <a:t> </a:t>
            </a:r>
            <a:r>
              <a:rPr lang="pl-PL" sz="3600" err="1">
                <a:latin typeface="Consolas" panose="020B0609020204030204" pitchFamily="49" charset="0"/>
              </a:rPr>
              <a:t>key</a:t>
            </a:r>
            <a:r>
              <a:rPr lang="pl-PL" sz="3600">
                <a:latin typeface="Consolas" panose="020B0609020204030204" pitchFamily="49" charset="0"/>
              </a:rPr>
              <a:t>={i} {...</a:t>
            </a:r>
            <a:r>
              <a:rPr lang="pl-PL" sz="3600" err="1">
                <a:latin typeface="Consolas" panose="020B0609020204030204" pitchFamily="49" charset="0"/>
              </a:rPr>
              <a:t>recipe</a:t>
            </a:r>
            <a:r>
              <a:rPr lang="pl-PL" sz="3600">
                <a:latin typeface="Consolas" panose="020B0609020204030204" pitchFamily="49" charset="0"/>
              </a:rPr>
              <a:t>} /&gt;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latin typeface="Consolas" panose="020B0609020204030204" pitchFamily="49" charset="0"/>
              </a:rPr>
              <a:t>          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latin typeface="Consolas" panose="020B0609020204030204" pitchFamily="49" charset="0"/>
              </a:rPr>
              <a:t>        </a:t>
            </a:r>
            <a:r>
              <a:rPr lang="pl-PL" sz="360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latin typeface="Consolas" panose="020B0609020204030204" pitchFamily="49" charset="0"/>
              </a:rPr>
              <a:t>      &lt;/div&gt;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latin typeface="Consolas" panose="020B0609020204030204" pitchFamily="49" charset="0"/>
              </a:rPr>
              <a:t>    &lt;/</a:t>
            </a:r>
            <a:r>
              <a:rPr lang="pl-PL" sz="3600" err="1">
                <a:latin typeface="Consolas" panose="020B0609020204030204" pitchFamily="49" charset="0"/>
              </a:rPr>
              <a:t>article</a:t>
            </a:r>
            <a:r>
              <a:rPr lang="pl-PL" sz="360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latin typeface="Consolas" panose="020B0609020204030204" pitchFamily="49" charset="0"/>
              </a:rPr>
              <a:t>  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05852-6DE4-4A46-B4C4-B8334364F7ED}"/>
              </a:ext>
            </a:extLst>
          </p:cNvPr>
          <p:cNvSpPr/>
          <p:nvPr/>
        </p:nvSpPr>
        <p:spPr>
          <a:xfrm>
            <a:off x="6620930" y="1969534"/>
            <a:ext cx="2929470" cy="46166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pl-PL" sz="2400" b="1">
                <a:latin typeface="Consolas" panose="020B0609020204030204" pitchFamily="49" charset="0"/>
              </a:rPr>
              <a:t>Rozbijamy </a:t>
            </a:r>
            <a:r>
              <a:rPr lang="pl-PL" sz="2400" b="1" err="1">
                <a:latin typeface="Consolas" panose="020B0609020204030204" pitchFamily="49" charset="0"/>
              </a:rPr>
              <a:t>props</a:t>
            </a:r>
            <a:r>
              <a:rPr lang="pl-PL" sz="2400" b="1">
                <a:latin typeface="Consolas" panose="020B0609020204030204" pitchFamily="49" charset="0"/>
              </a:rPr>
              <a:t>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59FBC6-FC3B-40EE-8407-F14C07A79884}"/>
              </a:ext>
            </a:extLst>
          </p:cNvPr>
          <p:cNvCxnSpPr/>
          <p:nvPr/>
        </p:nvCxnSpPr>
        <p:spPr>
          <a:xfrm flipH="1" flipV="1">
            <a:off x="5926663" y="1550717"/>
            <a:ext cx="1388534" cy="44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562064-768A-463B-A125-7CBE4C382053}"/>
              </a:ext>
            </a:extLst>
          </p:cNvPr>
          <p:cNvSpPr txBox="1"/>
          <p:nvPr/>
        </p:nvSpPr>
        <p:spPr>
          <a:xfrm>
            <a:off x="990601" y="293700"/>
            <a:ext cx="3683381" cy="707886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pPr algn="ctr"/>
            <a:r>
              <a:rPr lang="pl-PL" sz="4000">
                <a:solidFill>
                  <a:schemeClr val="bg1"/>
                </a:solidFill>
              </a:rPr>
              <a:t>Komponent Menu</a:t>
            </a:r>
          </a:p>
        </p:txBody>
      </p:sp>
    </p:spTree>
    <p:extLst>
      <p:ext uri="{BB962C8B-B14F-4D97-AF65-F5344CB8AC3E}">
        <p14:creationId xmlns:p14="http://schemas.microsoft.com/office/powerpoint/2010/main" val="4028103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E30A80D-817E-4A63-8931-64B9983A59FC}"/>
              </a:ext>
            </a:extLst>
          </p:cNvPr>
          <p:cNvSpPr/>
          <p:nvPr/>
        </p:nvSpPr>
        <p:spPr>
          <a:xfrm>
            <a:off x="1151467" y="1115376"/>
            <a:ext cx="7078133" cy="4455691"/>
          </a:xfrm>
          <a:custGeom>
            <a:avLst/>
            <a:gdLst>
              <a:gd name="connsiteX0" fmla="*/ 372533 w 7078133"/>
              <a:gd name="connsiteY0" fmla="*/ 36091 h 4455691"/>
              <a:gd name="connsiteX1" fmla="*/ 372533 w 7078133"/>
              <a:gd name="connsiteY1" fmla="*/ 36091 h 4455691"/>
              <a:gd name="connsiteX2" fmla="*/ 237066 w 7078133"/>
              <a:gd name="connsiteY2" fmla="*/ 86891 h 4455691"/>
              <a:gd name="connsiteX3" fmla="*/ 169333 w 7078133"/>
              <a:gd name="connsiteY3" fmla="*/ 222357 h 4455691"/>
              <a:gd name="connsiteX4" fmla="*/ 135466 w 7078133"/>
              <a:gd name="connsiteY4" fmla="*/ 273157 h 4455691"/>
              <a:gd name="connsiteX5" fmla="*/ 101600 w 7078133"/>
              <a:gd name="connsiteY5" fmla="*/ 374757 h 4455691"/>
              <a:gd name="connsiteX6" fmla="*/ 67733 w 7078133"/>
              <a:gd name="connsiteY6" fmla="*/ 510224 h 4455691"/>
              <a:gd name="connsiteX7" fmla="*/ 33866 w 7078133"/>
              <a:gd name="connsiteY7" fmla="*/ 662624 h 4455691"/>
              <a:gd name="connsiteX8" fmla="*/ 0 w 7078133"/>
              <a:gd name="connsiteY8" fmla="*/ 1644757 h 4455691"/>
              <a:gd name="connsiteX9" fmla="*/ 16933 w 7078133"/>
              <a:gd name="connsiteY9" fmla="*/ 3304224 h 4455691"/>
              <a:gd name="connsiteX10" fmla="*/ 33866 w 7078133"/>
              <a:gd name="connsiteY10" fmla="*/ 3405824 h 4455691"/>
              <a:gd name="connsiteX11" fmla="*/ 50800 w 7078133"/>
              <a:gd name="connsiteY11" fmla="*/ 3473557 h 4455691"/>
              <a:gd name="connsiteX12" fmla="*/ 33866 w 7078133"/>
              <a:gd name="connsiteY12" fmla="*/ 3863024 h 4455691"/>
              <a:gd name="connsiteX13" fmla="*/ 16933 w 7078133"/>
              <a:gd name="connsiteY13" fmla="*/ 3947691 h 4455691"/>
              <a:gd name="connsiteX14" fmla="*/ 33866 w 7078133"/>
              <a:gd name="connsiteY14" fmla="*/ 4049291 h 4455691"/>
              <a:gd name="connsiteX15" fmla="*/ 50800 w 7078133"/>
              <a:gd name="connsiteY15" fmla="*/ 4133957 h 4455691"/>
              <a:gd name="connsiteX16" fmla="*/ 118533 w 7078133"/>
              <a:gd name="connsiteY16" fmla="*/ 4252491 h 4455691"/>
              <a:gd name="connsiteX17" fmla="*/ 135466 w 7078133"/>
              <a:gd name="connsiteY17" fmla="*/ 4303291 h 4455691"/>
              <a:gd name="connsiteX18" fmla="*/ 203200 w 7078133"/>
              <a:gd name="connsiteY18" fmla="*/ 4337157 h 4455691"/>
              <a:gd name="connsiteX19" fmla="*/ 254000 w 7078133"/>
              <a:gd name="connsiteY19" fmla="*/ 4371024 h 4455691"/>
              <a:gd name="connsiteX20" fmla="*/ 304800 w 7078133"/>
              <a:gd name="connsiteY20" fmla="*/ 4387957 h 4455691"/>
              <a:gd name="connsiteX21" fmla="*/ 440266 w 7078133"/>
              <a:gd name="connsiteY21" fmla="*/ 4421824 h 4455691"/>
              <a:gd name="connsiteX22" fmla="*/ 1456266 w 7078133"/>
              <a:gd name="connsiteY22" fmla="*/ 4438757 h 4455691"/>
              <a:gd name="connsiteX23" fmla="*/ 1811866 w 7078133"/>
              <a:gd name="connsiteY23" fmla="*/ 4455691 h 4455691"/>
              <a:gd name="connsiteX24" fmla="*/ 3623733 w 7078133"/>
              <a:gd name="connsiteY24" fmla="*/ 4421824 h 4455691"/>
              <a:gd name="connsiteX25" fmla="*/ 3691466 w 7078133"/>
              <a:gd name="connsiteY25" fmla="*/ 4404891 h 4455691"/>
              <a:gd name="connsiteX26" fmla="*/ 3843866 w 7078133"/>
              <a:gd name="connsiteY26" fmla="*/ 4371024 h 4455691"/>
              <a:gd name="connsiteX27" fmla="*/ 4148666 w 7078133"/>
              <a:gd name="connsiteY27" fmla="*/ 4303291 h 4455691"/>
              <a:gd name="connsiteX28" fmla="*/ 4504266 w 7078133"/>
              <a:gd name="connsiteY28" fmla="*/ 4269424 h 4455691"/>
              <a:gd name="connsiteX29" fmla="*/ 4639733 w 7078133"/>
              <a:gd name="connsiteY29" fmla="*/ 4235557 h 4455691"/>
              <a:gd name="connsiteX30" fmla="*/ 5130800 w 7078133"/>
              <a:gd name="connsiteY30" fmla="*/ 4167824 h 4455691"/>
              <a:gd name="connsiteX31" fmla="*/ 5283200 w 7078133"/>
              <a:gd name="connsiteY31" fmla="*/ 4117024 h 4455691"/>
              <a:gd name="connsiteX32" fmla="*/ 5435600 w 7078133"/>
              <a:gd name="connsiteY32" fmla="*/ 4066224 h 4455691"/>
              <a:gd name="connsiteX33" fmla="*/ 5571066 w 7078133"/>
              <a:gd name="connsiteY33" fmla="*/ 4015424 h 4455691"/>
              <a:gd name="connsiteX34" fmla="*/ 5672666 w 7078133"/>
              <a:gd name="connsiteY34" fmla="*/ 3964624 h 4455691"/>
              <a:gd name="connsiteX35" fmla="*/ 5825066 w 7078133"/>
              <a:gd name="connsiteY35" fmla="*/ 3913824 h 4455691"/>
              <a:gd name="connsiteX36" fmla="*/ 5909733 w 7078133"/>
              <a:gd name="connsiteY36" fmla="*/ 3863024 h 4455691"/>
              <a:gd name="connsiteX37" fmla="*/ 5977466 w 7078133"/>
              <a:gd name="connsiteY37" fmla="*/ 3846091 h 4455691"/>
              <a:gd name="connsiteX38" fmla="*/ 6062133 w 7078133"/>
              <a:gd name="connsiteY38" fmla="*/ 3744491 h 4455691"/>
              <a:gd name="connsiteX39" fmla="*/ 6129866 w 7078133"/>
              <a:gd name="connsiteY39" fmla="*/ 3659824 h 4455691"/>
              <a:gd name="connsiteX40" fmla="*/ 6299200 w 7078133"/>
              <a:gd name="connsiteY40" fmla="*/ 3507424 h 4455691"/>
              <a:gd name="connsiteX41" fmla="*/ 6417733 w 7078133"/>
              <a:gd name="connsiteY41" fmla="*/ 3338091 h 4455691"/>
              <a:gd name="connsiteX42" fmla="*/ 6485466 w 7078133"/>
              <a:gd name="connsiteY42" fmla="*/ 3236491 h 4455691"/>
              <a:gd name="connsiteX43" fmla="*/ 6536266 w 7078133"/>
              <a:gd name="connsiteY43" fmla="*/ 3151824 h 4455691"/>
              <a:gd name="connsiteX44" fmla="*/ 6587066 w 7078133"/>
              <a:gd name="connsiteY44" fmla="*/ 3084091 h 4455691"/>
              <a:gd name="connsiteX45" fmla="*/ 6654800 w 7078133"/>
              <a:gd name="connsiteY45" fmla="*/ 2948624 h 4455691"/>
              <a:gd name="connsiteX46" fmla="*/ 6705600 w 7078133"/>
              <a:gd name="connsiteY46" fmla="*/ 2813157 h 4455691"/>
              <a:gd name="connsiteX47" fmla="*/ 6756400 w 7078133"/>
              <a:gd name="connsiteY47" fmla="*/ 2745424 h 4455691"/>
              <a:gd name="connsiteX48" fmla="*/ 6841066 w 7078133"/>
              <a:gd name="connsiteY48" fmla="*/ 2609957 h 4455691"/>
              <a:gd name="connsiteX49" fmla="*/ 6858000 w 7078133"/>
              <a:gd name="connsiteY49" fmla="*/ 2559157 h 4455691"/>
              <a:gd name="connsiteX50" fmla="*/ 6891866 w 7078133"/>
              <a:gd name="connsiteY50" fmla="*/ 2491424 h 4455691"/>
              <a:gd name="connsiteX51" fmla="*/ 6925733 w 7078133"/>
              <a:gd name="connsiteY51" fmla="*/ 2322091 h 4455691"/>
              <a:gd name="connsiteX52" fmla="*/ 6959600 w 7078133"/>
              <a:gd name="connsiteY52" fmla="*/ 2237424 h 4455691"/>
              <a:gd name="connsiteX53" fmla="*/ 7027333 w 7078133"/>
              <a:gd name="connsiteY53" fmla="*/ 2101957 h 4455691"/>
              <a:gd name="connsiteX54" fmla="*/ 7044266 w 7078133"/>
              <a:gd name="connsiteY54" fmla="*/ 1966491 h 4455691"/>
              <a:gd name="connsiteX55" fmla="*/ 7078133 w 7078133"/>
              <a:gd name="connsiteY55" fmla="*/ 1763291 h 4455691"/>
              <a:gd name="connsiteX56" fmla="*/ 7061200 w 7078133"/>
              <a:gd name="connsiteY56" fmla="*/ 1441557 h 4455691"/>
              <a:gd name="connsiteX57" fmla="*/ 7044266 w 7078133"/>
              <a:gd name="connsiteY57" fmla="*/ 1390757 h 4455691"/>
              <a:gd name="connsiteX58" fmla="*/ 7010400 w 7078133"/>
              <a:gd name="connsiteY58" fmla="*/ 1255291 h 4455691"/>
              <a:gd name="connsiteX59" fmla="*/ 6908800 w 7078133"/>
              <a:gd name="connsiteY59" fmla="*/ 1170624 h 4455691"/>
              <a:gd name="connsiteX60" fmla="*/ 6874933 w 7078133"/>
              <a:gd name="connsiteY60" fmla="*/ 1119824 h 4455691"/>
              <a:gd name="connsiteX61" fmla="*/ 6773333 w 7078133"/>
              <a:gd name="connsiteY61" fmla="*/ 1018224 h 4455691"/>
              <a:gd name="connsiteX62" fmla="*/ 6671733 w 7078133"/>
              <a:gd name="connsiteY62" fmla="*/ 967424 h 4455691"/>
              <a:gd name="connsiteX63" fmla="*/ 6536266 w 7078133"/>
              <a:gd name="connsiteY63" fmla="*/ 899691 h 4455691"/>
              <a:gd name="connsiteX64" fmla="*/ 6468533 w 7078133"/>
              <a:gd name="connsiteY64" fmla="*/ 865824 h 4455691"/>
              <a:gd name="connsiteX65" fmla="*/ 6366933 w 7078133"/>
              <a:gd name="connsiteY65" fmla="*/ 831957 h 4455691"/>
              <a:gd name="connsiteX66" fmla="*/ 6248400 w 7078133"/>
              <a:gd name="connsiteY66" fmla="*/ 781157 h 4455691"/>
              <a:gd name="connsiteX67" fmla="*/ 6129866 w 7078133"/>
              <a:gd name="connsiteY67" fmla="*/ 713424 h 4455691"/>
              <a:gd name="connsiteX68" fmla="*/ 5926666 w 7078133"/>
              <a:gd name="connsiteY68" fmla="*/ 662624 h 4455691"/>
              <a:gd name="connsiteX69" fmla="*/ 5791200 w 7078133"/>
              <a:gd name="connsiteY69" fmla="*/ 611824 h 4455691"/>
              <a:gd name="connsiteX70" fmla="*/ 5723466 w 7078133"/>
              <a:gd name="connsiteY70" fmla="*/ 594891 h 4455691"/>
              <a:gd name="connsiteX71" fmla="*/ 5672666 w 7078133"/>
              <a:gd name="connsiteY71" fmla="*/ 577957 h 4455691"/>
              <a:gd name="connsiteX72" fmla="*/ 5384800 w 7078133"/>
              <a:gd name="connsiteY72" fmla="*/ 510224 h 4455691"/>
              <a:gd name="connsiteX73" fmla="*/ 5046133 w 7078133"/>
              <a:gd name="connsiteY73" fmla="*/ 391691 h 4455691"/>
              <a:gd name="connsiteX74" fmla="*/ 4910666 w 7078133"/>
              <a:gd name="connsiteY74" fmla="*/ 357824 h 4455691"/>
              <a:gd name="connsiteX75" fmla="*/ 4792133 w 7078133"/>
              <a:gd name="connsiteY75" fmla="*/ 323957 h 4455691"/>
              <a:gd name="connsiteX76" fmla="*/ 4504266 w 7078133"/>
              <a:gd name="connsiteY76" fmla="*/ 290091 h 4455691"/>
              <a:gd name="connsiteX77" fmla="*/ 4165600 w 7078133"/>
              <a:gd name="connsiteY77" fmla="*/ 256224 h 4455691"/>
              <a:gd name="connsiteX78" fmla="*/ 3725333 w 7078133"/>
              <a:gd name="connsiteY78" fmla="*/ 222357 h 4455691"/>
              <a:gd name="connsiteX79" fmla="*/ 3318933 w 7078133"/>
              <a:gd name="connsiteY79" fmla="*/ 205424 h 4455691"/>
              <a:gd name="connsiteX80" fmla="*/ 3183466 w 7078133"/>
              <a:gd name="connsiteY80" fmla="*/ 188491 h 4455691"/>
              <a:gd name="connsiteX81" fmla="*/ 3064933 w 7078133"/>
              <a:gd name="connsiteY81" fmla="*/ 154624 h 4455691"/>
              <a:gd name="connsiteX82" fmla="*/ 2438400 w 7078133"/>
              <a:gd name="connsiteY82" fmla="*/ 120757 h 4455691"/>
              <a:gd name="connsiteX83" fmla="*/ 2235200 w 7078133"/>
              <a:gd name="connsiteY83" fmla="*/ 86891 h 4455691"/>
              <a:gd name="connsiteX84" fmla="*/ 2065866 w 7078133"/>
              <a:gd name="connsiteY84" fmla="*/ 69957 h 4455691"/>
              <a:gd name="connsiteX85" fmla="*/ 1981200 w 7078133"/>
              <a:gd name="connsiteY85" fmla="*/ 53024 h 4455691"/>
              <a:gd name="connsiteX86" fmla="*/ 1371600 w 7078133"/>
              <a:gd name="connsiteY86" fmla="*/ 19157 h 4455691"/>
              <a:gd name="connsiteX87" fmla="*/ 457200 w 7078133"/>
              <a:gd name="connsiteY87" fmla="*/ 2224 h 4455691"/>
              <a:gd name="connsiteX88" fmla="*/ 372533 w 7078133"/>
              <a:gd name="connsiteY88" fmla="*/ 36091 h 4455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7078133" h="4455691">
                <a:moveTo>
                  <a:pt x="372533" y="36091"/>
                </a:moveTo>
                <a:lnTo>
                  <a:pt x="372533" y="36091"/>
                </a:lnTo>
                <a:cubicBezTo>
                  <a:pt x="327377" y="53024"/>
                  <a:pt x="272616" y="54303"/>
                  <a:pt x="237066" y="86891"/>
                </a:cubicBezTo>
                <a:cubicBezTo>
                  <a:pt x="199851" y="121005"/>
                  <a:pt x="197337" y="180351"/>
                  <a:pt x="169333" y="222357"/>
                </a:cubicBezTo>
                <a:lnTo>
                  <a:pt x="135466" y="273157"/>
                </a:lnTo>
                <a:cubicBezTo>
                  <a:pt x="124177" y="307024"/>
                  <a:pt x="110258" y="340124"/>
                  <a:pt x="101600" y="374757"/>
                </a:cubicBezTo>
                <a:cubicBezTo>
                  <a:pt x="90311" y="419913"/>
                  <a:pt x="76861" y="464582"/>
                  <a:pt x="67733" y="510224"/>
                </a:cubicBezTo>
                <a:cubicBezTo>
                  <a:pt x="46236" y="617712"/>
                  <a:pt x="57781" y="566969"/>
                  <a:pt x="33866" y="662624"/>
                </a:cubicBezTo>
                <a:cubicBezTo>
                  <a:pt x="21922" y="937345"/>
                  <a:pt x="0" y="1397024"/>
                  <a:pt x="0" y="1644757"/>
                </a:cubicBezTo>
                <a:cubicBezTo>
                  <a:pt x="0" y="2197941"/>
                  <a:pt x="6297" y="2751142"/>
                  <a:pt x="16933" y="3304224"/>
                </a:cubicBezTo>
                <a:cubicBezTo>
                  <a:pt x="17593" y="3338551"/>
                  <a:pt x="27133" y="3372157"/>
                  <a:pt x="33866" y="3405824"/>
                </a:cubicBezTo>
                <a:cubicBezTo>
                  <a:pt x="38430" y="3428645"/>
                  <a:pt x="45155" y="3450979"/>
                  <a:pt x="50800" y="3473557"/>
                </a:cubicBezTo>
                <a:cubicBezTo>
                  <a:pt x="45155" y="3603379"/>
                  <a:pt x="43124" y="3733409"/>
                  <a:pt x="33866" y="3863024"/>
                </a:cubicBezTo>
                <a:cubicBezTo>
                  <a:pt x="31815" y="3891732"/>
                  <a:pt x="16933" y="3918910"/>
                  <a:pt x="16933" y="3947691"/>
                </a:cubicBezTo>
                <a:cubicBezTo>
                  <a:pt x="16933" y="3982025"/>
                  <a:pt x="27724" y="4015511"/>
                  <a:pt x="33866" y="4049291"/>
                </a:cubicBezTo>
                <a:cubicBezTo>
                  <a:pt x="39015" y="4077608"/>
                  <a:pt x="41699" y="4106653"/>
                  <a:pt x="50800" y="4133957"/>
                </a:cubicBezTo>
                <a:cubicBezTo>
                  <a:pt x="65124" y="4176930"/>
                  <a:pt x="93756" y="4215326"/>
                  <a:pt x="118533" y="4252491"/>
                </a:cubicBezTo>
                <a:cubicBezTo>
                  <a:pt x="124177" y="4269424"/>
                  <a:pt x="122845" y="4290670"/>
                  <a:pt x="135466" y="4303291"/>
                </a:cubicBezTo>
                <a:cubicBezTo>
                  <a:pt x="153315" y="4321140"/>
                  <a:pt x="181283" y="4324633"/>
                  <a:pt x="203200" y="4337157"/>
                </a:cubicBezTo>
                <a:cubicBezTo>
                  <a:pt x="220870" y="4347254"/>
                  <a:pt x="235797" y="4361923"/>
                  <a:pt x="254000" y="4371024"/>
                </a:cubicBezTo>
                <a:cubicBezTo>
                  <a:pt x="269965" y="4379006"/>
                  <a:pt x="287580" y="4383261"/>
                  <a:pt x="304800" y="4387957"/>
                </a:cubicBezTo>
                <a:cubicBezTo>
                  <a:pt x="349705" y="4400204"/>
                  <a:pt x="393727" y="4421048"/>
                  <a:pt x="440266" y="4421824"/>
                </a:cubicBezTo>
                <a:lnTo>
                  <a:pt x="1456266" y="4438757"/>
                </a:lnTo>
                <a:cubicBezTo>
                  <a:pt x="1574799" y="4444402"/>
                  <a:pt x="1693198" y="4455691"/>
                  <a:pt x="1811866" y="4455691"/>
                </a:cubicBezTo>
                <a:cubicBezTo>
                  <a:pt x="2504689" y="4455691"/>
                  <a:pt x="2974966" y="4439845"/>
                  <a:pt x="3623733" y="4421824"/>
                </a:cubicBezTo>
                <a:lnTo>
                  <a:pt x="3691466" y="4404891"/>
                </a:lnTo>
                <a:cubicBezTo>
                  <a:pt x="3742173" y="4393189"/>
                  <a:pt x="3793584" y="4384433"/>
                  <a:pt x="3843866" y="4371024"/>
                </a:cubicBezTo>
                <a:cubicBezTo>
                  <a:pt x="4048303" y="4316507"/>
                  <a:pt x="3837748" y="4340978"/>
                  <a:pt x="4148666" y="4303291"/>
                </a:cubicBezTo>
                <a:cubicBezTo>
                  <a:pt x="4266871" y="4288963"/>
                  <a:pt x="4504266" y="4269424"/>
                  <a:pt x="4504266" y="4269424"/>
                </a:cubicBezTo>
                <a:cubicBezTo>
                  <a:pt x="4567746" y="4248265"/>
                  <a:pt x="4561145" y="4248131"/>
                  <a:pt x="4639733" y="4235557"/>
                </a:cubicBezTo>
                <a:cubicBezTo>
                  <a:pt x="4949329" y="4186021"/>
                  <a:pt x="4900596" y="4193402"/>
                  <a:pt x="5130800" y="4167824"/>
                </a:cubicBezTo>
                <a:lnTo>
                  <a:pt x="5283200" y="4117024"/>
                </a:lnTo>
                <a:cubicBezTo>
                  <a:pt x="5334000" y="4100091"/>
                  <a:pt x="5385462" y="4085026"/>
                  <a:pt x="5435600" y="4066224"/>
                </a:cubicBezTo>
                <a:cubicBezTo>
                  <a:pt x="5480755" y="4049291"/>
                  <a:pt x="5526739" y="4034421"/>
                  <a:pt x="5571066" y="4015424"/>
                </a:cubicBezTo>
                <a:cubicBezTo>
                  <a:pt x="5605869" y="4000509"/>
                  <a:pt x="5638196" y="3980292"/>
                  <a:pt x="5672666" y="3964624"/>
                </a:cubicBezTo>
                <a:cubicBezTo>
                  <a:pt x="5750602" y="3929198"/>
                  <a:pt x="5749541" y="3932705"/>
                  <a:pt x="5825066" y="3913824"/>
                </a:cubicBezTo>
                <a:cubicBezTo>
                  <a:pt x="5853288" y="3896891"/>
                  <a:pt x="5879657" y="3876391"/>
                  <a:pt x="5909733" y="3863024"/>
                </a:cubicBezTo>
                <a:cubicBezTo>
                  <a:pt x="5931000" y="3853572"/>
                  <a:pt x="5957260" y="3857637"/>
                  <a:pt x="5977466" y="3846091"/>
                </a:cubicBezTo>
                <a:cubicBezTo>
                  <a:pt x="6018122" y="3822859"/>
                  <a:pt x="6035833" y="3779558"/>
                  <a:pt x="6062133" y="3744491"/>
                </a:cubicBezTo>
                <a:cubicBezTo>
                  <a:pt x="6083818" y="3715577"/>
                  <a:pt x="6104310" y="3685380"/>
                  <a:pt x="6129866" y="3659824"/>
                </a:cubicBezTo>
                <a:cubicBezTo>
                  <a:pt x="6243829" y="3545861"/>
                  <a:pt x="6164215" y="3687403"/>
                  <a:pt x="6299200" y="3507424"/>
                </a:cubicBezTo>
                <a:cubicBezTo>
                  <a:pt x="6374422" y="3407129"/>
                  <a:pt x="6334345" y="3463173"/>
                  <a:pt x="6417733" y="3338091"/>
                </a:cubicBezTo>
                <a:cubicBezTo>
                  <a:pt x="6451693" y="3236210"/>
                  <a:pt x="6409361" y="3337965"/>
                  <a:pt x="6485466" y="3236491"/>
                </a:cubicBezTo>
                <a:cubicBezTo>
                  <a:pt x="6505214" y="3210161"/>
                  <a:pt x="6518009" y="3179209"/>
                  <a:pt x="6536266" y="3151824"/>
                </a:cubicBezTo>
                <a:cubicBezTo>
                  <a:pt x="6551921" y="3128342"/>
                  <a:pt x="6572846" y="3108469"/>
                  <a:pt x="6587066" y="3084091"/>
                </a:cubicBezTo>
                <a:cubicBezTo>
                  <a:pt x="6612504" y="3040483"/>
                  <a:pt x="6654800" y="2948624"/>
                  <a:pt x="6654800" y="2948624"/>
                </a:cubicBezTo>
                <a:cubicBezTo>
                  <a:pt x="6671052" y="2883614"/>
                  <a:pt x="6668704" y="2872190"/>
                  <a:pt x="6705600" y="2813157"/>
                </a:cubicBezTo>
                <a:cubicBezTo>
                  <a:pt x="6720558" y="2789225"/>
                  <a:pt x="6741442" y="2769356"/>
                  <a:pt x="6756400" y="2745424"/>
                </a:cubicBezTo>
                <a:cubicBezTo>
                  <a:pt x="6872625" y="2559464"/>
                  <a:pt x="6697151" y="2801846"/>
                  <a:pt x="6841066" y="2609957"/>
                </a:cubicBezTo>
                <a:cubicBezTo>
                  <a:pt x="6846711" y="2593024"/>
                  <a:pt x="6850969" y="2575563"/>
                  <a:pt x="6858000" y="2559157"/>
                </a:cubicBezTo>
                <a:cubicBezTo>
                  <a:pt x="6867944" y="2535955"/>
                  <a:pt x="6885224" y="2515777"/>
                  <a:pt x="6891866" y="2491424"/>
                </a:cubicBezTo>
                <a:cubicBezTo>
                  <a:pt x="6954149" y="2263053"/>
                  <a:pt x="6877027" y="2451974"/>
                  <a:pt x="6925733" y="2322091"/>
                </a:cubicBezTo>
                <a:cubicBezTo>
                  <a:pt x="6936406" y="2293630"/>
                  <a:pt x="6946006" y="2264611"/>
                  <a:pt x="6959600" y="2237424"/>
                </a:cubicBezTo>
                <a:cubicBezTo>
                  <a:pt x="7039576" y="2077472"/>
                  <a:pt x="6989150" y="2216509"/>
                  <a:pt x="7027333" y="2101957"/>
                </a:cubicBezTo>
                <a:cubicBezTo>
                  <a:pt x="7032977" y="2056802"/>
                  <a:pt x="7038949" y="2011686"/>
                  <a:pt x="7044266" y="1966491"/>
                </a:cubicBezTo>
                <a:cubicBezTo>
                  <a:pt x="7064889" y="1791197"/>
                  <a:pt x="7044437" y="1864381"/>
                  <a:pt x="7078133" y="1763291"/>
                </a:cubicBezTo>
                <a:cubicBezTo>
                  <a:pt x="7072489" y="1656046"/>
                  <a:pt x="7070923" y="1548509"/>
                  <a:pt x="7061200" y="1441557"/>
                </a:cubicBezTo>
                <a:cubicBezTo>
                  <a:pt x="7059584" y="1423781"/>
                  <a:pt x="7048595" y="1408073"/>
                  <a:pt x="7044266" y="1390757"/>
                </a:cubicBezTo>
                <a:cubicBezTo>
                  <a:pt x="7040847" y="1377080"/>
                  <a:pt x="7025882" y="1278515"/>
                  <a:pt x="7010400" y="1255291"/>
                </a:cubicBezTo>
                <a:cubicBezTo>
                  <a:pt x="6984324" y="1216177"/>
                  <a:pt x="6946284" y="1195614"/>
                  <a:pt x="6908800" y="1170624"/>
                </a:cubicBezTo>
                <a:cubicBezTo>
                  <a:pt x="6897511" y="1153691"/>
                  <a:pt x="6888454" y="1135035"/>
                  <a:pt x="6874933" y="1119824"/>
                </a:cubicBezTo>
                <a:cubicBezTo>
                  <a:pt x="6843113" y="1084027"/>
                  <a:pt x="6813184" y="1044791"/>
                  <a:pt x="6773333" y="1018224"/>
                </a:cubicBezTo>
                <a:cubicBezTo>
                  <a:pt x="6662006" y="944005"/>
                  <a:pt x="6781900" y="1017499"/>
                  <a:pt x="6671733" y="967424"/>
                </a:cubicBezTo>
                <a:cubicBezTo>
                  <a:pt x="6625773" y="946533"/>
                  <a:pt x="6581422" y="922269"/>
                  <a:pt x="6536266" y="899691"/>
                </a:cubicBezTo>
                <a:cubicBezTo>
                  <a:pt x="6513688" y="888402"/>
                  <a:pt x="6492480" y="873807"/>
                  <a:pt x="6468533" y="865824"/>
                </a:cubicBezTo>
                <a:cubicBezTo>
                  <a:pt x="6434666" y="854535"/>
                  <a:pt x="6399555" y="846456"/>
                  <a:pt x="6366933" y="831957"/>
                </a:cubicBezTo>
                <a:cubicBezTo>
                  <a:pt x="6216580" y="765134"/>
                  <a:pt x="6427577" y="825953"/>
                  <a:pt x="6248400" y="781157"/>
                </a:cubicBezTo>
                <a:cubicBezTo>
                  <a:pt x="6208889" y="758579"/>
                  <a:pt x="6171694" y="731350"/>
                  <a:pt x="6129866" y="713424"/>
                </a:cubicBezTo>
                <a:cubicBezTo>
                  <a:pt x="6075034" y="689925"/>
                  <a:pt x="5987627" y="674816"/>
                  <a:pt x="5926666" y="662624"/>
                </a:cubicBezTo>
                <a:cubicBezTo>
                  <a:pt x="5881928" y="644728"/>
                  <a:pt x="5837658" y="625097"/>
                  <a:pt x="5791200" y="611824"/>
                </a:cubicBezTo>
                <a:cubicBezTo>
                  <a:pt x="5768823" y="605431"/>
                  <a:pt x="5745843" y="601285"/>
                  <a:pt x="5723466" y="594891"/>
                </a:cubicBezTo>
                <a:cubicBezTo>
                  <a:pt x="5706303" y="589987"/>
                  <a:pt x="5689913" y="582556"/>
                  <a:pt x="5672666" y="577957"/>
                </a:cubicBezTo>
                <a:cubicBezTo>
                  <a:pt x="5499330" y="531734"/>
                  <a:pt x="5514107" y="536085"/>
                  <a:pt x="5384800" y="510224"/>
                </a:cubicBezTo>
                <a:cubicBezTo>
                  <a:pt x="5243417" y="415968"/>
                  <a:pt x="5389703" y="506219"/>
                  <a:pt x="5046133" y="391691"/>
                </a:cubicBezTo>
                <a:cubicBezTo>
                  <a:pt x="4930020" y="352985"/>
                  <a:pt x="5074123" y="398687"/>
                  <a:pt x="4910666" y="357824"/>
                </a:cubicBezTo>
                <a:cubicBezTo>
                  <a:pt x="4813951" y="333646"/>
                  <a:pt x="4908262" y="345072"/>
                  <a:pt x="4792133" y="323957"/>
                </a:cubicBezTo>
                <a:cubicBezTo>
                  <a:pt x="4700635" y="307321"/>
                  <a:pt x="4595077" y="299172"/>
                  <a:pt x="4504266" y="290091"/>
                </a:cubicBezTo>
                <a:cubicBezTo>
                  <a:pt x="4359546" y="241849"/>
                  <a:pt x="4485995" y="279109"/>
                  <a:pt x="4165600" y="256224"/>
                </a:cubicBezTo>
                <a:cubicBezTo>
                  <a:pt x="3810442" y="230856"/>
                  <a:pt x="4156392" y="244463"/>
                  <a:pt x="3725333" y="222357"/>
                </a:cubicBezTo>
                <a:lnTo>
                  <a:pt x="3318933" y="205424"/>
                </a:lnTo>
                <a:cubicBezTo>
                  <a:pt x="3273777" y="199780"/>
                  <a:pt x="3228089" y="197416"/>
                  <a:pt x="3183466" y="188491"/>
                </a:cubicBezTo>
                <a:cubicBezTo>
                  <a:pt x="3143172" y="180432"/>
                  <a:pt x="3105680" y="159939"/>
                  <a:pt x="3064933" y="154624"/>
                </a:cubicBezTo>
                <a:cubicBezTo>
                  <a:pt x="2994981" y="145500"/>
                  <a:pt x="2465491" y="122047"/>
                  <a:pt x="2438400" y="120757"/>
                </a:cubicBezTo>
                <a:cubicBezTo>
                  <a:pt x="2347049" y="102487"/>
                  <a:pt x="2337220" y="98893"/>
                  <a:pt x="2235200" y="86891"/>
                </a:cubicBezTo>
                <a:cubicBezTo>
                  <a:pt x="2178862" y="80263"/>
                  <a:pt x="2122095" y="77454"/>
                  <a:pt x="2065866" y="69957"/>
                </a:cubicBezTo>
                <a:cubicBezTo>
                  <a:pt x="2037338" y="66153"/>
                  <a:pt x="2009784" y="56387"/>
                  <a:pt x="1981200" y="53024"/>
                </a:cubicBezTo>
                <a:cubicBezTo>
                  <a:pt x="1788456" y="30349"/>
                  <a:pt x="1555520" y="27915"/>
                  <a:pt x="1371600" y="19157"/>
                </a:cubicBezTo>
                <a:cubicBezTo>
                  <a:pt x="779316" y="-9047"/>
                  <a:pt x="1337490" y="2224"/>
                  <a:pt x="457200" y="2224"/>
                </a:cubicBezTo>
                <a:lnTo>
                  <a:pt x="372533" y="36091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Vertical Title 6">
            <a:extLst>
              <a:ext uri="{FF2B5EF4-FFF2-40B4-BE49-F238E27FC236}">
                <a16:creationId xmlns:a16="http://schemas.microsoft.com/office/drawing/2014/main" id="{983B1AF8-65B1-4959-B55F-585996CB4E2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pl-PL"/>
              <a:t>Przykładowy KOD - BABEL</a:t>
            </a:r>
          </a:p>
        </p:txBody>
      </p:sp>
      <p:sp>
        <p:nvSpPr>
          <p:cNvPr id="8" name="Vertical Text Placeholder 7">
            <a:extLst>
              <a:ext uri="{FF2B5EF4-FFF2-40B4-BE49-F238E27FC236}">
                <a16:creationId xmlns:a16="http://schemas.microsoft.com/office/drawing/2014/main" id="{75C39DA8-947A-4B3A-AF6E-6E641A130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nsolas" panose="020B0609020204030204" pitchFamily="49" charset="0"/>
              </a:rPr>
              <a:t>const data = [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  </a:t>
            </a:r>
            <a:r>
              <a:rPr lang="en-US" sz="2800">
                <a:latin typeface="Consolas" panose="020B0609020204030204" pitchFamily="49" charset="0"/>
              </a:rPr>
              <a:t>{</a:t>
            </a:r>
            <a:r>
              <a:rPr lang="pl-PL" sz="2800">
                <a:latin typeface="Consolas" panose="020B0609020204030204" pitchFamily="49" charset="0"/>
              </a:rPr>
              <a:t> 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    </a:t>
            </a:r>
            <a:r>
              <a:rPr lang="en-US" sz="2800">
                <a:latin typeface="Consolas" panose="020B0609020204030204" pitchFamily="49" charset="0"/>
              </a:rPr>
              <a:t>name: "Baked Salmon",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Consolas" panose="020B0609020204030204" pitchFamily="49" charset="0"/>
              </a:rPr>
              <a:t>    </a:t>
            </a:r>
            <a:r>
              <a:rPr lang="en-US" sz="2800">
                <a:latin typeface="Consolas" panose="020B0609020204030204" pitchFamily="49" charset="0"/>
              </a:rPr>
              <a:t>ingredients: [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Consolas" panose="020B0609020204030204" pitchFamily="49" charset="0"/>
              </a:rPr>
              <a:t>      </a:t>
            </a:r>
            <a:r>
              <a:rPr lang="en-US" sz="2800">
                <a:latin typeface="Consolas" panose="020B0609020204030204" pitchFamily="49" charset="0"/>
              </a:rPr>
              <a:t>{ name: "Salmon", amount: 1 </a:t>
            </a:r>
            <a:r>
              <a:rPr lang="pl-PL" sz="2800">
                <a:latin typeface="Consolas" panose="020B0609020204030204" pitchFamily="49" charset="0"/>
              </a:rPr>
              <a:t>}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    </a:t>
            </a:r>
            <a:r>
              <a:rPr lang="en-US" sz="2800">
                <a:latin typeface="Consolas" panose="020B0609020204030204" pitchFamily="49" charset="0"/>
              </a:rPr>
              <a:t>],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Consolas" panose="020B0609020204030204" pitchFamily="49" charset="0"/>
              </a:rPr>
              <a:t>    </a:t>
            </a:r>
            <a:r>
              <a:rPr lang="en-US" sz="2800">
                <a:latin typeface="Consolas" panose="020B0609020204030204" pitchFamily="49" charset="0"/>
              </a:rPr>
              <a:t>steps: [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      </a:t>
            </a:r>
            <a:r>
              <a:rPr lang="en-US" sz="2800">
                <a:latin typeface="Consolas" panose="020B0609020204030204" pitchFamily="49" charset="0"/>
              </a:rPr>
              <a:t>"Preheat the oven.",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      </a:t>
            </a:r>
            <a:r>
              <a:rPr lang="en-US" sz="2800">
                <a:latin typeface="Consolas" panose="020B0609020204030204" pitchFamily="49" charset="0"/>
              </a:rPr>
              <a:t>"Bake for 15 minutes.",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Consolas" panose="020B0609020204030204" pitchFamily="49" charset="0"/>
              </a:rPr>
              <a:t>      </a:t>
            </a:r>
            <a:r>
              <a:rPr lang="en-US" sz="2800">
                <a:latin typeface="Consolas" panose="020B0609020204030204" pitchFamily="49" charset="0"/>
              </a:rPr>
              <a:t>"Remove from oven."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Consolas" panose="020B0609020204030204" pitchFamily="49" charset="0"/>
              </a:rPr>
              <a:t>    </a:t>
            </a:r>
            <a:r>
              <a:rPr lang="en-US" sz="2800">
                <a:latin typeface="Consolas" panose="020B06090202040302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Consolas" panose="020B0609020204030204" pitchFamily="49" charset="0"/>
              </a:rPr>
              <a:t>  </a:t>
            </a:r>
            <a:r>
              <a:rPr lang="en-US" sz="2800">
                <a:latin typeface="Consolas" panose="020B0609020204030204" pitchFamily="49" charset="0"/>
              </a:rPr>
              <a:t>}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1BBE2F-32C9-4606-942E-4F16CE1B6894}"/>
              </a:ext>
            </a:extLst>
          </p:cNvPr>
          <p:cNvSpPr txBox="1"/>
          <p:nvPr/>
        </p:nvSpPr>
        <p:spPr>
          <a:xfrm>
            <a:off x="4643092" y="5034738"/>
            <a:ext cx="3929409" cy="707886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pl-PL" sz="4000">
                <a:solidFill>
                  <a:schemeClr val="bg1"/>
                </a:solidFill>
              </a:rPr>
              <a:t>Komponent </a:t>
            </a:r>
            <a:r>
              <a:rPr lang="pl-PL" sz="4000" err="1">
                <a:solidFill>
                  <a:schemeClr val="bg1"/>
                </a:solidFill>
              </a:rPr>
              <a:t>Recipe</a:t>
            </a:r>
            <a:endParaRPr lang="pl-PL" sz="4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19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8192-C02C-499D-899A-E200538B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Powtórzenie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9036EA-80DF-4155-A963-C7019B688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38" y="2286000"/>
            <a:ext cx="9720262" cy="4022725"/>
          </a:xfrm>
        </p:spPr>
        <p:txBody>
          <a:bodyPr/>
          <a:lstStyle/>
          <a:p>
            <a:pPr marL="360000" indent="-360000">
              <a:buFont typeface="Wingdings" panose="05000000000000000000" pitchFamily="2" charset="2"/>
              <a:buChar char="v"/>
            </a:pPr>
            <a:r>
              <a:rPr lang="pl-PL"/>
              <a:t>Powtórzenie</a:t>
            </a:r>
          </a:p>
          <a:p>
            <a:pPr marL="360000" indent="-360000">
              <a:buFont typeface="Wingdings" panose="05000000000000000000" pitchFamily="2" charset="2"/>
              <a:buChar char="v"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036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D95B3-14CE-40BF-9DBD-A9E9A111D828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pl-PL"/>
              <a:t>PRZYKŁADOWY KOD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38ACC-F09C-4BA4-802C-0FA7D6042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7" y="1217542"/>
            <a:ext cx="10515603" cy="5640457"/>
          </a:xfrm>
        </p:spPr>
        <p:txBody>
          <a:bodyPr vert="horz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pl-PL" err="1">
                <a:latin typeface="Consolas" panose="020B0609020204030204" pitchFamily="49" charset="0"/>
              </a:rPr>
              <a:t>function</a:t>
            </a:r>
            <a:r>
              <a:rPr lang="pl-PL">
                <a:latin typeface="Consolas" panose="020B0609020204030204" pitchFamily="49" charset="0"/>
              </a:rPr>
              <a:t> </a:t>
            </a:r>
            <a:r>
              <a:rPr lang="pl-PL" err="1">
                <a:latin typeface="Consolas" panose="020B0609020204030204" pitchFamily="49" charset="0"/>
              </a:rPr>
              <a:t>Recipe</a:t>
            </a:r>
            <a:r>
              <a:rPr lang="pl-PL">
                <a:latin typeface="Consolas" panose="020B0609020204030204" pitchFamily="49" charset="0"/>
              </a:rPr>
              <a:t>(</a:t>
            </a:r>
            <a:r>
              <a:rPr lang="pl-PL">
                <a:solidFill>
                  <a:srgbClr val="FF0000"/>
                </a:solidFill>
                <a:latin typeface="Consolas" panose="020B0609020204030204" pitchFamily="49" charset="0"/>
              </a:rPr>
              <a:t>{ </a:t>
            </a:r>
            <a:r>
              <a:rPr lang="pl-PL" b="1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pl-PL" b="1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pl-PL" b="1" err="1">
                <a:solidFill>
                  <a:srgbClr val="FF0000"/>
                </a:solidFill>
                <a:latin typeface="Consolas" panose="020B0609020204030204" pitchFamily="49" charset="0"/>
              </a:rPr>
              <a:t>ingredients</a:t>
            </a:r>
            <a:r>
              <a:rPr lang="pl-PL" b="1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pl-PL" b="1" err="1">
                <a:solidFill>
                  <a:srgbClr val="FF0000"/>
                </a:solidFill>
                <a:latin typeface="Consolas" panose="020B0609020204030204" pitchFamily="49" charset="0"/>
              </a:rPr>
              <a:t>steps</a:t>
            </a:r>
            <a:r>
              <a:rPr lang="pl-PL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l-PL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pl-PL"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pl-PL">
                <a:latin typeface="Consolas" panose="020B0609020204030204" pitchFamily="49" charset="0"/>
              </a:rPr>
              <a:t>return 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pl-PL">
                <a:latin typeface="Consolas" panose="020B0609020204030204" pitchFamily="49" charset="0"/>
              </a:rPr>
              <a:t>  &lt;</a:t>
            </a:r>
            <a:r>
              <a:rPr lang="pl-PL" err="1">
                <a:latin typeface="Consolas" panose="020B0609020204030204" pitchFamily="49" charset="0"/>
              </a:rPr>
              <a:t>section</a:t>
            </a:r>
            <a:r>
              <a:rPr lang="pl-PL">
                <a:latin typeface="Consolas" panose="020B0609020204030204" pitchFamily="49" charset="0"/>
              </a:rPr>
              <a:t> id=</a:t>
            </a:r>
            <a:r>
              <a:rPr lang="pl-PL" b="1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pl-PL" b="1" err="1">
                <a:solidFill>
                  <a:srgbClr val="FF0000"/>
                </a:solidFill>
                <a:latin typeface="Consolas" panose="020B0609020204030204" pitchFamily="49" charset="0"/>
              </a:rPr>
              <a:t>name.toLowerCase</a:t>
            </a:r>
            <a:r>
              <a:rPr lang="pl-PL" b="1">
                <a:solidFill>
                  <a:srgbClr val="FF0000"/>
                </a:solidFill>
                <a:latin typeface="Consolas" panose="020B0609020204030204" pitchFamily="49" charset="0"/>
              </a:rPr>
              <a:t>().</a:t>
            </a:r>
            <a:r>
              <a:rPr lang="pl-PL" b="1" err="1">
                <a:solidFill>
                  <a:srgbClr val="FF0000"/>
                </a:solidFill>
                <a:latin typeface="Consolas" panose="020B0609020204030204" pitchFamily="49" charset="0"/>
              </a:rPr>
              <a:t>replace</a:t>
            </a:r>
            <a:r>
              <a:rPr lang="pl-PL" b="1">
                <a:solidFill>
                  <a:srgbClr val="FF0000"/>
                </a:solidFill>
                <a:latin typeface="Consolas" panose="020B0609020204030204" pitchFamily="49" charset="0"/>
              </a:rPr>
              <a:t>(/ /g, "-")}&gt;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pl-PL">
                <a:latin typeface="Consolas" panose="020B0609020204030204" pitchFamily="49" charset="0"/>
              </a:rPr>
              <a:t>    &lt;h1&gt;</a:t>
            </a:r>
            <a:r>
              <a:rPr lang="pl-PL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pl-PL" b="1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pl-PL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pl-PL">
                <a:latin typeface="Consolas" panose="020B0609020204030204" pitchFamily="49" charset="0"/>
              </a:rPr>
              <a:t>&lt;/h1&gt;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pl-PL">
                <a:latin typeface="Consolas" panose="020B0609020204030204" pitchFamily="49" charset="0"/>
              </a:rPr>
              <a:t>    &lt;ul </a:t>
            </a:r>
            <a:r>
              <a:rPr lang="pl-PL" err="1">
                <a:latin typeface="Consolas" panose="020B0609020204030204" pitchFamily="49" charset="0"/>
              </a:rPr>
              <a:t>className</a:t>
            </a:r>
            <a:r>
              <a:rPr lang="pl-PL">
                <a:latin typeface="Consolas" panose="020B0609020204030204" pitchFamily="49" charset="0"/>
              </a:rPr>
              <a:t>="</a:t>
            </a:r>
            <a:r>
              <a:rPr lang="pl-PL" err="1">
                <a:latin typeface="Consolas" panose="020B0609020204030204" pitchFamily="49" charset="0"/>
              </a:rPr>
              <a:t>ingredients</a:t>
            </a:r>
            <a:r>
              <a:rPr lang="pl-PL">
                <a:latin typeface="Consolas" panose="020B06090202040302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pl-PL">
                <a:latin typeface="Consolas" panose="020B0609020204030204" pitchFamily="49" charset="0"/>
              </a:rPr>
              <a:t>      </a:t>
            </a:r>
            <a:r>
              <a:rPr lang="pl-PL" b="1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pl-PL" b="1" err="1">
                <a:solidFill>
                  <a:srgbClr val="FF0000"/>
                </a:solidFill>
                <a:latin typeface="Consolas" panose="020B0609020204030204" pitchFamily="49" charset="0"/>
              </a:rPr>
              <a:t>ingredients.map</a:t>
            </a:r>
            <a:r>
              <a:rPr lang="pl-PL" b="1">
                <a:solidFill>
                  <a:srgbClr val="FF0000"/>
                </a:solidFill>
                <a:latin typeface="Consolas" panose="020B0609020204030204" pitchFamily="49" charset="0"/>
              </a:rPr>
              <a:t>((ingredient, i) =&gt; 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pl-PL" b="1">
                <a:solidFill>
                  <a:srgbClr val="FF0000"/>
                </a:solidFill>
                <a:latin typeface="Consolas" panose="020B0609020204030204" pitchFamily="49" charset="0"/>
              </a:rPr>
              <a:t>        &lt;li </a:t>
            </a:r>
            <a:r>
              <a:rPr lang="pl-PL" b="1" err="1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pl-PL" b="1">
                <a:solidFill>
                  <a:srgbClr val="FF0000"/>
                </a:solidFill>
                <a:latin typeface="Consolas" panose="020B0609020204030204" pitchFamily="49" charset="0"/>
              </a:rPr>
              <a:t>={i}&gt;{ingredient.name}&lt;/li&gt;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pl-PL" b="1">
                <a:solidFill>
                  <a:srgbClr val="FF0000"/>
                </a:solidFill>
                <a:latin typeface="Consolas" panose="020B0609020204030204" pitchFamily="49" charset="0"/>
              </a:rPr>
              <a:t>      ))}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pl-PL">
                <a:latin typeface="Consolas" panose="020B0609020204030204" pitchFamily="49" charset="0"/>
              </a:rPr>
              <a:t>    &lt;/ul&gt;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pl-PL">
                <a:latin typeface="Consolas" panose="020B0609020204030204" pitchFamily="49" charset="0"/>
              </a:rPr>
              <a:t>    &lt;</a:t>
            </a:r>
            <a:r>
              <a:rPr lang="pl-PL" err="1">
                <a:latin typeface="Consolas" panose="020B0609020204030204" pitchFamily="49" charset="0"/>
              </a:rPr>
              <a:t>section</a:t>
            </a:r>
            <a:r>
              <a:rPr lang="pl-PL">
                <a:latin typeface="Consolas" panose="020B0609020204030204" pitchFamily="49" charset="0"/>
              </a:rPr>
              <a:t> </a:t>
            </a:r>
            <a:r>
              <a:rPr lang="pl-PL" err="1">
                <a:latin typeface="Consolas" panose="020B0609020204030204" pitchFamily="49" charset="0"/>
              </a:rPr>
              <a:t>className</a:t>
            </a:r>
            <a:r>
              <a:rPr lang="pl-PL">
                <a:latin typeface="Consolas" panose="020B0609020204030204" pitchFamily="49" charset="0"/>
              </a:rPr>
              <a:t>="</a:t>
            </a:r>
            <a:r>
              <a:rPr lang="pl-PL" err="1">
                <a:latin typeface="Consolas" panose="020B0609020204030204" pitchFamily="49" charset="0"/>
              </a:rPr>
              <a:t>instructions</a:t>
            </a:r>
            <a:r>
              <a:rPr lang="pl-PL">
                <a:latin typeface="Consolas" panose="020B06090202040302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pl-PL">
                <a:latin typeface="Consolas" panose="020B0609020204030204" pitchFamily="49" charset="0"/>
              </a:rPr>
              <a:t>      &lt;h2&gt;Cooking </a:t>
            </a:r>
            <a:r>
              <a:rPr lang="pl-PL" err="1">
                <a:latin typeface="Consolas" panose="020B0609020204030204" pitchFamily="49" charset="0"/>
              </a:rPr>
              <a:t>Instructions</a:t>
            </a:r>
            <a:r>
              <a:rPr lang="pl-PL">
                <a:latin typeface="Consolas" panose="020B0609020204030204" pitchFamily="49" charset="0"/>
              </a:rPr>
              <a:t>&lt;/h2&gt;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pl-PL">
                <a:latin typeface="Consolas" panose="020B0609020204030204" pitchFamily="49" charset="0"/>
              </a:rPr>
              <a:t>        </a:t>
            </a:r>
            <a:r>
              <a:rPr lang="pl-PL" b="1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pl-PL" b="1" err="1">
                <a:solidFill>
                  <a:srgbClr val="FF0000"/>
                </a:solidFill>
                <a:latin typeface="Consolas" panose="020B0609020204030204" pitchFamily="49" charset="0"/>
              </a:rPr>
              <a:t>steps.map</a:t>
            </a:r>
            <a:r>
              <a:rPr lang="pl-PL" b="1">
                <a:solidFill>
                  <a:srgbClr val="FF0000"/>
                </a:solidFill>
                <a:latin typeface="Consolas" panose="020B0609020204030204" pitchFamily="49" charset="0"/>
              </a:rPr>
              <a:t>((step, i) =&gt; 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pl-PL" b="1">
                <a:solidFill>
                  <a:srgbClr val="FF0000"/>
                </a:solidFill>
                <a:latin typeface="Consolas" panose="020B0609020204030204" pitchFamily="49" charset="0"/>
              </a:rPr>
              <a:t>          &lt;p </a:t>
            </a:r>
            <a:r>
              <a:rPr lang="pl-PL" b="1" err="1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pl-PL" b="1">
                <a:solidFill>
                  <a:srgbClr val="FF0000"/>
                </a:solidFill>
                <a:latin typeface="Consolas" panose="020B0609020204030204" pitchFamily="49" charset="0"/>
              </a:rPr>
              <a:t>={i}&gt;{step}&lt;/p&gt;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pl-PL" b="1">
                <a:solidFill>
                  <a:srgbClr val="FF0000"/>
                </a:solidFill>
                <a:latin typeface="Consolas" panose="020B0609020204030204" pitchFamily="49" charset="0"/>
              </a:rPr>
              <a:t>        ))}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pl-PL">
                <a:latin typeface="Consolas" panose="020B0609020204030204" pitchFamily="49" charset="0"/>
              </a:rPr>
              <a:t>    &lt;/</a:t>
            </a:r>
            <a:r>
              <a:rPr lang="pl-PL" err="1">
                <a:latin typeface="Consolas" panose="020B0609020204030204" pitchFamily="49" charset="0"/>
              </a:rPr>
              <a:t>section</a:t>
            </a:r>
            <a:r>
              <a:rPr lang="pl-PL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pl-PL">
                <a:latin typeface="Consolas" panose="020B0609020204030204" pitchFamily="49" charset="0"/>
              </a:rPr>
              <a:t>  &lt;/</a:t>
            </a:r>
            <a:r>
              <a:rPr lang="pl-PL" err="1">
                <a:latin typeface="Consolas" panose="020B0609020204030204" pitchFamily="49" charset="0"/>
              </a:rPr>
              <a:t>section</a:t>
            </a:r>
            <a:r>
              <a:rPr lang="pl-PL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pl-PL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pl-PL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769133-0DB8-411D-B84E-F708DA2B899B}"/>
              </a:ext>
            </a:extLst>
          </p:cNvPr>
          <p:cNvSpPr txBox="1"/>
          <p:nvPr/>
        </p:nvSpPr>
        <p:spPr>
          <a:xfrm>
            <a:off x="867588" y="408057"/>
            <a:ext cx="3929409" cy="707886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pl-PL" sz="4000">
                <a:solidFill>
                  <a:schemeClr val="bg1"/>
                </a:solidFill>
              </a:rPr>
              <a:t>Komponent </a:t>
            </a:r>
            <a:r>
              <a:rPr lang="pl-PL" sz="4000" err="1">
                <a:solidFill>
                  <a:schemeClr val="bg1"/>
                </a:solidFill>
              </a:rPr>
              <a:t>Recipe</a:t>
            </a:r>
            <a:endParaRPr lang="pl-PL" sz="4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0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53E8C3-9900-401D-A8AE-4A9396D2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Spojrzenie na cały kod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8B9A0B-6307-47B7-83F6-37ADC860B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300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016865-8AC6-45E4-BF02-811FA104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REACT FRAGMENTS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CFBF6-A9E9-4B4B-AB3D-FBE011DF37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Część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498B0E-CC31-4AFB-972E-C75E8DDF6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167356"/>
            <a:ext cx="2607733" cy="98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00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C51B39-D654-4602-BBAC-932E3E12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React</a:t>
            </a:r>
            <a:r>
              <a:rPr lang="pl-PL"/>
              <a:t> </a:t>
            </a:r>
            <a:r>
              <a:rPr lang="pl-PL" err="1"/>
              <a:t>fragments</a:t>
            </a:r>
            <a:endParaRPr lang="pl-P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862A77-A6BC-4561-AAFD-2192F3ED6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err="1">
                <a:latin typeface="Consolas" panose="020B0609020204030204" pitchFamily="49" charset="0"/>
              </a:rPr>
              <a:t>function</a:t>
            </a:r>
            <a:r>
              <a:rPr lang="pl-PL" sz="3200">
                <a:latin typeface="Consolas" panose="020B0609020204030204" pitchFamily="49" charset="0"/>
              </a:rPr>
              <a:t> </a:t>
            </a:r>
            <a:r>
              <a:rPr lang="pl-PL" sz="3200" err="1">
                <a:latin typeface="Consolas" panose="020B0609020204030204" pitchFamily="49" charset="0"/>
              </a:rPr>
              <a:t>Cat</a:t>
            </a:r>
            <a:r>
              <a:rPr lang="pl-PL" sz="3200">
                <a:latin typeface="Consolas" panose="020B0609020204030204" pitchFamily="49" charset="0"/>
              </a:rPr>
              <a:t>({ </a:t>
            </a:r>
            <a:r>
              <a:rPr lang="pl-PL" sz="3200" err="1">
                <a:latin typeface="Consolas" panose="020B0609020204030204" pitchFamily="49" charset="0"/>
              </a:rPr>
              <a:t>name</a:t>
            </a:r>
            <a:r>
              <a:rPr lang="pl-PL" sz="3200">
                <a:latin typeface="Consolas" panose="020B0609020204030204" pitchFamily="49" charset="0"/>
              </a:rPr>
              <a:t> }) {</a:t>
            </a:r>
          </a:p>
          <a:p>
            <a:r>
              <a:rPr lang="pl-PL" sz="3200">
                <a:latin typeface="Consolas" panose="020B0609020204030204" pitchFamily="49" charset="0"/>
              </a:rPr>
              <a:t>return &lt;h1&gt;The </a:t>
            </a:r>
            <a:r>
              <a:rPr lang="pl-PL" sz="3200" err="1">
                <a:latin typeface="Consolas" panose="020B0609020204030204" pitchFamily="49" charset="0"/>
              </a:rPr>
              <a:t>cat's</a:t>
            </a:r>
            <a:r>
              <a:rPr lang="pl-PL" sz="3200">
                <a:latin typeface="Consolas" panose="020B0609020204030204" pitchFamily="49" charset="0"/>
              </a:rPr>
              <a:t> </a:t>
            </a:r>
            <a:r>
              <a:rPr lang="pl-PL" sz="3200" err="1">
                <a:latin typeface="Consolas" panose="020B0609020204030204" pitchFamily="49" charset="0"/>
              </a:rPr>
              <a:t>name</a:t>
            </a:r>
            <a:r>
              <a:rPr lang="pl-PL" sz="3200">
                <a:latin typeface="Consolas" panose="020B0609020204030204" pitchFamily="49" charset="0"/>
              </a:rPr>
              <a:t> </a:t>
            </a:r>
            <a:r>
              <a:rPr lang="pl-PL" sz="3200" err="1">
                <a:latin typeface="Consolas" panose="020B0609020204030204" pitchFamily="49" charset="0"/>
              </a:rPr>
              <a:t>is</a:t>
            </a:r>
            <a:r>
              <a:rPr lang="pl-PL" sz="3200">
                <a:latin typeface="Consolas" panose="020B0609020204030204" pitchFamily="49" charset="0"/>
              </a:rPr>
              <a:t> {</a:t>
            </a:r>
            <a:r>
              <a:rPr lang="pl-PL" sz="3200" err="1">
                <a:latin typeface="Consolas" panose="020B0609020204030204" pitchFamily="49" charset="0"/>
              </a:rPr>
              <a:t>name</a:t>
            </a:r>
            <a:r>
              <a:rPr lang="pl-PL" sz="3200">
                <a:latin typeface="Consolas" panose="020B0609020204030204" pitchFamily="49" charset="0"/>
              </a:rPr>
              <a:t>}&lt;/h1&gt;;</a:t>
            </a:r>
          </a:p>
          <a:p>
            <a:r>
              <a:rPr lang="pl-PL" sz="3200">
                <a:latin typeface="Consolas" panose="020B0609020204030204" pitchFamily="49" charset="0"/>
              </a:rPr>
              <a:t>}</a:t>
            </a:r>
          </a:p>
          <a:p>
            <a:r>
              <a:rPr lang="pl-PL" sz="3200" err="1">
                <a:latin typeface="Consolas" panose="020B0609020204030204" pitchFamily="49" charset="0"/>
              </a:rPr>
              <a:t>ReactDOM.render</a:t>
            </a:r>
            <a:r>
              <a:rPr lang="pl-PL" sz="3200">
                <a:latin typeface="Consolas" panose="020B0609020204030204" pitchFamily="49" charset="0"/>
              </a:rPr>
              <a:t>(&lt;</a:t>
            </a:r>
            <a:r>
              <a:rPr lang="pl-PL" sz="3200" err="1">
                <a:latin typeface="Consolas" panose="020B0609020204030204" pitchFamily="49" charset="0"/>
              </a:rPr>
              <a:t>Cat</a:t>
            </a:r>
            <a:r>
              <a:rPr lang="pl-PL" sz="3200">
                <a:latin typeface="Consolas" panose="020B0609020204030204" pitchFamily="49" charset="0"/>
              </a:rPr>
              <a:t> </a:t>
            </a:r>
            <a:r>
              <a:rPr lang="pl-PL" sz="3200" err="1">
                <a:latin typeface="Consolas" panose="020B0609020204030204" pitchFamily="49" charset="0"/>
              </a:rPr>
              <a:t>name</a:t>
            </a:r>
            <a:r>
              <a:rPr lang="pl-PL" sz="3200">
                <a:latin typeface="Consolas" panose="020B0609020204030204" pitchFamily="49" charset="0"/>
              </a:rPr>
              <a:t>="</a:t>
            </a:r>
            <a:r>
              <a:rPr lang="pl-PL" sz="3200" err="1">
                <a:latin typeface="Consolas" panose="020B0609020204030204" pitchFamily="49" charset="0"/>
              </a:rPr>
              <a:t>Jungle</a:t>
            </a:r>
            <a:r>
              <a:rPr lang="pl-PL" sz="3200">
                <a:latin typeface="Consolas" panose="020B0609020204030204" pitchFamily="49" charset="0"/>
              </a:rPr>
              <a:t>" /&gt;, </a:t>
            </a:r>
            <a:r>
              <a:rPr lang="pl-PL" sz="3200" err="1">
                <a:latin typeface="Consolas" panose="020B0609020204030204" pitchFamily="49" charset="0"/>
              </a:rPr>
              <a:t>document.getElementById</a:t>
            </a:r>
            <a:r>
              <a:rPr lang="pl-PL" sz="3200">
                <a:latin typeface="Consolas" panose="020B0609020204030204" pitchFamily="49" charset="0"/>
              </a:rPr>
              <a:t>("</a:t>
            </a:r>
            <a:r>
              <a:rPr lang="pl-PL" sz="3200" err="1">
                <a:latin typeface="Consolas" panose="020B0609020204030204" pitchFamily="49" charset="0"/>
              </a:rPr>
              <a:t>root</a:t>
            </a:r>
            <a:r>
              <a:rPr lang="pl-PL" sz="3200">
                <a:latin typeface="Consolas" panose="020B0609020204030204" pitchFamily="49" charset="0"/>
              </a:rPr>
              <a:t>"));</a:t>
            </a:r>
          </a:p>
        </p:txBody>
      </p:sp>
    </p:spTree>
    <p:extLst>
      <p:ext uri="{BB962C8B-B14F-4D97-AF65-F5344CB8AC3E}">
        <p14:creationId xmlns:p14="http://schemas.microsoft.com/office/powerpoint/2010/main" val="2473525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F530-D363-469A-9EF4-E0A1020B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React</a:t>
            </a:r>
            <a:r>
              <a:rPr lang="pl-PL"/>
              <a:t> </a:t>
            </a:r>
            <a:r>
              <a:rPr lang="pl-PL" err="1"/>
              <a:t>fragments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833C4-C637-4091-9395-FED6880F1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600" err="1">
                <a:latin typeface="Consolas" panose="020B0609020204030204" pitchFamily="49" charset="0"/>
              </a:rPr>
              <a:t>function</a:t>
            </a:r>
            <a:r>
              <a:rPr lang="pl-PL" sz="3600">
                <a:latin typeface="Consolas" panose="020B0609020204030204" pitchFamily="49" charset="0"/>
              </a:rPr>
              <a:t> </a:t>
            </a:r>
            <a:r>
              <a:rPr lang="pl-PL" sz="3600" err="1">
                <a:latin typeface="Consolas" panose="020B0609020204030204" pitchFamily="49" charset="0"/>
              </a:rPr>
              <a:t>Cat</a:t>
            </a:r>
            <a:r>
              <a:rPr lang="pl-PL" sz="3600">
                <a:latin typeface="Consolas" panose="020B0609020204030204" pitchFamily="49" charset="0"/>
              </a:rPr>
              <a:t>({ </a:t>
            </a:r>
            <a:r>
              <a:rPr lang="pl-PL" sz="3600" err="1">
                <a:latin typeface="Consolas" panose="020B0609020204030204" pitchFamily="49" charset="0"/>
              </a:rPr>
              <a:t>name</a:t>
            </a:r>
            <a:r>
              <a:rPr lang="pl-PL" sz="3600">
                <a:latin typeface="Consolas" panose="020B0609020204030204" pitchFamily="49" charset="0"/>
              </a:rPr>
              <a:t> }) {</a:t>
            </a:r>
          </a:p>
          <a:p>
            <a:r>
              <a:rPr lang="pl-PL" sz="3600">
                <a:latin typeface="Consolas" panose="020B0609020204030204" pitchFamily="49" charset="0"/>
              </a:rPr>
              <a:t>return (</a:t>
            </a:r>
          </a:p>
          <a:p>
            <a:r>
              <a:rPr lang="en-US" sz="3600">
                <a:latin typeface="Consolas" panose="020B0609020204030204" pitchFamily="49" charset="0"/>
              </a:rPr>
              <a:t>&lt;h1&gt;The cat's name is {name}&lt;/h1&gt;</a:t>
            </a:r>
          </a:p>
          <a:p>
            <a:r>
              <a:rPr lang="pl-PL" sz="3600">
                <a:latin typeface="Consolas" panose="020B0609020204030204" pitchFamily="49" charset="0"/>
              </a:rPr>
              <a:t>&lt;p&gt;</a:t>
            </a:r>
            <a:r>
              <a:rPr lang="pl-PL" sz="3600" err="1">
                <a:latin typeface="Consolas" panose="020B0609020204030204" pitchFamily="49" charset="0"/>
              </a:rPr>
              <a:t>He's</a:t>
            </a:r>
            <a:r>
              <a:rPr lang="pl-PL" sz="3600">
                <a:latin typeface="Consolas" panose="020B0609020204030204" pitchFamily="49" charset="0"/>
              </a:rPr>
              <a:t> </a:t>
            </a:r>
            <a:r>
              <a:rPr lang="pl-PL" sz="3600" err="1">
                <a:latin typeface="Consolas" panose="020B0609020204030204" pitchFamily="49" charset="0"/>
              </a:rPr>
              <a:t>good</a:t>
            </a:r>
            <a:r>
              <a:rPr lang="pl-PL" sz="3600">
                <a:latin typeface="Consolas" panose="020B0609020204030204" pitchFamily="49" charset="0"/>
              </a:rPr>
              <a:t>.&lt;/p&gt;</a:t>
            </a:r>
          </a:p>
          <a:p>
            <a:r>
              <a:rPr lang="pl-PL" sz="3600">
                <a:latin typeface="Consolas" panose="020B0609020204030204" pitchFamily="49" charset="0"/>
              </a:rPr>
              <a:t>);</a:t>
            </a:r>
          </a:p>
          <a:p>
            <a:r>
              <a:rPr lang="pl-PL" sz="36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6225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F530-D363-469A-9EF4-E0A1020B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REACT FRAGMENTS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833C4-C637-4091-9395-FED6880F1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>
                <a:latin typeface="Consolas" panose="020B0609020204030204" pitchFamily="49" charset="0"/>
              </a:rPr>
              <a:t>function Cat({ name }) {</a:t>
            </a:r>
          </a:p>
          <a:p>
            <a:r>
              <a:rPr lang="en-US" sz="3600">
                <a:latin typeface="Consolas" panose="020B0609020204030204" pitchFamily="49" charset="0"/>
              </a:rPr>
              <a:t>return (</a:t>
            </a:r>
          </a:p>
          <a:p>
            <a:r>
              <a:rPr lang="en-US" sz="3600">
                <a:latin typeface="Consolas" panose="020B0609020204030204" pitchFamily="49" charset="0"/>
              </a:rPr>
              <a:t>&lt;</a:t>
            </a:r>
            <a:r>
              <a:rPr lang="en-US" sz="3600" err="1">
                <a:latin typeface="Consolas" panose="020B0609020204030204" pitchFamily="49" charset="0"/>
              </a:rPr>
              <a:t>React.Fragment</a:t>
            </a:r>
            <a:r>
              <a:rPr lang="en-US" sz="3600">
                <a:latin typeface="Consolas" panose="020B0609020204030204" pitchFamily="49" charset="0"/>
              </a:rPr>
              <a:t>&gt;</a:t>
            </a:r>
          </a:p>
          <a:p>
            <a:r>
              <a:rPr lang="en-US" sz="3600">
                <a:latin typeface="Consolas" panose="020B0609020204030204" pitchFamily="49" charset="0"/>
              </a:rPr>
              <a:t>&lt;h1&gt;The cat's name is {name}&lt;/h1&gt;</a:t>
            </a:r>
          </a:p>
          <a:p>
            <a:r>
              <a:rPr lang="en-US" sz="3600">
                <a:latin typeface="Consolas" panose="020B0609020204030204" pitchFamily="49" charset="0"/>
              </a:rPr>
              <a:t>&lt;p&gt;He's good.&lt;/p&gt;</a:t>
            </a:r>
          </a:p>
          <a:p>
            <a:r>
              <a:rPr lang="en-US" sz="3600">
                <a:latin typeface="Consolas" panose="020B0609020204030204" pitchFamily="49" charset="0"/>
              </a:rPr>
              <a:t>&lt;/</a:t>
            </a:r>
            <a:r>
              <a:rPr lang="en-US" sz="3600" err="1">
                <a:latin typeface="Consolas" panose="020B0609020204030204" pitchFamily="49" charset="0"/>
              </a:rPr>
              <a:t>React.Fragment</a:t>
            </a:r>
            <a:r>
              <a:rPr lang="en-US" sz="3600">
                <a:latin typeface="Consolas" panose="020B0609020204030204" pitchFamily="49" charset="0"/>
              </a:rPr>
              <a:t>&gt;</a:t>
            </a:r>
          </a:p>
          <a:p>
            <a:r>
              <a:rPr lang="en-US" sz="3600">
                <a:latin typeface="Consolas" panose="020B0609020204030204" pitchFamily="49" charset="0"/>
              </a:rPr>
              <a:t>);</a:t>
            </a:r>
          </a:p>
          <a:p>
            <a:r>
              <a:rPr lang="en-US" sz="3600">
                <a:latin typeface="Consolas" panose="020B0609020204030204" pitchFamily="49" charset="0"/>
              </a:rPr>
              <a:t>}</a:t>
            </a:r>
            <a:endParaRPr lang="pl-PL" sz="3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459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F530-D363-469A-9EF4-E0A1020B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React</a:t>
            </a:r>
            <a:r>
              <a:rPr lang="pl-PL"/>
              <a:t> </a:t>
            </a:r>
            <a:r>
              <a:rPr lang="pl-PL" err="1"/>
              <a:t>fragments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833C4-C637-4091-9395-FED6880F1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>
                <a:latin typeface="Consolas" panose="020B0609020204030204" pitchFamily="49" charset="0"/>
              </a:rPr>
              <a:t>function Cat({ name }) {</a:t>
            </a:r>
          </a:p>
          <a:p>
            <a:r>
              <a:rPr lang="en-US" sz="3600">
                <a:latin typeface="Consolas" panose="020B0609020204030204" pitchFamily="49" charset="0"/>
              </a:rPr>
              <a:t>return (</a:t>
            </a:r>
          </a:p>
          <a:p>
            <a:r>
              <a:rPr lang="en-US" sz="3600">
                <a:latin typeface="Consolas" panose="020B0609020204030204" pitchFamily="49" charset="0"/>
              </a:rPr>
              <a:t>&lt;&gt;</a:t>
            </a:r>
          </a:p>
          <a:p>
            <a:r>
              <a:rPr lang="en-US" sz="3600">
                <a:latin typeface="Consolas" panose="020B0609020204030204" pitchFamily="49" charset="0"/>
              </a:rPr>
              <a:t>&lt;h1&gt;The cat's name is {name}&lt;/h1&gt;</a:t>
            </a:r>
          </a:p>
          <a:p>
            <a:r>
              <a:rPr lang="en-US" sz="3600">
                <a:latin typeface="Consolas" panose="020B0609020204030204" pitchFamily="49" charset="0"/>
              </a:rPr>
              <a:t>&lt;p&gt;He's good.&lt;/p&gt;</a:t>
            </a:r>
          </a:p>
          <a:p>
            <a:r>
              <a:rPr lang="en-US" sz="3600">
                <a:latin typeface="Consolas" panose="020B0609020204030204" pitchFamily="49" charset="0"/>
              </a:rPr>
              <a:t>&lt;/&gt;</a:t>
            </a:r>
          </a:p>
          <a:p>
            <a:r>
              <a:rPr lang="en-US" sz="3600">
                <a:latin typeface="Consolas" panose="020B0609020204030204" pitchFamily="49" charset="0"/>
              </a:rPr>
              <a:t>);</a:t>
            </a:r>
          </a:p>
          <a:p>
            <a:r>
              <a:rPr lang="en-US" sz="3600">
                <a:latin typeface="Consolas" panose="020B0609020204030204" pitchFamily="49" charset="0"/>
              </a:rPr>
              <a:t>}</a:t>
            </a:r>
            <a:endParaRPr lang="pl-PL" sz="3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09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6916-C7E4-4815-B580-D7EF10E2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JSX – Co to jest?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B7434B-DC53-48AD-B6FD-761081A90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38" y="2286000"/>
            <a:ext cx="5072062" cy="4022725"/>
          </a:xfrm>
        </p:spPr>
        <p:txBody>
          <a:bodyPr>
            <a:normAutofit fontScale="92500" lnSpcReduction="20000"/>
          </a:bodyPr>
          <a:lstStyle/>
          <a:p>
            <a:pPr marL="468000" indent="-468000">
              <a:buFont typeface="Wingdings" panose="05000000000000000000" pitchFamily="2" charset="2"/>
              <a:buChar char="v"/>
            </a:pPr>
            <a:r>
              <a:rPr lang="pl-PL" sz="3200"/>
              <a:t>Rozszerzenie </a:t>
            </a:r>
            <a:r>
              <a:rPr lang="pl-PL" sz="3200" err="1"/>
              <a:t>ECMAScript</a:t>
            </a:r>
            <a:r>
              <a:rPr lang="pl-PL" sz="3200"/>
              <a:t> (JavaScript)</a:t>
            </a:r>
          </a:p>
          <a:p>
            <a:pPr marL="468000" indent="-468000">
              <a:buFont typeface="Wingdings" panose="05000000000000000000" pitchFamily="2" charset="2"/>
              <a:buChar char="v"/>
            </a:pPr>
            <a:r>
              <a:rPr lang="pl-PL" sz="3200"/>
              <a:t>Podobne do XML i HTML</a:t>
            </a:r>
          </a:p>
          <a:p>
            <a:pPr marL="468000" indent="-468000">
              <a:buFont typeface="Wingdings" panose="05000000000000000000" pitchFamily="2" charset="2"/>
              <a:buChar char="v"/>
            </a:pPr>
            <a:r>
              <a:rPr lang="pl-PL" sz="3200"/>
              <a:t>Pozwala uniknąć „ręcznego” użycia </a:t>
            </a:r>
            <a:r>
              <a:rPr lang="pl-PL" sz="3200" err="1"/>
              <a:t>React.createElement</a:t>
            </a:r>
            <a:r>
              <a:rPr lang="pl-PL" sz="3200"/>
              <a:t>()</a:t>
            </a:r>
          </a:p>
          <a:p>
            <a:pPr marL="468000" indent="-468000">
              <a:buFont typeface="Wingdings" panose="05000000000000000000" pitchFamily="2" charset="2"/>
              <a:buChar char="v"/>
            </a:pPr>
            <a:r>
              <a:rPr lang="pl-PL" sz="3200"/>
              <a:t>Wymaga użycia </a:t>
            </a:r>
            <a:r>
              <a:rPr lang="pl-PL" sz="3200" err="1"/>
              <a:t>transpilera</a:t>
            </a:r>
            <a:r>
              <a:rPr lang="pl-PL" sz="3200"/>
              <a:t> JSX</a:t>
            </a:r>
          </a:p>
          <a:p>
            <a:pPr marL="468000" indent="-468000">
              <a:buFont typeface="Wingdings" panose="05000000000000000000" pitchFamily="2" charset="2"/>
              <a:buChar char="v"/>
            </a:pPr>
            <a:r>
              <a:rPr lang="pl-PL" sz="3200"/>
              <a:t>Ma zwiększać </a:t>
            </a:r>
            <a:r>
              <a:rPr lang="pl-PL" sz="3200" u="sng"/>
              <a:t>czytelność</a:t>
            </a:r>
            <a:r>
              <a:rPr lang="pl-PL" sz="3200"/>
              <a:t> kodu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70263C-5593-4D99-9DD7-B03F97A13B2D}"/>
              </a:ext>
            </a:extLst>
          </p:cNvPr>
          <p:cNvSpPr/>
          <p:nvPr/>
        </p:nvSpPr>
        <p:spPr>
          <a:xfrm>
            <a:off x="6613360" y="2365569"/>
            <a:ext cx="5113420" cy="120032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l-PL" sz="3600" err="1">
                <a:latin typeface="Consolas" panose="020B0609020204030204" pitchFamily="49" charset="0"/>
              </a:rPr>
              <a:t>React.createElement</a:t>
            </a:r>
            <a:br>
              <a:rPr lang="pl-PL" sz="3600">
                <a:latin typeface="Consolas" panose="020B0609020204030204" pitchFamily="49" charset="0"/>
              </a:rPr>
            </a:br>
            <a:r>
              <a:rPr lang="pl-PL" sz="3600">
                <a:latin typeface="Consolas" panose="020B0609020204030204" pitchFamily="49" charset="0"/>
              </a:rPr>
              <a:t>(</a:t>
            </a:r>
            <a:r>
              <a:rPr lang="pl-PL" sz="3600" err="1">
                <a:latin typeface="Consolas" panose="020B0609020204030204" pitchFamily="49" charset="0"/>
              </a:rPr>
              <a:t>Comp</a:t>
            </a:r>
            <a:r>
              <a:rPr lang="pl-PL" sz="3600">
                <a:latin typeface="Consolas" panose="020B0609020204030204" pitchFamily="49" charset="0"/>
              </a:rPr>
              <a:t>, {</a:t>
            </a:r>
            <a:r>
              <a:rPr lang="pl-PL" sz="3600" err="1">
                <a:latin typeface="Consolas" panose="020B0609020204030204" pitchFamily="49" charset="0"/>
              </a:rPr>
              <a:t>sth</a:t>
            </a:r>
            <a:r>
              <a:rPr lang="pl-PL" sz="3600">
                <a:latin typeface="Consolas" panose="020B0609020204030204" pitchFamily="49" charset="0"/>
              </a:rPr>
              <a:t>: […]});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11175C-CC59-4649-A96E-69810615F42E}"/>
              </a:ext>
            </a:extLst>
          </p:cNvPr>
          <p:cNvSpPr/>
          <p:nvPr/>
        </p:nvSpPr>
        <p:spPr>
          <a:xfrm>
            <a:off x="7170822" y="4658639"/>
            <a:ext cx="4555958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l-PL" sz="3600">
                <a:latin typeface="Consolas" panose="020B0609020204030204" pitchFamily="49" charset="0"/>
              </a:rPr>
              <a:t>&lt;</a:t>
            </a:r>
            <a:r>
              <a:rPr lang="pl-PL" sz="3600" err="1">
                <a:latin typeface="Consolas" panose="020B0609020204030204" pitchFamily="49" charset="0"/>
              </a:rPr>
              <a:t>Comp</a:t>
            </a:r>
            <a:r>
              <a:rPr lang="pl-PL" sz="3600">
                <a:latin typeface="Consolas" panose="020B0609020204030204" pitchFamily="49" charset="0"/>
              </a:rPr>
              <a:t> </a:t>
            </a:r>
            <a:r>
              <a:rPr lang="pl-PL" sz="3600" err="1">
                <a:latin typeface="Consolas" panose="020B0609020204030204" pitchFamily="49" charset="0"/>
              </a:rPr>
              <a:t>sth</a:t>
            </a:r>
            <a:r>
              <a:rPr lang="pl-PL" sz="3600">
                <a:latin typeface="Consolas" panose="020B0609020204030204" pitchFamily="49" charset="0"/>
              </a:rPr>
              <a:t>={[…]}/&gt;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A37371C-8F61-4323-B7A7-3E3BFCEF3D06}"/>
              </a:ext>
            </a:extLst>
          </p:cNvPr>
          <p:cNvSpPr/>
          <p:nvPr/>
        </p:nvSpPr>
        <p:spPr>
          <a:xfrm>
            <a:off x="8582526" y="3606942"/>
            <a:ext cx="1219200" cy="1010653"/>
          </a:xfrm>
          <a:prstGeom prst="down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877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EADFFC-0D94-474E-88C1-823A3793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JSX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EF962-24C0-433A-97BC-66D80C68C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Część 2</a:t>
            </a:r>
          </a:p>
        </p:txBody>
      </p:sp>
      <p:pic>
        <p:nvPicPr>
          <p:cNvPr id="3074" name="Picture 2" descr="JSX">
            <a:extLst>
              <a:ext uri="{FF2B5EF4-FFF2-40B4-BE49-F238E27FC236}">
                <a16:creationId xmlns:a16="http://schemas.microsoft.com/office/drawing/2014/main" id="{AC3F4F18-430F-48F7-AE2C-AEC5BFB36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49471"/>
            <a:ext cx="3200400" cy="128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557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A08D-27B7-48D6-B45B-F33622B9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JSX – Właściwości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68F37-6076-4263-B03C-C099A1B1E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1673352"/>
            <a:ext cx="4754880" cy="822960"/>
          </a:xfrm>
        </p:spPr>
        <p:txBody>
          <a:bodyPr>
            <a:normAutofit/>
          </a:bodyPr>
          <a:lstStyle/>
          <a:p>
            <a:r>
              <a:rPr lang="pl-PL" sz="3200"/>
              <a:t>Ciągi znaków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9D28-297F-40FD-8C61-F541A5A77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479374"/>
            <a:ext cx="4754880" cy="3341572"/>
          </a:xfrm>
        </p:spPr>
        <p:txBody>
          <a:bodyPr>
            <a:normAutofit/>
          </a:bodyPr>
          <a:lstStyle/>
          <a:p>
            <a:r>
              <a:rPr lang="pl-PL" sz="2800" err="1">
                <a:latin typeface="Consolas" panose="020B0609020204030204" pitchFamily="49" charset="0"/>
              </a:rPr>
              <a:t>React.createElement</a:t>
            </a:r>
            <a:r>
              <a:rPr lang="pl-PL" sz="2800">
                <a:latin typeface="Consolas" panose="020B0609020204030204" pitchFamily="49" charset="0"/>
              </a:rPr>
              <a:t>(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  Ingredient,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  {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   </a:t>
            </a:r>
            <a:r>
              <a:rPr lang="pl-PL" sz="2800" err="1">
                <a:latin typeface="Consolas" panose="020B0609020204030204" pitchFamily="49" charset="0"/>
              </a:rPr>
              <a:t>name</a:t>
            </a:r>
            <a:r>
              <a:rPr lang="pl-PL" sz="2800">
                <a:latin typeface="Consolas" panose="020B0609020204030204" pitchFamily="49" charset="0"/>
              </a:rPr>
              <a:t>: </a:t>
            </a:r>
            <a:r>
              <a:rPr lang="pl-PL" sz="2800">
                <a:solidFill>
                  <a:srgbClr val="FF0000"/>
                </a:solidFill>
                <a:latin typeface="Consolas" panose="020B0609020204030204" pitchFamily="49" charset="0"/>
              </a:rPr>
              <a:t>"salt"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  }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1DBF5F-75EA-4517-8BD5-6F16D7627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0888" y="1673352"/>
            <a:ext cx="4754880" cy="822960"/>
          </a:xfrm>
        </p:spPr>
        <p:txBody>
          <a:bodyPr>
            <a:normAutofit/>
          </a:bodyPr>
          <a:lstStyle/>
          <a:p>
            <a:r>
              <a:rPr lang="pl-PL" sz="3200"/>
              <a:t>JavaScript </a:t>
            </a:r>
            <a:r>
              <a:rPr lang="pl-PL" sz="3200" err="1"/>
              <a:t>Expression</a:t>
            </a:r>
            <a:endParaRPr lang="pl-PL" sz="32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F0EA8-44C3-421E-A29E-506C9F012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0888" y="2479374"/>
            <a:ext cx="4754880" cy="3341572"/>
          </a:xfrm>
        </p:spPr>
        <p:txBody>
          <a:bodyPr>
            <a:normAutofit/>
          </a:bodyPr>
          <a:lstStyle/>
          <a:p>
            <a:r>
              <a:rPr lang="pl-PL" sz="2800" err="1">
                <a:latin typeface="Consolas" panose="020B0609020204030204" pitchFamily="49" charset="0"/>
              </a:rPr>
              <a:t>React.createElement</a:t>
            </a:r>
            <a:r>
              <a:rPr lang="pl-PL" sz="2800">
                <a:latin typeface="Consolas" panose="020B0609020204030204" pitchFamily="49" charset="0"/>
              </a:rPr>
              <a:t>(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  </a:t>
            </a:r>
            <a:r>
              <a:rPr lang="pl-PL" sz="2800" err="1">
                <a:latin typeface="Consolas" panose="020B0609020204030204" pitchFamily="49" charset="0"/>
              </a:rPr>
              <a:t>IngredientsList</a:t>
            </a:r>
            <a:r>
              <a:rPr lang="pl-PL" sz="2800">
                <a:latin typeface="Consolas" panose="020B0609020204030204" pitchFamily="49" charset="0"/>
              </a:rPr>
              <a:t>,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  {list: </a:t>
            </a:r>
            <a:r>
              <a:rPr lang="pl-PL" sz="280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br>
              <a:rPr lang="pl-PL" sz="280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l-PL" sz="2800">
                <a:solidFill>
                  <a:srgbClr val="FF0000"/>
                </a:solidFill>
                <a:latin typeface="Consolas" panose="020B0609020204030204" pitchFamily="49" charset="0"/>
              </a:rPr>
              <a:t>    "salt","</a:t>
            </a:r>
            <a:r>
              <a:rPr lang="pl-PL" sz="2800" err="1">
                <a:solidFill>
                  <a:srgbClr val="FF0000"/>
                </a:solidFill>
                <a:latin typeface="Consolas" panose="020B0609020204030204" pitchFamily="49" charset="0"/>
              </a:rPr>
              <a:t>pepper</a:t>
            </a:r>
            <a:r>
              <a:rPr lang="pl-PL" sz="280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br>
              <a:rPr lang="pl-PL" sz="280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l-PL" sz="2800">
                <a:solidFill>
                  <a:srgbClr val="FF0000"/>
                </a:solidFill>
                <a:latin typeface="Consolas" panose="020B0609020204030204" pitchFamily="49" charset="0"/>
              </a:rPr>
              <a:t>  ]}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902729-B492-46AE-AE23-0CE42CAE8EAC}"/>
              </a:ext>
            </a:extLst>
          </p:cNvPr>
          <p:cNvSpPr/>
          <p:nvPr/>
        </p:nvSpPr>
        <p:spPr>
          <a:xfrm>
            <a:off x="6071989" y="5128448"/>
            <a:ext cx="531106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>
                <a:latin typeface="Consolas" panose="020B0609020204030204" pitchFamily="49" charset="0"/>
              </a:rPr>
              <a:t>&lt;</a:t>
            </a:r>
            <a:r>
              <a:rPr lang="pl-PL" sz="2800" err="1">
                <a:latin typeface="Consolas" panose="020B0609020204030204" pitchFamily="49" charset="0"/>
              </a:rPr>
              <a:t>IngredientsList</a:t>
            </a:r>
            <a:r>
              <a:rPr lang="pl-PL" sz="2800">
                <a:latin typeface="Consolas" panose="020B0609020204030204" pitchFamily="49" charset="0"/>
              </a:rPr>
              <a:t> 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  list=</a:t>
            </a:r>
            <a:r>
              <a:rPr lang="pl-PL" sz="2800">
                <a:solidFill>
                  <a:srgbClr val="FF0000"/>
                </a:solidFill>
                <a:latin typeface="Consolas" panose="020B0609020204030204" pitchFamily="49" charset="0"/>
              </a:rPr>
              <a:t>{["salt","</a:t>
            </a:r>
            <a:r>
              <a:rPr lang="pl-PL" sz="2800" err="1">
                <a:solidFill>
                  <a:srgbClr val="FF0000"/>
                </a:solidFill>
                <a:latin typeface="Consolas" panose="020B0609020204030204" pitchFamily="49" charset="0"/>
              </a:rPr>
              <a:t>pepper</a:t>
            </a:r>
            <a:r>
              <a:rPr lang="pl-PL" sz="2800">
                <a:solidFill>
                  <a:srgbClr val="FF0000"/>
                </a:solidFill>
                <a:latin typeface="Consolas" panose="020B0609020204030204" pitchFamily="49" charset="0"/>
              </a:rPr>
              <a:t>"]}</a:t>
            </a:r>
            <a:br>
              <a:rPr lang="pl-PL" sz="280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/&gt;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DE5E3-6438-4FD5-8E62-1B814450AF89}"/>
              </a:ext>
            </a:extLst>
          </p:cNvPr>
          <p:cNvSpPr/>
          <p:nvPr/>
        </p:nvSpPr>
        <p:spPr>
          <a:xfrm>
            <a:off x="1024128" y="5158193"/>
            <a:ext cx="274786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>
                <a:latin typeface="Consolas" panose="020B0609020204030204" pitchFamily="49" charset="0"/>
              </a:rPr>
              <a:t>&lt;</a:t>
            </a:r>
            <a:r>
              <a:rPr lang="pl-PL" sz="2800" err="1">
                <a:latin typeface="Consolas" panose="020B0609020204030204" pitchFamily="49" charset="0"/>
              </a:rPr>
              <a:t>Ingredients</a:t>
            </a:r>
            <a:r>
              <a:rPr lang="pl-PL" sz="2800">
                <a:latin typeface="Consolas" panose="020B0609020204030204" pitchFamily="49" charset="0"/>
              </a:rPr>
              <a:t> 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  </a:t>
            </a:r>
            <a:r>
              <a:rPr lang="pl-PL" sz="2800" err="1">
                <a:latin typeface="Consolas" panose="020B0609020204030204" pitchFamily="49" charset="0"/>
              </a:rPr>
              <a:t>name</a:t>
            </a:r>
            <a:r>
              <a:rPr lang="pl-PL" sz="2800">
                <a:latin typeface="Consolas" panose="020B0609020204030204" pitchFamily="49" charset="0"/>
              </a:rPr>
              <a:t>=</a:t>
            </a:r>
            <a:r>
              <a:rPr lang="pl-PL" sz="2800">
                <a:solidFill>
                  <a:srgbClr val="FF0000"/>
                </a:solidFill>
                <a:latin typeface="Consolas" panose="020B0609020204030204" pitchFamily="49" charset="0"/>
              </a:rPr>
              <a:t>"salt"</a:t>
            </a:r>
            <a:br>
              <a:rPr lang="pl-PL" sz="280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88307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itle 6">
            <a:extLst>
              <a:ext uri="{FF2B5EF4-FFF2-40B4-BE49-F238E27FC236}">
                <a16:creationId xmlns:a16="http://schemas.microsoft.com/office/drawing/2014/main" id="{983B1AF8-65B1-4959-B55F-585996CB4E2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pl-PL"/>
              <a:t>Przykładowy kod z JSX</a:t>
            </a:r>
          </a:p>
        </p:txBody>
      </p:sp>
      <p:sp>
        <p:nvSpPr>
          <p:cNvPr id="8" name="Vertical Text Placeholder 7">
            <a:extLst>
              <a:ext uri="{FF2B5EF4-FFF2-40B4-BE49-F238E27FC236}">
                <a16:creationId xmlns:a16="http://schemas.microsoft.com/office/drawing/2014/main" id="{75C39DA8-947A-4B3A-AF6E-6E641A130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2800">
                <a:latin typeface="Consolas" panose="020B0609020204030204" pitchFamily="49" charset="0"/>
              </a:rPr>
              <a:t>&lt;!DOCTYPE </a:t>
            </a:r>
            <a:r>
              <a:rPr lang="pl-PL" sz="2800" err="1">
                <a:latin typeface="Consolas" panose="020B0609020204030204" pitchFamily="49" charset="0"/>
              </a:rPr>
              <a:t>html</a:t>
            </a:r>
            <a:r>
              <a:rPr lang="pl-PL" sz="2800"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2800">
                <a:latin typeface="Consolas" panose="020B0609020204030204" pitchFamily="49" charset="0"/>
              </a:rPr>
              <a:t>&lt;</a:t>
            </a:r>
            <a:r>
              <a:rPr lang="pl-PL" sz="2800" err="1">
                <a:latin typeface="Consolas" panose="020B0609020204030204" pitchFamily="49" charset="0"/>
              </a:rPr>
              <a:t>html</a:t>
            </a:r>
            <a:r>
              <a:rPr lang="pl-PL" sz="2800"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2800">
                <a:latin typeface="Consolas" panose="020B0609020204030204" pitchFamily="49" charset="0"/>
              </a:rPr>
              <a:t>&lt;</a:t>
            </a:r>
            <a:r>
              <a:rPr lang="pl-PL" sz="2800" err="1">
                <a:latin typeface="Consolas" panose="020B0609020204030204" pitchFamily="49" charset="0"/>
              </a:rPr>
              <a:t>head</a:t>
            </a:r>
            <a:r>
              <a:rPr lang="pl-PL" sz="2800"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2800">
                <a:latin typeface="Consolas" panose="020B0609020204030204" pitchFamily="49" charset="0"/>
              </a:rPr>
              <a:t>&lt;meta </a:t>
            </a:r>
            <a:r>
              <a:rPr lang="pl-PL" sz="2800" err="1">
                <a:latin typeface="Consolas" panose="020B0609020204030204" pitchFamily="49" charset="0"/>
              </a:rPr>
              <a:t>charset</a:t>
            </a:r>
            <a:r>
              <a:rPr lang="pl-PL" sz="2800">
                <a:latin typeface="Consolas" panose="020B0609020204030204" pitchFamily="49" charset="0"/>
              </a:rPr>
              <a:t>="utf-8" /&gt;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2800">
                <a:latin typeface="Consolas" panose="020B0609020204030204" pitchFamily="49" charset="0"/>
              </a:rPr>
              <a:t>&lt;</a:t>
            </a:r>
            <a:r>
              <a:rPr lang="pl-PL" sz="2800" err="1">
                <a:latin typeface="Consolas" panose="020B0609020204030204" pitchFamily="49" charset="0"/>
              </a:rPr>
              <a:t>title</a:t>
            </a:r>
            <a:r>
              <a:rPr lang="pl-PL" sz="2800">
                <a:latin typeface="Consolas" panose="020B0609020204030204" pitchFamily="49" charset="0"/>
              </a:rPr>
              <a:t>&gt;</a:t>
            </a:r>
            <a:r>
              <a:rPr lang="pl-PL" sz="2800" err="1">
                <a:latin typeface="Consolas" panose="020B0609020204030204" pitchFamily="49" charset="0"/>
              </a:rPr>
              <a:t>React</a:t>
            </a:r>
            <a:r>
              <a:rPr lang="pl-PL" sz="2800">
                <a:latin typeface="Consolas" panose="020B0609020204030204" pitchFamily="49" charset="0"/>
              </a:rPr>
              <a:t> </a:t>
            </a:r>
            <a:r>
              <a:rPr lang="pl-PL" sz="2800" err="1">
                <a:latin typeface="Consolas" panose="020B0609020204030204" pitchFamily="49" charset="0"/>
              </a:rPr>
              <a:t>Examples</a:t>
            </a:r>
            <a:r>
              <a:rPr lang="pl-PL" sz="2800">
                <a:latin typeface="Consolas" panose="020B0609020204030204" pitchFamily="49" charset="0"/>
              </a:rPr>
              <a:t>&lt;/</a:t>
            </a:r>
            <a:r>
              <a:rPr lang="pl-PL" sz="2800" err="1">
                <a:latin typeface="Consolas" panose="020B0609020204030204" pitchFamily="49" charset="0"/>
              </a:rPr>
              <a:t>title</a:t>
            </a:r>
            <a:r>
              <a:rPr lang="pl-PL" sz="2800"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2800">
                <a:latin typeface="Consolas" panose="020B0609020204030204" pitchFamily="49" charset="0"/>
              </a:rPr>
              <a:t>&lt;/</a:t>
            </a:r>
            <a:r>
              <a:rPr lang="pl-PL" sz="2800" err="1">
                <a:latin typeface="Consolas" panose="020B0609020204030204" pitchFamily="49" charset="0"/>
              </a:rPr>
              <a:t>head</a:t>
            </a:r>
            <a:r>
              <a:rPr lang="pl-PL" sz="2800"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2800">
                <a:latin typeface="Consolas" panose="020B0609020204030204" pitchFamily="49" charset="0"/>
              </a:rPr>
              <a:t>&lt;body&gt;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2800">
                <a:latin typeface="Consolas" panose="020B0609020204030204" pitchFamily="49" charset="0"/>
              </a:rPr>
              <a:t>&lt;div id="</a:t>
            </a:r>
            <a:r>
              <a:rPr lang="pl-PL" sz="2800" err="1">
                <a:latin typeface="Consolas" panose="020B0609020204030204" pitchFamily="49" charset="0"/>
              </a:rPr>
              <a:t>root</a:t>
            </a:r>
            <a:r>
              <a:rPr lang="pl-PL" sz="2800">
                <a:latin typeface="Consolas" panose="020B0609020204030204" pitchFamily="49" charset="0"/>
              </a:rPr>
              <a:t>"&gt;&lt;/div&gt;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2800">
                <a:solidFill>
                  <a:srgbClr val="FF0000"/>
                </a:solidFill>
                <a:latin typeface="Consolas" panose="020B0609020204030204" pitchFamily="49" charset="0"/>
              </a:rPr>
              <a:t>&lt;!-- </a:t>
            </a:r>
            <a:r>
              <a:rPr lang="pl-PL" sz="2800" err="1">
                <a:solidFill>
                  <a:srgbClr val="FF0000"/>
                </a:solidFill>
                <a:latin typeface="Consolas" panose="020B0609020204030204" pitchFamily="49" charset="0"/>
              </a:rPr>
              <a:t>React</a:t>
            </a:r>
            <a:r>
              <a:rPr lang="pl-PL" sz="2800">
                <a:solidFill>
                  <a:srgbClr val="FF0000"/>
                </a:solidFill>
                <a:latin typeface="Consolas" panose="020B0609020204030204" pitchFamily="49" charset="0"/>
              </a:rPr>
              <a:t> Library &amp; </a:t>
            </a:r>
            <a:r>
              <a:rPr lang="pl-PL" sz="2800" err="1">
                <a:solidFill>
                  <a:srgbClr val="FF0000"/>
                </a:solidFill>
                <a:latin typeface="Consolas" panose="020B0609020204030204" pitchFamily="49" charset="0"/>
              </a:rPr>
              <a:t>React</a:t>
            </a:r>
            <a:r>
              <a:rPr lang="pl-PL" sz="2800">
                <a:solidFill>
                  <a:srgbClr val="FF0000"/>
                </a:solidFill>
                <a:latin typeface="Consolas" panose="020B0609020204030204" pitchFamily="49" charset="0"/>
              </a:rPr>
              <a:t> DOM --&gt;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280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pl-PL" sz="2800" err="1">
                <a:solidFill>
                  <a:srgbClr val="0070C0"/>
                </a:solidFill>
                <a:latin typeface="Consolas" panose="020B0609020204030204" pitchFamily="49" charset="0"/>
              </a:rPr>
              <a:t>script</a:t>
            </a:r>
            <a:r>
              <a:rPr lang="pl-PL" sz="28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2800" err="1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pl-PL" sz="2800">
                <a:solidFill>
                  <a:srgbClr val="0070C0"/>
                </a:solidFill>
                <a:latin typeface="Consolas" panose="020B0609020204030204" pitchFamily="49" charset="0"/>
              </a:rPr>
              <a:t>="</a:t>
            </a:r>
            <a:r>
              <a:rPr lang="pl-PL" sz="2800" err="1">
                <a:solidFill>
                  <a:srgbClr val="0070C0"/>
                </a:solidFill>
                <a:latin typeface="Consolas" panose="020B0609020204030204" pitchFamily="49" charset="0"/>
              </a:rPr>
              <a:t>text</a:t>
            </a:r>
            <a:r>
              <a:rPr lang="pl-PL" sz="280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pl-PL" sz="2800" err="1">
                <a:solidFill>
                  <a:srgbClr val="0070C0"/>
                </a:solidFill>
                <a:latin typeface="Consolas" panose="020B0609020204030204" pitchFamily="49" charset="0"/>
              </a:rPr>
              <a:t>babel</a:t>
            </a:r>
            <a:r>
              <a:rPr lang="pl-PL" sz="2800">
                <a:solidFill>
                  <a:srgbClr val="0070C0"/>
                </a:solidFill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2800">
                <a:solidFill>
                  <a:srgbClr val="0070C0"/>
                </a:solidFill>
                <a:latin typeface="Consolas" panose="020B0609020204030204" pitchFamily="49" charset="0"/>
              </a:rPr>
              <a:t>// JSX </a:t>
            </a:r>
            <a:r>
              <a:rPr lang="pl-PL" sz="2800" err="1">
                <a:solidFill>
                  <a:srgbClr val="0070C0"/>
                </a:solidFill>
                <a:latin typeface="Consolas" panose="020B0609020204030204" pitchFamily="49" charset="0"/>
              </a:rPr>
              <a:t>code</a:t>
            </a:r>
            <a:r>
              <a:rPr lang="pl-PL" sz="28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2800" err="1">
                <a:solidFill>
                  <a:srgbClr val="0070C0"/>
                </a:solidFill>
                <a:latin typeface="Consolas" panose="020B0609020204030204" pitchFamily="49" charset="0"/>
              </a:rPr>
              <a:t>here</a:t>
            </a:r>
            <a:br>
              <a:rPr lang="pl-PL" sz="280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pl-PL" sz="2800">
                <a:solidFill>
                  <a:srgbClr val="0070C0"/>
                </a:solidFill>
                <a:latin typeface="Consolas" panose="020B0609020204030204" pitchFamily="49" charset="0"/>
              </a:rPr>
              <a:t>&lt;/</a:t>
            </a:r>
            <a:r>
              <a:rPr lang="pl-PL" sz="2800" err="1">
                <a:solidFill>
                  <a:srgbClr val="0070C0"/>
                </a:solidFill>
                <a:latin typeface="Consolas" panose="020B0609020204030204" pitchFamily="49" charset="0"/>
              </a:rPr>
              <a:t>script</a:t>
            </a:r>
            <a:r>
              <a:rPr lang="pl-PL" sz="280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2800">
                <a:latin typeface="Consolas" panose="020B0609020204030204" pitchFamily="49" charset="0"/>
              </a:rPr>
              <a:t>&lt;/body&gt;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2800">
                <a:latin typeface="Consolas" panose="020B0609020204030204" pitchFamily="49" charset="0"/>
              </a:rPr>
              <a:t>&lt;/</a:t>
            </a:r>
            <a:r>
              <a:rPr lang="pl-PL" sz="2800" err="1">
                <a:latin typeface="Consolas" panose="020B0609020204030204" pitchFamily="49" charset="0"/>
              </a:rPr>
              <a:t>html</a:t>
            </a:r>
            <a:r>
              <a:rPr lang="pl-PL" sz="280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036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itle 6">
            <a:extLst>
              <a:ext uri="{FF2B5EF4-FFF2-40B4-BE49-F238E27FC236}">
                <a16:creationId xmlns:a16="http://schemas.microsoft.com/office/drawing/2014/main" id="{983B1AF8-65B1-4959-B55F-585996CB4E2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pl-PL"/>
              <a:t>Przykładowy kod z JSX</a:t>
            </a:r>
          </a:p>
        </p:txBody>
      </p:sp>
      <p:sp>
        <p:nvSpPr>
          <p:cNvPr id="8" name="Vertical Text Placeholder 7">
            <a:extLst>
              <a:ext uri="{FF2B5EF4-FFF2-40B4-BE49-F238E27FC236}">
                <a16:creationId xmlns:a16="http://schemas.microsoft.com/office/drawing/2014/main" id="{75C39DA8-947A-4B3A-AF6E-6E641A130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734300" cy="5410200"/>
          </a:xfrm>
        </p:spPr>
        <p:txBody>
          <a:bodyPr vert="horz">
            <a:normAutofit fontScale="925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latin typeface="Consolas" panose="020B0609020204030204" pitchFamily="49" charset="0"/>
              </a:rPr>
              <a:t>&lt;!-- React Library &amp; React DOM --&gt;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latin typeface="Consolas" panose="020B0609020204030204" pitchFamily="49" charset="0"/>
              </a:rPr>
              <a:t>&lt;script</a:t>
            </a:r>
            <a:r>
              <a:rPr lang="pl-PL" sz="2800">
                <a:latin typeface="Consolas" panose="020B0609020204030204" pitchFamily="49" charset="0"/>
              </a:rPr>
              <a:t> </a:t>
            </a:r>
            <a:r>
              <a:rPr lang="en-US" sz="2800" err="1">
                <a:latin typeface="Consolas" panose="020B0609020204030204" pitchFamily="49" charset="0"/>
              </a:rPr>
              <a:t>src</a:t>
            </a:r>
            <a:r>
              <a:rPr lang="en-US" sz="2800">
                <a:latin typeface="Consolas" panose="020B0609020204030204" pitchFamily="49" charset="0"/>
              </a:rPr>
              <a:t>="https://unpkg.com/react@16.8.6/</a:t>
            </a:r>
            <a:r>
              <a:rPr lang="en-US" sz="2800" err="1">
                <a:latin typeface="Consolas" panose="020B0609020204030204" pitchFamily="49" charset="0"/>
              </a:rPr>
              <a:t>umd</a:t>
            </a:r>
            <a:r>
              <a:rPr lang="en-US" sz="2800">
                <a:latin typeface="Consolas" panose="020B0609020204030204" pitchFamily="49" charset="0"/>
              </a:rPr>
              <a:t>/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en-US" sz="2800" b="1">
                <a:solidFill>
                  <a:srgbClr val="FF0000"/>
                </a:solidFill>
                <a:latin typeface="Consolas" panose="020B0609020204030204" pitchFamily="49" charset="0"/>
              </a:rPr>
              <a:t>react.development.js</a:t>
            </a:r>
            <a:r>
              <a:rPr lang="en-US" sz="2800"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latin typeface="Consolas" panose="020B0609020204030204" pitchFamily="49" charset="0"/>
              </a:rPr>
              <a:t>&lt;/script&gt;</a:t>
            </a:r>
            <a:br>
              <a:rPr lang="pl-PL" sz="2800">
                <a:latin typeface="Consolas" panose="020B0609020204030204" pitchFamily="49" charset="0"/>
              </a:rPr>
            </a:br>
            <a:endParaRPr lang="en-US" sz="280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latin typeface="Consolas" panose="020B0609020204030204" pitchFamily="49" charset="0"/>
              </a:rPr>
              <a:t>&lt;script</a:t>
            </a:r>
            <a:r>
              <a:rPr lang="pl-PL" sz="2800">
                <a:latin typeface="Consolas" panose="020B0609020204030204" pitchFamily="49" charset="0"/>
              </a:rPr>
              <a:t> </a:t>
            </a:r>
            <a:r>
              <a:rPr lang="en-US" sz="2800" err="1">
                <a:latin typeface="Consolas" panose="020B0609020204030204" pitchFamily="49" charset="0"/>
              </a:rPr>
              <a:t>src</a:t>
            </a:r>
            <a:r>
              <a:rPr lang="en-US" sz="2800">
                <a:latin typeface="Consolas" panose="020B0609020204030204" pitchFamily="49" charset="0"/>
              </a:rPr>
              <a:t>="https://unpkg.com/react-dom@16.8.6/</a:t>
            </a:r>
            <a:r>
              <a:rPr lang="en-US" sz="2800" err="1">
                <a:latin typeface="Consolas" panose="020B0609020204030204" pitchFamily="49" charset="0"/>
              </a:rPr>
              <a:t>umd</a:t>
            </a:r>
            <a:r>
              <a:rPr lang="en-US" sz="2800">
                <a:latin typeface="Consolas" panose="020B0609020204030204" pitchFamily="49" charset="0"/>
              </a:rPr>
              <a:t>/</a:t>
            </a:r>
            <a:r>
              <a:rPr lang="en-US" sz="2800" b="1">
                <a:solidFill>
                  <a:srgbClr val="FF0000"/>
                </a:solidFill>
                <a:latin typeface="Consolas" panose="020B0609020204030204" pitchFamily="49" charset="0"/>
              </a:rPr>
              <a:t>react</a:t>
            </a:r>
            <a:r>
              <a:rPr lang="pl-PL" sz="2800" b="1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2800" b="1">
                <a:solidFill>
                  <a:srgbClr val="FF0000"/>
                </a:solidFill>
                <a:latin typeface="Consolas" panose="020B0609020204030204" pitchFamily="49" charset="0"/>
              </a:rPr>
              <a:t>dom.development.js</a:t>
            </a:r>
            <a:r>
              <a:rPr lang="en-US" sz="2800"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latin typeface="Consolas" panose="020B0609020204030204" pitchFamily="49" charset="0"/>
              </a:rPr>
              <a:t>&lt;/script&gt;</a:t>
            </a:r>
            <a:br>
              <a:rPr lang="pl-PL" sz="2800">
                <a:latin typeface="Consolas" panose="020B0609020204030204" pitchFamily="49" charset="0"/>
              </a:rPr>
            </a:br>
            <a:endParaRPr lang="en-US" sz="280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latin typeface="Consolas" panose="020B0609020204030204" pitchFamily="49" charset="0"/>
              </a:rPr>
              <a:t>&lt;script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err="1">
                <a:latin typeface="Consolas" panose="020B0609020204030204" pitchFamily="49" charset="0"/>
              </a:rPr>
              <a:t>src</a:t>
            </a:r>
            <a:r>
              <a:rPr lang="en-US" sz="2800">
                <a:latin typeface="Consolas" panose="020B0609020204030204" pitchFamily="49" charset="0"/>
              </a:rPr>
              <a:t>="https://unpkg.com/@babel/standalone/</a:t>
            </a:r>
            <a:r>
              <a:rPr lang="en-US" sz="2800" b="1">
                <a:solidFill>
                  <a:srgbClr val="FF0000"/>
                </a:solidFill>
                <a:latin typeface="Consolas" panose="020B0609020204030204" pitchFamily="49" charset="0"/>
              </a:rPr>
              <a:t>babel.min.js</a:t>
            </a:r>
            <a:r>
              <a:rPr lang="en-US" sz="2800"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latin typeface="Consolas" panose="020B0609020204030204" pitchFamily="49" charset="0"/>
              </a:rPr>
              <a:t>&lt;/script&gt;</a:t>
            </a:r>
            <a:endParaRPr lang="pl-PL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80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EB3F4-EFB4-4794-81ED-0A1E51BDB73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pl-PL"/>
              <a:t>Przykład JSX</a:t>
            </a:r>
          </a:p>
        </p:txBody>
      </p:sp>
      <p:sp>
        <p:nvSpPr>
          <p:cNvPr id="6" name="Vertical Text Placeholder 7">
            <a:extLst>
              <a:ext uri="{FF2B5EF4-FFF2-40B4-BE49-F238E27FC236}">
                <a16:creationId xmlns:a16="http://schemas.microsoft.com/office/drawing/2014/main" id="{3D59FF78-B3D3-4B9F-9678-1C11BCE39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horz"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2800">
                <a:latin typeface="Consolas" panose="020B0609020204030204" pitchFamily="49" charset="0"/>
              </a:rPr>
              <a:t>&lt;</a:t>
            </a:r>
            <a:r>
              <a:rPr lang="pl-PL" sz="2800" err="1">
                <a:latin typeface="Consolas" panose="020B0609020204030204" pitchFamily="49" charset="0"/>
              </a:rPr>
              <a:t>script</a:t>
            </a:r>
            <a:r>
              <a:rPr lang="pl-PL" sz="2800">
                <a:latin typeface="Consolas" panose="020B0609020204030204" pitchFamily="49" charset="0"/>
              </a:rPr>
              <a:t> </a:t>
            </a:r>
            <a:r>
              <a:rPr lang="pl-PL" sz="2800" err="1">
                <a:latin typeface="Consolas" panose="020B0609020204030204" pitchFamily="49" charset="0"/>
              </a:rPr>
              <a:t>type</a:t>
            </a:r>
            <a:r>
              <a:rPr lang="pl-PL" sz="2800">
                <a:latin typeface="Consolas" panose="020B0609020204030204" pitchFamily="49" charset="0"/>
              </a:rPr>
              <a:t>="</a:t>
            </a:r>
            <a:r>
              <a:rPr lang="pl-PL" sz="2800" err="1">
                <a:latin typeface="Consolas" panose="020B0609020204030204" pitchFamily="49" charset="0"/>
              </a:rPr>
              <a:t>text</a:t>
            </a:r>
            <a:r>
              <a:rPr lang="pl-PL" sz="2800">
                <a:latin typeface="Consolas" panose="020B0609020204030204" pitchFamily="49" charset="0"/>
              </a:rPr>
              <a:t>/</a:t>
            </a:r>
            <a:r>
              <a:rPr lang="pl-PL" sz="2800" err="1">
                <a:latin typeface="Consolas" panose="020B0609020204030204" pitchFamily="49" charset="0"/>
              </a:rPr>
              <a:t>babel</a:t>
            </a:r>
            <a:r>
              <a:rPr lang="pl-PL" sz="2800"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pl-PL" sz="2800"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   </a:t>
            </a:r>
            <a:r>
              <a:rPr lang="pl-PL" sz="2800" err="1">
                <a:latin typeface="Consolas" panose="020B0609020204030204" pitchFamily="49" charset="0"/>
              </a:rPr>
              <a:t>function</a:t>
            </a:r>
            <a:r>
              <a:rPr lang="pl-PL" sz="2800">
                <a:latin typeface="Consolas" panose="020B0609020204030204" pitchFamily="49" charset="0"/>
              </a:rPr>
              <a:t> </a:t>
            </a:r>
            <a:r>
              <a:rPr lang="pl-PL" sz="2800" err="1">
                <a:latin typeface="Consolas" panose="020B0609020204030204" pitchFamily="49" charset="0"/>
              </a:rPr>
              <a:t>HelloJSX</a:t>
            </a:r>
            <a:r>
              <a:rPr lang="pl-PL" sz="2800">
                <a:latin typeface="Consolas" panose="020B0609020204030204" pitchFamily="49" charset="0"/>
              </a:rPr>
              <a:t> 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2800">
                <a:latin typeface="Consolas" panose="020B0609020204030204" pitchFamily="49" charset="0"/>
              </a:rPr>
              <a:t>    return (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2800">
                <a:latin typeface="Consolas" panose="020B0609020204030204" pitchFamily="49" charset="0"/>
              </a:rPr>
              <a:t>      </a:t>
            </a:r>
            <a:r>
              <a:rPr lang="pl-PL" sz="2800" b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&lt;h1&gt;Hello in JSX&lt;/h1&gt;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2800">
                <a:latin typeface="Consolas" panose="020B0609020204030204" pitchFamily="49" charset="0"/>
              </a:rPr>
              <a:t>    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2800"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l-PL" sz="280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2800">
                <a:latin typeface="Consolas" panose="020B0609020204030204" pitchFamily="49" charset="0"/>
              </a:rPr>
              <a:t>  </a:t>
            </a:r>
            <a:r>
              <a:rPr lang="pl-PL" sz="2800" err="1">
                <a:latin typeface="Consolas" panose="020B0609020204030204" pitchFamily="49" charset="0"/>
              </a:rPr>
              <a:t>ReactDOM.render</a:t>
            </a:r>
            <a:r>
              <a:rPr lang="pl-PL" sz="280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Consolas" panose="020B0609020204030204" pitchFamily="49" charset="0"/>
              </a:rPr>
              <a:t>    </a:t>
            </a:r>
            <a:r>
              <a:rPr lang="pl-PL" sz="2800" b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pl-PL" sz="2800" b="1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HelloJSX</a:t>
            </a:r>
            <a:r>
              <a:rPr lang="pl-PL" sz="2800" b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/&gt;</a:t>
            </a:r>
            <a:r>
              <a:rPr lang="pl-PL" sz="2800" b="1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    </a:t>
            </a:r>
            <a:r>
              <a:rPr lang="pl-PL" sz="2800" err="1">
                <a:latin typeface="Consolas" panose="020B0609020204030204" pitchFamily="49" charset="0"/>
              </a:rPr>
              <a:t>document.getElementById</a:t>
            </a:r>
            <a:r>
              <a:rPr lang="pl-PL" sz="2800">
                <a:latin typeface="Consolas" panose="020B0609020204030204" pitchFamily="49" charset="0"/>
              </a:rPr>
              <a:t>("</a:t>
            </a:r>
            <a:r>
              <a:rPr lang="pl-PL" sz="2800" err="1">
                <a:latin typeface="Consolas" panose="020B0609020204030204" pitchFamily="49" charset="0"/>
              </a:rPr>
              <a:t>root</a:t>
            </a:r>
            <a:r>
              <a:rPr lang="pl-PL" sz="2800">
                <a:latin typeface="Consolas" panose="020B0609020204030204" pitchFamily="49" charset="0"/>
              </a:rPr>
              <a:t>")</a:t>
            </a:r>
            <a:br>
              <a:rPr lang="pl-PL" sz="2800">
                <a:latin typeface="Consolas" panose="020B0609020204030204" pitchFamily="49" charset="0"/>
              </a:rPr>
            </a:br>
            <a:r>
              <a:rPr lang="pl-PL" sz="2800">
                <a:latin typeface="Consolas" panose="020B0609020204030204" pitchFamily="49" charset="0"/>
              </a:rPr>
              <a:t>  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l-PL" sz="280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2800">
                <a:latin typeface="Consolas" panose="020B0609020204030204" pitchFamily="49" charset="0"/>
              </a:rPr>
              <a:t>&lt;/</a:t>
            </a:r>
            <a:r>
              <a:rPr lang="pl-PL" sz="2800" err="1">
                <a:latin typeface="Consolas" panose="020B0609020204030204" pitchFamily="49" charset="0"/>
              </a:rPr>
              <a:t>script</a:t>
            </a:r>
            <a:r>
              <a:rPr lang="pl-PL" sz="280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58492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Application>Microsoft Office PowerPoint</Application>
  <PresentationFormat>Widescreen</PresentationFormat>
  <Slides>36</Slides>
  <Notes>33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Integral</vt:lpstr>
      <vt:lpstr>Bogate INTERFEJSY UŻYTKOWNIKA</vt:lpstr>
      <vt:lpstr>Agenda</vt:lpstr>
      <vt:lpstr>Powtórzenie</vt:lpstr>
      <vt:lpstr>JSX – Co to jest?</vt:lpstr>
      <vt:lpstr>JSX</vt:lpstr>
      <vt:lpstr>JSX – Właściwości</vt:lpstr>
      <vt:lpstr>Przykładowy kod z JSX</vt:lpstr>
      <vt:lpstr>Przykładowy kod z JSX</vt:lpstr>
      <vt:lpstr>Przykład JSX</vt:lpstr>
      <vt:lpstr>Różnice JSX vs HTML</vt:lpstr>
      <vt:lpstr>Różnice JSX vs HTML</vt:lpstr>
      <vt:lpstr>Różnice JSX vs HTML</vt:lpstr>
      <vt:lpstr>Różnice JSX vs HTML</vt:lpstr>
      <vt:lpstr>Różnice JSX vs HTML</vt:lpstr>
      <vt:lpstr>Różnice JSX vs HTML</vt:lpstr>
      <vt:lpstr>Korzyści JSX</vt:lpstr>
      <vt:lpstr>JSX to NIE HTML! Podsumowanie różnic</vt:lpstr>
      <vt:lpstr>babel</vt:lpstr>
      <vt:lpstr>Babel - wprowadzenie</vt:lpstr>
      <vt:lpstr>Przykładowy KOD - BABEL</vt:lpstr>
      <vt:lpstr>Przykładowy KOD - BABEL</vt:lpstr>
      <vt:lpstr>Przykładowy KOD - BABEL</vt:lpstr>
      <vt:lpstr>Przykładowy KOD - BABEL</vt:lpstr>
      <vt:lpstr>Przykładowy KOD - BABEL</vt:lpstr>
      <vt:lpstr>Przykładowy KOD - BABEL</vt:lpstr>
      <vt:lpstr>Przykładowy KOD</vt:lpstr>
      <vt:lpstr>Przykładowy KOD - BABEL</vt:lpstr>
      <vt:lpstr>Przykładowy KOD</vt:lpstr>
      <vt:lpstr>Przykładowy KOD - BABEL</vt:lpstr>
      <vt:lpstr>PRZYKŁADOWY KOD</vt:lpstr>
      <vt:lpstr>Spojrzenie na cały kod</vt:lpstr>
      <vt:lpstr>REACT FRAGMENTS</vt:lpstr>
      <vt:lpstr>React fragments</vt:lpstr>
      <vt:lpstr>React fragments</vt:lpstr>
      <vt:lpstr>REACT FRAGMENTS</vt:lpstr>
      <vt:lpstr>React fragments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Bogate INTERFEJSY UŻYTKOWNIKA</dc:title>
  <dc:creator>Krzysztof Franek</dc:creator>
  <cp:revision>1</cp:revision>
  <dcterms:created xsi:type="dcterms:W3CDTF">2022-03-26T06:37:43Z</dcterms:created>
  <dcterms:modified xsi:type="dcterms:W3CDTF">2022-03-26T14:36:35Z</dcterms:modified>
</cp:coreProperties>
</file>