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9"/>
    <p:restoredTop sz="93072"/>
  </p:normalViewPr>
  <p:slideViewPr>
    <p:cSldViewPr snapToGrid="0">
      <p:cViewPr varScale="1">
        <p:scale>
          <a:sx n="73" d="100"/>
          <a:sy n="73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4A4C3-54CF-EA4D-B9E2-C6FB4798C36B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D51F-53B2-514D-B8AE-D3FAB50CE3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893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3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1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1" kern="1200" spc="13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600" kern="1200" spc="8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ba-ken.jp/whitepaper/22_chap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mu.go.jp/main_content/000944045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ame 29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65F3586-5F43-A21A-5E83-3429D2CA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95" y="2234868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>
                <a:solidFill>
                  <a:srgbClr val="FFFFFF"/>
                </a:solidFill>
              </a:rPr>
              <a:t>解約率改善施策の提案</a:t>
            </a:r>
            <a:br>
              <a:rPr kumimoji="1" lang="en-US" altLang="ja-JP" sz="3600" dirty="0">
                <a:solidFill>
                  <a:srgbClr val="FFFFFF"/>
                </a:solidFill>
              </a:rPr>
            </a:br>
            <a:br>
              <a:rPr kumimoji="1" lang="en-US" altLang="ja-JP" dirty="0">
                <a:solidFill>
                  <a:srgbClr val="FFFFFF"/>
                </a:solidFill>
              </a:rPr>
            </a:br>
            <a:r>
              <a:rPr kumimoji="1" lang="en-US" altLang="ja-JP" sz="3600" dirty="0">
                <a:solidFill>
                  <a:srgbClr val="FFFFFF"/>
                </a:solidFill>
              </a:rPr>
              <a:t>~</a:t>
            </a:r>
            <a:r>
              <a:rPr kumimoji="1" lang="ja-JP" altLang="en-US" sz="3600">
                <a:solidFill>
                  <a:srgbClr val="FFFFFF"/>
                </a:solidFill>
              </a:rPr>
              <a:t>顧客継続率向上による収益最大化</a:t>
            </a:r>
            <a:r>
              <a:rPr kumimoji="1" lang="en-US" altLang="ja-JP" sz="3600" dirty="0">
                <a:solidFill>
                  <a:srgbClr val="FFFFFF"/>
                </a:solidFill>
              </a:rPr>
              <a:t>~</a:t>
            </a:r>
            <a:endParaRPr kumimoji="1" lang="ja-JP" altLang="en-US" sz="3600">
              <a:solidFill>
                <a:srgbClr val="FFFFFF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88FB11-83A3-5B2F-F968-EB1ACF3331FE}"/>
              </a:ext>
            </a:extLst>
          </p:cNvPr>
          <p:cNvSpPr txBox="1"/>
          <p:nvPr/>
        </p:nvSpPr>
        <p:spPr>
          <a:xfrm>
            <a:off x="9601199" y="5756459"/>
            <a:ext cx="155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miki12nagai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48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FA27BA-9ACE-8492-7DE3-C641590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603"/>
            <a:ext cx="5651792" cy="1323824"/>
          </a:xfrm>
        </p:spPr>
        <p:txBody>
          <a:bodyPr anchor="b">
            <a:normAutofit/>
          </a:bodyPr>
          <a:lstStyle/>
          <a:p>
            <a:r>
              <a:rPr kumimoji="1" lang="ja-JP" altLang="en-US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解約の原因分析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0F7848-FAD8-CF0F-3A1F-0D3D50E6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482" y="3406317"/>
            <a:ext cx="6243531" cy="1200328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kumimoji="1" lang="ja-JP" altLang="en-US" b="1">
                <a:solidFill>
                  <a:schemeClr val="tx2">
                    <a:alpha val="60000"/>
                  </a:schemeClr>
                </a:solidFill>
              </a:rPr>
              <a:t>機種を変更してから</a:t>
            </a:r>
            <a:r>
              <a:rPr kumimoji="1" lang="en-US" altLang="ja-JP" b="1" dirty="0">
                <a:solidFill>
                  <a:schemeClr val="tx2">
                    <a:alpha val="60000"/>
                  </a:schemeClr>
                </a:solidFill>
              </a:rPr>
              <a:t>300</a:t>
            </a:r>
            <a:r>
              <a:rPr kumimoji="1" lang="ja-JP" altLang="en-US" b="1">
                <a:solidFill>
                  <a:schemeClr val="tx2">
                    <a:alpha val="60000"/>
                  </a:schemeClr>
                </a:solidFill>
              </a:rPr>
              <a:t>日</a:t>
            </a:r>
            <a:r>
              <a:rPr kumimoji="1" lang="en-US" altLang="ja-JP" b="1" dirty="0">
                <a:solidFill>
                  <a:schemeClr val="tx2">
                    <a:alpha val="60000"/>
                  </a:schemeClr>
                </a:solidFill>
              </a:rPr>
              <a:t>(</a:t>
            </a:r>
            <a:r>
              <a:rPr kumimoji="1" lang="ja-JP" altLang="en-US" b="1">
                <a:solidFill>
                  <a:schemeClr val="tx2">
                    <a:alpha val="60000"/>
                  </a:schemeClr>
                </a:solidFill>
              </a:rPr>
              <a:t>約</a:t>
            </a:r>
            <a:r>
              <a:rPr kumimoji="1" lang="en-US" altLang="ja-JP" b="1" dirty="0">
                <a:solidFill>
                  <a:schemeClr val="tx2">
                    <a:alpha val="60000"/>
                  </a:schemeClr>
                </a:solidFill>
              </a:rPr>
              <a:t>10</a:t>
            </a:r>
            <a:r>
              <a:rPr kumimoji="1" lang="ja-JP" altLang="en-US" b="1">
                <a:solidFill>
                  <a:schemeClr val="tx2">
                    <a:alpha val="60000"/>
                  </a:schemeClr>
                </a:solidFill>
              </a:rPr>
              <a:t>ヶ月</a:t>
            </a:r>
            <a:r>
              <a:rPr kumimoji="1" lang="en-US" altLang="ja-JP" b="1" dirty="0">
                <a:solidFill>
                  <a:schemeClr val="tx2">
                    <a:alpha val="60000"/>
                  </a:schemeClr>
                </a:solidFill>
              </a:rPr>
              <a:t>)</a:t>
            </a:r>
            <a:r>
              <a:rPr kumimoji="1" lang="ja-JP" altLang="en-US" b="1">
                <a:solidFill>
                  <a:schemeClr val="tx2">
                    <a:alpha val="60000"/>
                  </a:schemeClr>
                </a:solidFill>
              </a:rPr>
              <a:t>以内で解約する人が多い。</a:t>
            </a:r>
            <a:endParaRPr kumimoji="1" lang="en-US" altLang="ja-JP" b="1" dirty="0">
              <a:solidFill>
                <a:schemeClr val="tx2">
                  <a:alpha val="60000"/>
                </a:schemeClr>
              </a:solidFill>
            </a:endParaRPr>
          </a:p>
          <a:p>
            <a:pPr marL="228600" indent="0">
              <a:buNone/>
            </a:pPr>
            <a:endParaRPr kumimoji="1" lang="en-US" altLang="ja-JP" sz="1800" b="1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E3A264-51DE-7E01-1AE8-50C4F3715DE3}"/>
              </a:ext>
            </a:extLst>
          </p:cNvPr>
          <p:cNvSpPr txBox="1"/>
          <p:nvPr/>
        </p:nvSpPr>
        <p:spPr>
          <a:xfrm>
            <a:off x="873043" y="1921441"/>
            <a:ext cx="6364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約</a:t>
            </a:r>
            <a:r>
              <a:rPr lang="en-US" altLang="ja-JP" dirty="0"/>
              <a:t>300</a:t>
            </a:r>
            <a:r>
              <a:rPr lang="ja-JP" altLang="en-US"/>
              <a:t>日で機種を変更するのと同時に解約する人が多い</a:t>
            </a:r>
            <a:r>
              <a:rPr lang="en-US" altLang="ja-JP" sz="1200" dirty="0"/>
              <a:t>(</a:t>
            </a:r>
            <a:r>
              <a:rPr lang="ja-JP" altLang="en-US" sz="1200"/>
              <a:t>再掲</a:t>
            </a:r>
            <a:r>
              <a:rPr lang="en-US" altLang="ja-JP" sz="1200" dirty="0"/>
              <a:t>)</a:t>
            </a:r>
          </a:p>
          <a:p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/>
              <a:t>一方で、機種変更後もサービスを使用している人はいる。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FCBAAFB-BDEC-FAF6-0109-5807B1556D12}"/>
              </a:ext>
            </a:extLst>
          </p:cNvPr>
          <p:cNvCxnSpPr>
            <a:cxnSpLocks/>
          </p:cNvCxnSpPr>
          <p:nvPr/>
        </p:nvCxnSpPr>
        <p:spPr>
          <a:xfrm flipH="1">
            <a:off x="6678468" y="3657597"/>
            <a:ext cx="772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9D60DAD7-DED9-7C95-E396-A48B75FB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559" y="1600411"/>
            <a:ext cx="3672333" cy="27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8D3808-AEDC-D122-C90A-3DB8D6E1E555}"/>
              </a:ext>
            </a:extLst>
          </p:cNvPr>
          <p:cNvSpPr txBox="1"/>
          <p:nvPr/>
        </p:nvSpPr>
        <p:spPr>
          <a:xfrm>
            <a:off x="873043" y="4868859"/>
            <a:ext cx="6243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この顧客の特徴として、音声通話の超過料金が多い。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=&gt;</a:t>
            </a:r>
            <a:r>
              <a:rPr kumimoji="1" lang="ja-JP" altLang="en-US"/>
              <a:t>音声通話の超過料金に対して、不満を感じ、解約する傾向があるのではないか！？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26F2EA-9B8B-1055-DF0A-14B7B4CD9727}"/>
              </a:ext>
            </a:extLst>
          </p:cNvPr>
          <p:cNvSpPr txBox="1"/>
          <p:nvPr/>
        </p:nvSpPr>
        <p:spPr>
          <a:xfrm>
            <a:off x="7184531" y="4494819"/>
            <a:ext cx="436855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機種を変更してから</a:t>
            </a:r>
            <a:r>
              <a:rPr kumimoji="1" lang="en-US" altLang="ja-JP" sz="1400" dirty="0"/>
              <a:t>300</a:t>
            </a:r>
            <a:r>
              <a:rPr kumimoji="1" lang="ja-JP" altLang="en-US" sz="1400"/>
              <a:t>日以内で解約する人の統計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200"/>
              <a:t>超過料金</a:t>
            </a:r>
            <a:r>
              <a:rPr lang="ja-JP" altLang="en-US" sz="1200"/>
              <a:t>が発生していない顧客の人数</a:t>
            </a:r>
            <a:endParaRPr lang="en-US" altLang="ja-JP" sz="1200" dirty="0"/>
          </a:p>
          <a:p>
            <a:endParaRPr lang="en-US" altLang="ja-JP" sz="1000" dirty="0"/>
          </a:p>
          <a:p>
            <a:r>
              <a:rPr lang="ja-JP" altLang="en-US" sz="1200"/>
              <a:t>　解約なし</a:t>
            </a:r>
            <a:r>
              <a:rPr lang="en-US" altLang="ja-JP" sz="1200" dirty="0"/>
              <a:t>:5790</a:t>
            </a:r>
            <a:r>
              <a:rPr lang="ja-JP" altLang="en-US" sz="1200"/>
              <a:t>人、解約あり</a:t>
            </a:r>
            <a:r>
              <a:rPr lang="en-US" altLang="ja-JP" sz="1200" dirty="0"/>
              <a:t>:4130</a:t>
            </a:r>
            <a:r>
              <a:rPr lang="ja-JP" altLang="en-US" sz="1200"/>
              <a:t>人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/>
              <a:t>超過料金の平均</a:t>
            </a:r>
            <a:r>
              <a:rPr lang="en-US" altLang="ja-JP" sz="1200" dirty="0"/>
              <a:t>(</a:t>
            </a:r>
            <a:r>
              <a:rPr lang="ja-JP" altLang="en-US" sz="1200"/>
              <a:t>ドル</a:t>
            </a:r>
            <a:r>
              <a:rPr lang="en-US" altLang="ja-JP" sz="1200" dirty="0"/>
              <a:t>)</a:t>
            </a:r>
          </a:p>
          <a:p>
            <a:endParaRPr lang="en-US" altLang="ja-JP" sz="1000" dirty="0"/>
          </a:p>
          <a:p>
            <a:r>
              <a:rPr lang="ja-JP" altLang="en-US" sz="1200" dirty="0"/>
              <a:t>　</a:t>
            </a:r>
            <a:r>
              <a:rPr lang="ja-JP" altLang="en-US" sz="1200"/>
              <a:t>解約なし</a:t>
            </a:r>
            <a:r>
              <a:rPr lang="en-US" altLang="ja-JP" sz="1200" dirty="0"/>
              <a:t>:17.59</a:t>
            </a:r>
            <a:r>
              <a:rPr lang="ja-JP" altLang="en-US" sz="1200"/>
              <a:t>、解約あり</a:t>
            </a:r>
            <a:r>
              <a:rPr lang="en-US" altLang="ja-JP" sz="1200" dirty="0"/>
              <a:t>:21.46</a:t>
            </a:r>
          </a:p>
        </p:txBody>
      </p:sp>
    </p:spTree>
    <p:extLst>
      <p:ext uri="{BB962C8B-B14F-4D97-AF65-F5344CB8AC3E}">
        <p14:creationId xmlns:p14="http://schemas.microsoft.com/office/powerpoint/2010/main" val="35362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9544E-41E9-3509-2F11-8E58FA74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具体的な施策の提案・効果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F23A65-AD68-6346-36A3-E5438C71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213"/>
            <a:ext cx="10515600" cy="1531697"/>
          </a:xfrm>
        </p:spPr>
        <p:txBody>
          <a:bodyPr/>
          <a:lstStyle/>
          <a:p>
            <a:r>
              <a:rPr kumimoji="1" lang="ja-JP" altLang="en-US" b="1"/>
              <a:t>機種を変更してから</a:t>
            </a:r>
            <a:r>
              <a:rPr kumimoji="1" lang="en-US" altLang="ja-JP" b="1" dirty="0"/>
              <a:t>10</a:t>
            </a:r>
            <a:r>
              <a:rPr kumimoji="1" lang="ja-JP" altLang="en-US" b="1"/>
              <a:t>ヶ月以内で解約する人を予測し、その対象となる顧客に対し、超過料金分を</a:t>
            </a:r>
            <a:r>
              <a:rPr kumimoji="1" lang="en-US" altLang="ja-JP" b="1" dirty="0"/>
              <a:t>40</a:t>
            </a:r>
            <a:r>
              <a:rPr kumimoji="1" lang="ja-JP" altLang="en-US" b="1"/>
              <a:t>ドル</a:t>
            </a:r>
            <a:r>
              <a:rPr kumimoji="1" lang="en-US" altLang="ja-JP" b="1" dirty="0"/>
              <a:t>(</a:t>
            </a:r>
            <a:r>
              <a:rPr kumimoji="1" lang="ja-JP" altLang="en-US" b="1"/>
              <a:t>約</a:t>
            </a:r>
            <a:r>
              <a:rPr kumimoji="1" lang="en-US" altLang="ja-JP" b="1" dirty="0"/>
              <a:t>6280</a:t>
            </a:r>
            <a:r>
              <a:rPr kumimoji="1" lang="ja-JP" altLang="en-US" b="1"/>
              <a:t>円</a:t>
            </a:r>
            <a:r>
              <a:rPr kumimoji="1" lang="en-US" altLang="ja-JP" b="1" dirty="0"/>
              <a:t>)</a:t>
            </a:r>
            <a:r>
              <a:rPr kumimoji="1" lang="ja-JP" altLang="en-US" b="1"/>
              <a:t>割引するキャンペーンを実施する。</a:t>
            </a:r>
            <a:endParaRPr kumimoji="1" lang="en-US" altLang="ja-JP" b="1" dirty="0"/>
          </a:p>
          <a:p>
            <a:pPr marL="228600" indent="0">
              <a:buNone/>
            </a:pP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100930-D79F-060F-1CCF-E2FA092BB468}"/>
              </a:ext>
            </a:extLst>
          </p:cNvPr>
          <p:cNvSpPr txBox="1"/>
          <p:nvPr/>
        </p:nvSpPr>
        <p:spPr>
          <a:xfrm>
            <a:off x="7259515" y="3394345"/>
            <a:ext cx="6101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>
              <a:buNone/>
            </a:pPr>
            <a:r>
              <a:rPr kumimoji="1" lang="ja-JP" altLang="en-US" sz="1800" b="1"/>
              <a:t>事業導入後の解約数予測</a:t>
            </a:r>
            <a:endParaRPr kumimoji="1" lang="en-US" altLang="ja-JP" sz="1800" b="1" dirty="0"/>
          </a:p>
          <a:p>
            <a:pPr marL="228600" indent="0">
              <a:buNone/>
            </a:pPr>
            <a:r>
              <a:rPr kumimoji="1" lang="ja-JP" altLang="en-US" sz="1800"/>
              <a:t>解約あり　</a:t>
            </a:r>
            <a:r>
              <a:rPr kumimoji="1" lang="en-US" altLang="ja-JP" sz="1800" dirty="0"/>
              <a:t>10185</a:t>
            </a:r>
          </a:p>
          <a:p>
            <a:pPr marL="228600" indent="0">
              <a:buNone/>
            </a:pPr>
            <a:r>
              <a:rPr kumimoji="1" lang="ja-JP" altLang="en-US" sz="1800"/>
              <a:t>解約なし　</a:t>
            </a:r>
            <a:r>
              <a:rPr kumimoji="1" lang="en-US" altLang="ja-JP" sz="1800" dirty="0"/>
              <a:t>9744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6C2E1A-0121-4083-56D3-DCA4BD9FCEFD}"/>
              </a:ext>
            </a:extLst>
          </p:cNvPr>
          <p:cNvSpPr txBox="1"/>
          <p:nvPr/>
        </p:nvSpPr>
        <p:spPr>
          <a:xfrm>
            <a:off x="1442037" y="3427658"/>
            <a:ext cx="3806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>
              <a:buNone/>
            </a:pPr>
            <a:r>
              <a:rPr kumimoji="1" lang="ja-JP" altLang="en-US" sz="1800" b="1"/>
              <a:t>事業導入前の解約数予測</a:t>
            </a:r>
            <a:endParaRPr kumimoji="1" lang="en-US" altLang="ja-JP" sz="1800" b="1" dirty="0"/>
          </a:p>
          <a:p>
            <a:pPr marL="228600" indent="0">
              <a:buNone/>
            </a:pPr>
            <a:r>
              <a:rPr kumimoji="1" lang="ja-JP" altLang="en-US" sz="1800"/>
              <a:t>解約あり</a:t>
            </a:r>
            <a:r>
              <a:rPr lang="ja-JP" altLang="en-US"/>
              <a:t>　</a:t>
            </a:r>
            <a:r>
              <a:rPr lang="en-US" altLang="ja-JP" dirty="0"/>
              <a:t>10264</a:t>
            </a:r>
            <a:endParaRPr kumimoji="1" lang="en-US" altLang="ja-JP" sz="1800" dirty="0"/>
          </a:p>
          <a:p>
            <a:pPr marL="228600" indent="0">
              <a:buNone/>
            </a:pPr>
            <a:r>
              <a:rPr kumimoji="1" lang="ja-JP" altLang="en-US" sz="1800"/>
              <a:t>解約なし　</a:t>
            </a:r>
            <a:r>
              <a:rPr kumimoji="1" lang="en-US" altLang="ja-JP" sz="1800" dirty="0"/>
              <a:t>9665</a:t>
            </a: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177FB725-CC7A-43D7-D771-7765A1FEFA63}"/>
              </a:ext>
            </a:extLst>
          </p:cNvPr>
          <p:cNvSpPr/>
          <p:nvPr/>
        </p:nvSpPr>
        <p:spPr>
          <a:xfrm>
            <a:off x="5505402" y="3494903"/>
            <a:ext cx="896816" cy="72221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2FC817-2ED9-D9CD-B571-56EF3FE98160}"/>
              </a:ext>
            </a:extLst>
          </p:cNvPr>
          <p:cNvSpPr txBox="1"/>
          <p:nvPr/>
        </p:nvSpPr>
        <p:spPr>
          <a:xfrm>
            <a:off x="4484172" y="4311666"/>
            <a:ext cx="305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事業導入によって解約</a:t>
            </a:r>
            <a:r>
              <a:rPr lang="ja-JP" altLang="en-US" sz="1400"/>
              <a:t>数に</a:t>
            </a:r>
            <a:r>
              <a:rPr lang="en-US" altLang="ja-JP" sz="1400" b="1" dirty="0">
                <a:solidFill>
                  <a:schemeClr val="accent1"/>
                </a:solidFill>
              </a:rPr>
              <a:t>79</a:t>
            </a:r>
            <a:r>
              <a:rPr lang="ja-JP" altLang="en-US" sz="1400" b="1">
                <a:solidFill>
                  <a:schemeClr val="accent1"/>
                </a:solidFill>
              </a:rPr>
              <a:t>人</a:t>
            </a:r>
            <a:r>
              <a:rPr lang="ja-JP" altLang="en-US" sz="1400"/>
              <a:t>の改善がみられる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AEDF1A-C5C8-844E-9412-59DD68946DCE}"/>
              </a:ext>
            </a:extLst>
          </p:cNvPr>
          <p:cNvSpPr txBox="1"/>
          <p:nvPr/>
        </p:nvSpPr>
        <p:spPr>
          <a:xfrm>
            <a:off x="2341684" y="5042613"/>
            <a:ext cx="75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このデータはデータ全体の</a:t>
            </a:r>
            <a:r>
              <a:rPr kumimoji="1" lang="en-US" altLang="ja-JP" dirty="0"/>
              <a:t>2</a:t>
            </a:r>
            <a:r>
              <a:rPr kumimoji="1" lang="ja-JP" altLang="en-US"/>
              <a:t>割であるため、全体で</a:t>
            </a:r>
            <a:r>
              <a:rPr kumimoji="1" lang="en-US" altLang="ja-JP" b="1" dirty="0">
                <a:solidFill>
                  <a:schemeClr val="accent1"/>
                </a:solidFill>
              </a:rPr>
              <a:t>395</a:t>
            </a:r>
            <a:r>
              <a:rPr kumimoji="1" lang="ja-JP" altLang="en-US" b="1">
                <a:solidFill>
                  <a:schemeClr val="accent1"/>
                </a:solidFill>
              </a:rPr>
              <a:t>人</a:t>
            </a:r>
            <a:r>
              <a:rPr kumimoji="1" lang="ja-JP" altLang="en-US"/>
              <a:t>の解約が</a:t>
            </a:r>
            <a:r>
              <a:rPr kumimoji="1" lang="ja-JP" altLang="en-US">
                <a:solidFill>
                  <a:schemeClr val="accent1"/>
                </a:solidFill>
              </a:rPr>
              <a:t>減少</a:t>
            </a:r>
            <a:r>
              <a:rPr kumimoji="1" lang="ja-JP" altLang="en-US"/>
              <a:t>したことがわかる。割引により、減収を考慮しても、顧客の継続利用が促進され、</a:t>
            </a:r>
            <a:r>
              <a:rPr lang="en-US" altLang="ja-JP" b="1" dirty="0">
                <a:solidFill>
                  <a:schemeClr val="accent1"/>
                </a:solidFill>
              </a:rPr>
              <a:t>116</a:t>
            </a:r>
            <a:r>
              <a:rPr kumimoji="1" lang="ja-JP" altLang="en-US" b="1">
                <a:solidFill>
                  <a:schemeClr val="accent1"/>
                </a:solidFill>
              </a:rPr>
              <a:t>万円</a:t>
            </a:r>
            <a:r>
              <a:rPr kumimoji="1" lang="ja-JP" altLang="en-US"/>
              <a:t>の増収が見込まれる。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643EE9-776C-973B-D3F2-1DDD462A7777}"/>
              </a:ext>
            </a:extLst>
          </p:cNvPr>
          <p:cNvSpPr txBox="1"/>
          <p:nvPr/>
        </p:nvSpPr>
        <p:spPr>
          <a:xfrm>
            <a:off x="7561482" y="5804623"/>
            <a:ext cx="3974123" cy="4308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395 x</a:t>
            </a:r>
            <a:r>
              <a:rPr lang="en-US" altLang="ja-JP" sz="1100" dirty="0"/>
              <a:t> ( 58.720 (1</a:t>
            </a:r>
            <a:r>
              <a:rPr lang="ja-JP" altLang="en-US" sz="1100"/>
              <a:t>人あたりの平均収益額の平均</a:t>
            </a:r>
            <a:r>
              <a:rPr lang="en-US" altLang="ja-JP" sz="1100" dirty="0"/>
              <a:t>) – 40 ) x 157.05 (</a:t>
            </a:r>
            <a:r>
              <a:rPr lang="ja-JP" altLang="en-US" sz="1100"/>
              <a:t>円</a:t>
            </a:r>
            <a:r>
              <a:rPr lang="en-US" altLang="ja-JP" sz="1100" dirty="0"/>
              <a:t>/</a:t>
            </a:r>
            <a:r>
              <a:rPr lang="ja-JP" altLang="en-US" sz="1100"/>
              <a:t>ドル</a:t>
            </a:r>
            <a:r>
              <a:rPr lang="en-US" altLang="ja-JP" sz="1100" dirty="0"/>
              <a:t>) = 1161289 </a:t>
            </a:r>
            <a:r>
              <a:rPr lang="ja-JP" altLang="en-US" sz="1100"/>
              <a:t>円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15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05598-73E4-0329-6EF1-D6EAC591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89153B-A124-1B04-F6CB-23297D4E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75875"/>
            <a:ext cx="10515600" cy="1325563"/>
          </a:xfrm>
        </p:spPr>
        <p:txBody>
          <a:bodyPr>
            <a:noAutofit/>
          </a:bodyPr>
          <a:lstStyle/>
          <a:p>
            <a:pPr marL="228600" indent="0">
              <a:buNone/>
            </a:pPr>
            <a:r>
              <a:rPr kumimoji="1" lang="ja-JP" altLang="en-US" b="1"/>
              <a:t>機種を変更しても、契約を継続している人に対し、お得になるキャンペーンを実施する。</a:t>
            </a:r>
            <a:endParaRPr kumimoji="1" lang="en-US" altLang="ja-JP" b="1" dirty="0"/>
          </a:p>
          <a:p>
            <a:pPr marL="228600" indent="0">
              <a:buNone/>
            </a:pPr>
            <a:r>
              <a:rPr kumimoji="1" lang="ja-JP" altLang="en-US" sz="1400" b="1"/>
              <a:t>具体的には、</a:t>
            </a:r>
            <a:endParaRPr kumimoji="1" lang="en-US" altLang="ja-JP" sz="1400" b="1" dirty="0"/>
          </a:p>
          <a:p>
            <a:pPr marL="228600" marR="0" lvl="0" indent="0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201449">
                  <a:lumMod val="10000"/>
                  <a:lumOff val="90000"/>
                </a:srgbClr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ja-JP" altLang="en-US" sz="1400" b="1" i="0" u="none" strike="noStrike" kern="1200" cap="none" spc="80" normalizeH="0" baseline="0" noProof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　機種を変更してから</a:t>
            </a:r>
            <a:r>
              <a:rPr kumimoji="1" lang="en-US" altLang="ja-JP" sz="1400" b="1" i="0" u="none" strike="noStrike" kern="1200" cap="none" spc="8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10</a:t>
            </a:r>
            <a:r>
              <a:rPr kumimoji="1" lang="ja-JP" altLang="en-US" sz="1400" b="1" i="0" u="none" strike="noStrike" kern="1200" cap="none" spc="80" normalizeH="0" baseline="0" noProof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ヶ月以内で解約する人を予測し、その対象となる顧客に対し、超過料金分を</a:t>
            </a:r>
            <a:r>
              <a:rPr kumimoji="1" lang="en-US" altLang="ja-JP" sz="1400" b="1" i="0" u="none" strike="noStrike" kern="1200" cap="none" spc="8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40</a:t>
            </a:r>
            <a:r>
              <a:rPr kumimoji="1" lang="ja-JP" altLang="en-US" sz="1400" b="1" i="0" u="none" strike="noStrike" kern="1200" cap="none" spc="80" normalizeH="0" baseline="0" noProof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ドル</a:t>
            </a:r>
            <a:r>
              <a:rPr kumimoji="1" lang="en-US" altLang="ja-JP" sz="1400" b="1" i="0" u="none" strike="noStrike" kern="1200" cap="none" spc="8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1" lang="ja-JP" altLang="en-US" sz="1400" b="1" i="0" u="none" strike="noStrike" kern="1200" cap="none" spc="80" normalizeH="0" baseline="0" noProof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約</a:t>
            </a:r>
            <a:r>
              <a:rPr kumimoji="1" lang="en-US" altLang="ja-JP" sz="1400" b="1" i="0" u="none" strike="noStrike" kern="1200" cap="none" spc="8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6280</a:t>
            </a:r>
            <a:r>
              <a:rPr kumimoji="1" lang="ja-JP" altLang="en-US" sz="1400" b="1" i="0" u="none" strike="noStrike" kern="1200" cap="none" spc="80" normalizeH="0" baseline="0" noProof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円</a:t>
            </a:r>
            <a:r>
              <a:rPr kumimoji="1" lang="en-US" altLang="ja-JP" sz="1400" b="1" i="0" u="none" strike="noStrike" kern="1200" cap="none" spc="80" normalizeH="0" baseline="0" noProof="0" dirty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)</a:t>
            </a:r>
            <a:r>
              <a:rPr kumimoji="1" lang="ja-JP" altLang="en-US" sz="1400" b="1" i="0" u="none" strike="noStrike" kern="1200" cap="none" spc="80" normalizeH="0" baseline="0" noProof="0">
                <a:ln>
                  <a:noFill/>
                </a:ln>
                <a:solidFill>
                  <a:srgbClr val="201449">
                    <a:alpha val="7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割引する。</a:t>
            </a:r>
            <a:endParaRPr kumimoji="1" lang="en-US" altLang="ja-JP" sz="1400" b="1" i="0" u="none" strike="noStrike" kern="1200" cap="none" spc="80" normalizeH="0" baseline="0" noProof="0" dirty="0">
              <a:ln>
                <a:noFill/>
              </a:ln>
              <a:solidFill>
                <a:srgbClr val="201449">
                  <a:alpha val="70000"/>
                </a:srgb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28600" indent="0">
              <a:buNone/>
            </a:pPr>
            <a:endParaRPr kumimoji="1" lang="en-US" altLang="ja-JP" sz="1400" b="1" dirty="0"/>
          </a:p>
          <a:p>
            <a:pPr marL="228600" indent="0">
              <a:buNone/>
            </a:pPr>
            <a:r>
              <a:rPr kumimoji="1" lang="ja-JP" altLang="en-US" sz="1400" b="1"/>
              <a:t>　</a:t>
            </a:r>
            <a:endParaRPr kumimoji="1" lang="en-US" altLang="ja-JP" sz="1400" b="1" dirty="0"/>
          </a:p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2139E3-D0CC-EC4D-CAF5-449B52C171BD}"/>
              </a:ext>
            </a:extLst>
          </p:cNvPr>
          <p:cNvSpPr txBox="1"/>
          <p:nvPr/>
        </p:nvSpPr>
        <p:spPr>
          <a:xfrm>
            <a:off x="3263332" y="1821934"/>
            <a:ext cx="5665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kumimoji="1" lang="ja-JP" alt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社は解約率を抑えることに力を入れるべきである。</a:t>
            </a:r>
          </a:p>
        </p:txBody>
      </p:sp>
    </p:spTree>
    <p:extLst>
      <p:ext uri="{BB962C8B-B14F-4D97-AF65-F5344CB8AC3E}">
        <p14:creationId xmlns:p14="http://schemas.microsoft.com/office/powerpoint/2010/main" val="195221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60B4B4-FE77-B40F-476F-25C9C948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14" y="691991"/>
            <a:ext cx="6512171" cy="1318261"/>
          </a:xfrm>
        </p:spPr>
        <p:txBody>
          <a:bodyPr anchor="b">
            <a:normAutofit fontScale="90000"/>
          </a:bodyPr>
          <a:lstStyle/>
          <a:p>
            <a:r>
              <a:rPr kumimoji="1" lang="en-US" altLang="ja-JP" sz="4400" b="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n-lt"/>
              </a:rPr>
              <a:t>A</a:t>
            </a:r>
            <a:r>
              <a:rPr kumimoji="1" lang="ja-JP" alt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n-lt"/>
              </a:rPr>
              <a:t>社の</a:t>
            </a:r>
            <a:r>
              <a:rPr kumimoji="1" lang="ja-JP" alt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課題：解約率の高さ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E50F36-2174-AE0E-4326-3CDAD59F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14" y="2680337"/>
            <a:ext cx="6304652" cy="2986087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30日間の間に解約する人は、49317人いる。</a:t>
            </a:r>
          </a:p>
          <a:p>
            <a:pPr marL="228600" indent="0">
              <a:buNone/>
            </a:pPr>
            <a:endParaRPr lang="en-US" altLang="ja-JP" sz="1800" dirty="0">
              <a:solidFill>
                <a:schemeClr val="tx2">
                  <a:alpha val="60000"/>
                </a:schemeClr>
              </a:solidFill>
            </a:endParaRPr>
          </a:p>
          <a:p>
            <a:pPr marL="228600" indent="0">
              <a:buNone/>
            </a:pPr>
            <a:r>
              <a:rPr lang="ja-JP" altLang="en-US" sz="1800">
                <a:solidFill>
                  <a:schemeClr val="tx2">
                    <a:alpha val="60000"/>
                  </a:schemeClr>
                </a:solidFill>
              </a:rPr>
              <a:t>　　</a:t>
            </a:r>
            <a:r>
              <a:rPr lang="en-US" sz="1800" dirty="0">
                <a:solidFill>
                  <a:schemeClr val="tx2">
                    <a:alpha val="60000"/>
                  </a:schemeClr>
                </a:solidFill>
              </a:rPr>
              <a:t>契約を継続する人の割合: 50.7%</a:t>
            </a:r>
          </a:p>
          <a:p>
            <a:pPr marL="228600" indent="0">
              <a:buNone/>
            </a:pPr>
            <a:r>
              <a:rPr lang="ja-JP" altLang="en-US" sz="1800">
                <a:solidFill>
                  <a:schemeClr val="tx2">
                    <a:alpha val="60000"/>
                  </a:schemeClr>
                </a:solidFill>
              </a:rPr>
              <a:t>　　契約を解除する人の割合</a:t>
            </a:r>
            <a:r>
              <a:rPr lang="en-US" altLang="ja-JP" sz="1800" dirty="0">
                <a:solidFill>
                  <a:schemeClr val="tx2">
                    <a:alpha val="60000"/>
                  </a:schemeClr>
                </a:solidFill>
              </a:rPr>
              <a:t>: 49.3%</a:t>
            </a:r>
          </a:p>
          <a:p>
            <a:pPr marL="228600" indent="0">
              <a:buNone/>
            </a:pPr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  <a:p>
            <a:pPr marL="228600" indent="0">
              <a:buNone/>
            </a:pPr>
            <a:r>
              <a:rPr lang="en-US" sz="2200" dirty="0">
                <a:solidFill>
                  <a:schemeClr val="tx2">
                    <a:alpha val="60000"/>
                  </a:schemeClr>
                </a:solidFill>
              </a:rPr>
              <a:t>=&gt;</a:t>
            </a:r>
            <a:r>
              <a:rPr lang="en-US" sz="2200" b="1" dirty="0">
                <a:solidFill>
                  <a:schemeClr val="tx2">
                    <a:alpha val="60000"/>
                  </a:schemeClr>
                </a:solidFill>
              </a:rPr>
              <a:t>既存顧客の半数近くが解約している！！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245B54-C1BD-8E41-5121-727A6420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81" y="1340168"/>
            <a:ext cx="4517520" cy="4549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0D416C-ADDC-09B3-BF26-E64439BF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解約状況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71DD9F-0E37-A060-10D8-D227CA7D6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983"/>
            <a:ext cx="7886700" cy="726755"/>
          </a:xfrm>
        </p:spPr>
        <p:txBody>
          <a:bodyPr/>
          <a:lstStyle/>
          <a:p>
            <a:pPr marL="228600" indent="0">
              <a:buNone/>
            </a:pPr>
            <a:r>
              <a:rPr kumimoji="1" lang="ja-JP" altLang="en-US" sz="1800"/>
              <a:t>どのタイミングで解約する人が多いのか</a:t>
            </a:r>
            <a:r>
              <a:rPr kumimoji="1" lang="en-US" altLang="ja-JP" sz="1800" dirty="0"/>
              <a:t>...</a:t>
            </a:r>
            <a:endParaRPr kumimoji="1" lang="ja-JP" altLang="en-US" sz="1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A122EB-340D-0F34-70AC-EDC39039E6C5}"/>
              </a:ext>
            </a:extLst>
          </p:cNvPr>
          <p:cNvSpPr txBox="1"/>
          <p:nvPr/>
        </p:nvSpPr>
        <p:spPr>
          <a:xfrm>
            <a:off x="982711" y="5292968"/>
            <a:ext cx="44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サービス利用日数が約</a:t>
            </a:r>
            <a:r>
              <a:rPr lang="en-US" altLang="ja-JP" dirty="0"/>
              <a:t>300</a:t>
            </a:r>
            <a:r>
              <a:rPr lang="ja-JP" altLang="en-US"/>
              <a:t>日を超えると解約する割合が高くなっている。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06B7C3-B9AF-E3C3-4883-63E58701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1554"/>
            <a:ext cx="4157639" cy="309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D896E67-7E62-4989-D92E-F44F9DE1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1881553"/>
            <a:ext cx="4157640" cy="30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6DE6AB-6C6C-5FAB-F97B-71F547FB1B71}"/>
              </a:ext>
            </a:extLst>
          </p:cNvPr>
          <p:cNvSpPr txBox="1"/>
          <p:nvPr/>
        </p:nvSpPr>
        <p:spPr>
          <a:xfrm>
            <a:off x="6858001" y="5292968"/>
            <a:ext cx="4351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機器使用日数が約</a:t>
            </a:r>
            <a:r>
              <a:rPr kumimoji="1" lang="en-US" altLang="ja-JP" dirty="0"/>
              <a:t>300</a:t>
            </a:r>
            <a:r>
              <a:rPr kumimoji="1" lang="ja-JP" altLang="en-US"/>
              <a:t>日を超えると解約する割合が高かうなっている。</a:t>
            </a:r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47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52567-F918-DF49-1A9C-8047B1D4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642"/>
            <a:ext cx="10515600" cy="1320681"/>
          </a:xfrm>
        </p:spPr>
        <p:txBody>
          <a:bodyPr/>
          <a:lstStyle/>
          <a:p>
            <a:pPr>
              <a:buFont typeface="Symbol" pitchFamily="2" charset="2"/>
              <a:buChar char="Þ"/>
            </a:pPr>
            <a:r>
              <a:rPr kumimoji="1" lang="en-US" altLang="ja-JP" sz="3200" dirty="0"/>
              <a:t>1</a:t>
            </a:r>
            <a:r>
              <a:rPr kumimoji="1" lang="ja-JP" altLang="en-US" sz="3200"/>
              <a:t>年で機器を変更するのと同じタイミングで解約する人が多い？！</a:t>
            </a:r>
            <a:r>
              <a:rPr kumimoji="1" lang="en-US" altLang="ja-JP" sz="3200" dirty="0"/>
              <a:t> A</a:t>
            </a:r>
            <a:r>
              <a:rPr kumimoji="1" lang="ja-JP" altLang="en-US" sz="3200"/>
              <a:t>社特有の課題なのか？</a:t>
            </a:r>
            <a:endParaRPr kumimoji="1" lang="en-US" altLang="ja-JP" sz="3200" dirty="0"/>
          </a:p>
          <a:p>
            <a:pPr marL="228600" indent="0">
              <a:buNone/>
            </a:pPr>
            <a:endParaRPr kumimoji="1" lang="en-US" altLang="ja-JP" dirty="0"/>
          </a:p>
          <a:p>
            <a:pPr marL="228600" indent="0">
              <a:buNone/>
            </a:pPr>
            <a:r>
              <a:rPr kumimoji="1" lang="ja-JP" altLang="en-US" sz="1800"/>
              <a:t>しかし、競合他社のデータを比較してみると、、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A4AEFF-9D9A-CDB8-609A-DB081C61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1" y="3223581"/>
            <a:ext cx="7635240" cy="203536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042A0E6-8798-D98D-3223-1BA317B2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67" y="5456684"/>
            <a:ext cx="3518400" cy="59668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8CE442-D71C-70DB-79AC-7C84E46A37F1}"/>
              </a:ext>
            </a:extLst>
          </p:cNvPr>
          <p:cNvSpPr txBox="1"/>
          <p:nvPr/>
        </p:nvSpPr>
        <p:spPr>
          <a:xfrm>
            <a:off x="6138878" y="5690870"/>
            <a:ext cx="533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約</a:t>
            </a:r>
            <a:r>
              <a:rPr lang="en-US" altLang="ja-JP" dirty="0"/>
              <a:t>1</a:t>
            </a:r>
            <a:r>
              <a:rPr lang="ja-JP" altLang="en-US"/>
              <a:t>年で機器を変更する人は年々多くなっている</a:t>
            </a:r>
            <a:endParaRPr lang="en-US" altLang="ja-JP" dirty="0"/>
          </a:p>
          <a:p>
            <a:r>
              <a:rPr kumimoji="1" lang="en-US" altLang="ja-JP" b="1" dirty="0"/>
              <a:t>=&gt;A</a:t>
            </a:r>
            <a:r>
              <a:rPr kumimoji="1" lang="ja-JP" altLang="en-US" b="1"/>
              <a:t>社特有の課題ではないと考えることができる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23B122F-5BB1-51A9-50CD-40294D7C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4208" y="6450129"/>
            <a:ext cx="7309339" cy="336695"/>
          </a:xfrm>
        </p:spPr>
        <p:txBody>
          <a:bodyPr/>
          <a:lstStyle/>
          <a:p>
            <a:r>
              <a:rPr lang="en-US" dirty="0"/>
              <a:t>参照:携帯電話の所有・利用状況「資料1-9a 携帯電話の所有期間の年次推移」 NTTドコモ</a:t>
            </a:r>
            <a:r>
              <a:rPr lang="ja-JP" altLang="en-US"/>
              <a:t>モバイル社会研究所ホームページより一部改変</a:t>
            </a:r>
            <a:r>
              <a:rPr lang="en-US" altLang="ja-JP" dirty="0"/>
              <a:t>(2023)</a:t>
            </a:r>
          </a:p>
          <a:p>
            <a:r>
              <a:rPr lang="en-US" dirty="0">
                <a:hlinkClick r:id="rId4"/>
              </a:rPr>
              <a:t>https://www.moba-ken.jp/whitepaper/22_chap1.html</a:t>
            </a:r>
            <a:r>
              <a:rPr lang="en-US" dirty="0"/>
              <a:t>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95877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31B7D-6638-B1B2-96E5-E5A254BA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888"/>
            <a:ext cx="10515600" cy="1637204"/>
          </a:xfrm>
        </p:spPr>
        <p:txBody>
          <a:bodyPr/>
          <a:lstStyle/>
          <a:p>
            <a:pPr marL="228600" indent="0">
              <a:buNone/>
            </a:pPr>
            <a:r>
              <a:rPr kumimoji="1" lang="ja-JP" altLang="en-US"/>
              <a:t>競合他社が多く存在する中で、収益を上げるにはどうすれば良いか？さらに、解約率を改善するにはどうすれば良いか。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944F7A-785B-653C-9673-B4B007AE3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54" y="1861212"/>
            <a:ext cx="6843346" cy="4362820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9AF01A50-324C-BDCB-B6F3-C3E4BE37CE6C}"/>
              </a:ext>
            </a:extLst>
          </p:cNvPr>
          <p:cNvSpPr/>
          <p:nvPr/>
        </p:nvSpPr>
        <p:spPr>
          <a:xfrm>
            <a:off x="10464315" y="4799679"/>
            <a:ext cx="761996" cy="46599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EA5A8AF0-C1D2-F2D8-2837-01E3CB67815D}"/>
              </a:ext>
            </a:extLst>
          </p:cNvPr>
          <p:cNvSpPr/>
          <p:nvPr/>
        </p:nvSpPr>
        <p:spPr>
          <a:xfrm>
            <a:off x="7652968" y="4763814"/>
            <a:ext cx="926854" cy="46599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5F4B3F84-9CDD-FC23-2FF7-BC59FA59D7EA}"/>
              </a:ext>
            </a:extLst>
          </p:cNvPr>
          <p:cNvSpPr/>
          <p:nvPr/>
        </p:nvSpPr>
        <p:spPr>
          <a:xfrm>
            <a:off x="6763483" y="4763814"/>
            <a:ext cx="761996" cy="46599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0E69FC6-7500-9410-E3A4-B9E2DDF25F8C}"/>
              </a:ext>
            </a:extLst>
          </p:cNvPr>
          <p:cNvCxnSpPr>
            <a:cxnSpLocks/>
          </p:cNvCxnSpPr>
          <p:nvPr/>
        </p:nvCxnSpPr>
        <p:spPr>
          <a:xfrm>
            <a:off x="3828863" y="3867095"/>
            <a:ext cx="2956788" cy="9684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7F2533-298B-52D8-D8A0-BF7C06A89CDC}"/>
              </a:ext>
            </a:extLst>
          </p:cNvPr>
          <p:cNvCxnSpPr>
            <a:cxnSpLocks/>
          </p:cNvCxnSpPr>
          <p:nvPr/>
        </p:nvCxnSpPr>
        <p:spPr>
          <a:xfrm>
            <a:off x="3889138" y="3836603"/>
            <a:ext cx="3854136" cy="89134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5EA5C12-0480-ACBF-6B93-D2AFAD6B89D7}"/>
              </a:ext>
            </a:extLst>
          </p:cNvPr>
          <p:cNvCxnSpPr>
            <a:cxnSpLocks/>
          </p:cNvCxnSpPr>
          <p:nvPr/>
        </p:nvCxnSpPr>
        <p:spPr>
          <a:xfrm>
            <a:off x="3931721" y="3867095"/>
            <a:ext cx="6532594" cy="96843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DCFEDE3-2FFE-E59C-0203-8BB1F90630EE}"/>
              </a:ext>
            </a:extLst>
          </p:cNvPr>
          <p:cNvSpPr txBox="1"/>
          <p:nvPr/>
        </p:nvSpPr>
        <p:spPr>
          <a:xfrm>
            <a:off x="511697" y="2971581"/>
            <a:ext cx="3915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ja-JP" altLang="en-US"/>
          </a:p>
          <a:p>
            <a:r>
              <a:rPr lang="ja-JP" altLang="en-US"/>
              <a:t>価格差がほとんどない中で、各社はサービス内容や料金プランを工夫して差別化を図っている</a:t>
            </a:r>
          </a:p>
          <a:p>
            <a:endParaRPr kumimoji="1" lang="ja-JP" altLang="en-US"/>
          </a:p>
        </p:txBody>
      </p:sp>
      <p:sp>
        <p:nvSpPr>
          <p:cNvPr id="31" name="フッター プレースホルダー 30">
            <a:extLst>
              <a:ext uri="{FF2B5EF4-FFF2-40B4-BE49-F238E27FC236}">
                <a16:creationId xmlns:a16="http://schemas.microsoft.com/office/drawing/2014/main" id="{7464743E-FC0F-E1CB-7C6F-DF1CD447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13685" y="6423346"/>
            <a:ext cx="4964630" cy="297798"/>
          </a:xfrm>
        </p:spPr>
        <p:txBody>
          <a:bodyPr/>
          <a:lstStyle/>
          <a:p>
            <a:r>
              <a:rPr lang="en-US" dirty="0"/>
              <a:t>参照:携帯通信料金の動向「MNOの新しい料金プラン」総務省(2023)</a:t>
            </a:r>
          </a:p>
          <a:p>
            <a:r>
              <a:rPr lang="en-US" dirty="0">
                <a:hlinkClick r:id="rId3"/>
              </a:rPr>
              <a:t>https://www.soumu.go.jp/main_content/000944045.pdf</a:t>
            </a:r>
            <a:r>
              <a:rPr lang="en-US" dirty="0"/>
              <a:t>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30573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E993FA-CA33-A609-77F9-880EC3847C5B}"/>
              </a:ext>
            </a:extLst>
          </p:cNvPr>
          <p:cNvSpPr txBox="1"/>
          <p:nvPr/>
        </p:nvSpPr>
        <p:spPr>
          <a:xfrm>
            <a:off x="2130668" y="2844224"/>
            <a:ext cx="7930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/>
              <a:t>競合他社と価格、サービスで差を出すことは難しい。</a:t>
            </a:r>
            <a:endParaRPr kumimoji="1" lang="en-US" altLang="ja-JP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837D74-A71A-548C-4086-EF0C0420CB82}"/>
              </a:ext>
            </a:extLst>
          </p:cNvPr>
          <p:cNvSpPr txBox="1"/>
          <p:nvPr/>
        </p:nvSpPr>
        <p:spPr>
          <a:xfrm>
            <a:off x="1956287" y="3429000"/>
            <a:ext cx="8279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>
              <a:buNone/>
            </a:pPr>
            <a:r>
              <a:rPr lang="en-US" altLang="ja-JP" b="1" dirty="0">
                <a:solidFill>
                  <a:schemeClr val="tx2">
                    <a:alpha val="60000"/>
                  </a:schemeClr>
                </a:solidFill>
              </a:rPr>
              <a:t>=&gt;</a:t>
            </a:r>
            <a:r>
              <a:rPr lang="ja-JP" altLang="en-US" b="1">
                <a:solidFill>
                  <a:schemeClr val="tx2">
                    <a:alpha val="60000"/>
                  </a:schemeClr>
                </a:solidFill>
              </a:rPr>
              <a:t>解約率を下げることが</a:t>
            </a:r>
            <a:r>
              <a:rPr lang="en-US" altLang="ja-JP" b="1" dirty="0">
                <a:solidFill>
                  <a:schemeClr val="tx2">
                    <a:alpha val="60000"/>
                  </a:schemeClr>
                </a:solidFill>
              </a:rPr>
              <a:t>A</a:t>
            </a:r>
            <a:r>
              <a:rPr lang="ja-JP" altLang="en-US" b="1">
                <a:solidFill>
                  <a:schemeClr val="tx2">
                    <a:alpha val="60000"/>
                  </a:schemeClr>
                </a:solidFill>
              </a:rPr>
              <a:t>社にとって最も重要であり、解約率を下げることで収益向上につながる、と考えることができる。</a:t>
            </a:r>
            <a:endParaRPr kumimoji="1" lang="en-US" altLang="ja-JP" sz="1800" b="1" dirty="0">
              <a:solidFill>
                <a:schemeClr val="tx2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7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7EEF4-8F83-8D38-635E-68126116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解約の原因分析</a:t>
            </a:r>
            <a:r>
              <a:rPr kumimoji="1" lang="en-US" altLang="ja-JP" dirty="0"/>
              <a:t> </a:t>
            </a:r>
            <a:r>
              <a:rPr kumimoji="1" lang="en-US" altLang="ja-JP" sz="3200" dirty="0"/>
              <a:t>~</a:t>
            </a:r>
            <a:r>
              <a:rPr kumimoji="1" lang="ja-JP" altLang="en-US" sz="3200"/>
              <a:t>機械学習モデルの説明</a:t>
            </a:r>
            <a:r>
              <a:rPr kumimoji="1" lang="en-US" altLang="ja-JP" sz="3200" dirty="0"/>
              <a:t>~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08128E-36AF-1A80-F4DB-485552C89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5" y="1799903"/>
            <a:ext cx="7174523" cy="670051"/>
          </a:xfrm>
        </p:spPr>
        <p:txBody>
          <a:bodyPr>
            <a:noAutofit/>
          </a:bodyPr>
          <a:lstStyle/>
          <a:p>
            <a:pPr marL="228600" indent="0">
              <a:buNone/>
            </a:pPr>
            <a:r>
              <a:rPr kumimoji="1" lang="ja-JP" altLang="en-US"/>
              <a:t>・解約予測に使用した学習モデル：</a:t>
            </a:r>
            <a:r>
              <a:rPr kumimoji="1" lang="en-US" altLang="ja-JP" b="1" dirty="0"/>
              <a:t>lightBGM</a:t>
            </a:r>
          </a:p>
          <a:p>
            <a:pPr marL="22860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FAC19B-368A-6F52-BEAF-5053E9E47A32}"/>
              </a:ext>
            </a:extLst>
          </p:cNvPr>
          <p:cNvSpPr txBox="1"/>
          <p:nvPr/>
        </p:nvSpPr>
        <p:spPr>
          <a:xfrm>
            <a:off x="2025161" y="2938464"/>
            <a:ext cx="814167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勾配ブースティングを用いた決定木による機械学習の手法。</a:t>
            </a:r>
            <a:endParaRPr kumimoji="1" lang="en-US" altLang="ja-JP" sz="2400" dirty="0"/>
          </a:p>
          <a:p>
            <a:endParaRPr kumimoji="1" lang="en-US" altLang="ja-JP" dirty="0"/>
          </a:p>
          <a:p>
            <a:r>
              <a:rPr lang="ja-JP" altLang="en-US"/>
              <a:t>・決定木：目的となるデータを説明するために、</a:t>
            </a:r>
            <a:r>
              <a:rPr lang="en-US" altLang="ja-JP" dirty="0"/>
              <a:t>Yes/No</a:t>
            </a:r>
            <a:r>
              <a:rPr lang="ja-JP" altLang="en-US"/>
              <a:t>の質問を繰り返しながらグループ分けをしていく手法</a:t>
            </a:r>
            <a:endParaRPr lang="en-US" altLang="ja-JP" dirty="0"/>
          </a:p>
          <a:p>
            <a:r>
              <a:rPr lang="ja-JP" altLang="en-US"/>
              <a:t>・勾配ブースティング：決定木を使用して、正しく予測できなかったデータに対して重みをつけて、再び決定木分析を行う手法。</a:t>
            </a:r>
            <a:endParaRPr lang="en-US" altLang="ja-JP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9FACAB0-5646-7D83-7398-D72B3924EA17}"/>
              </a:ext>
            </a:extLst>
          </p:cNvPr>
          <p:cNvCxnSpPr>
            <a:cxnSpLocks/>
          </p:cNvCxnSpPr>
          <p:nvPr/>
        </p:nvCxnSpPr>
        <p:spPr>
          <a:xfrm flipH="1">
            <a:off x="7420708" y="1899136"/>
            <a:ext cx="527537" cy="1547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164C-AC4F-2241-CB1E-2E8B8C8787EE}"/>
              </a:ext>
            </a:extLst>
          </p:cNvPr>
          <p:cNvSpPr txBox="1"/>
          <p:nvPr/>
        </p:nvSpPr>
        <p:spPr>
          <a:xfrm>
            <a:off x="7948245" y="1705615"/>
            <a:ext cx="364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学習スピードが早く、メモリ効率的に使用することができる高性能な学習モデル！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442D34D-C3FA-6576-F540-328F657A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92" y="4785123"/>
            <a:ext cx="5175737" cy="14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AA09-E0EB-0672-AD76-E91306B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E2939-8E0C-D758-AA90-D1BD08B2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解約の原因分析</a:t>
            </a:r>
            <a:r>
              <a:rPr kumimoji="1" lang="en-US" altLang="ja-JP" dirty="0"/>
              <a:t> </a:t>
            </a:r>
            <a:r>
              <a:rPr kumimoji="1" lang="en-US" altLang="ja-JP" sz="3200" dirty="0"/>
              <a:t>~</a:t>
            </a:r>
            <a:r>
              <a:rPr kumimoji="1" lang="ja-JP" altLang="en-US" sz="3200"/>
              <a:t>機械学習モデルの説明</a:t>
            </a:r>
            <a:r>
              <a:rPr kumimoji="1" lang="en-US" altLang="ja-JP" sz="3200" dirty="0"/>
              <a:t>~</a:t>
            </a:r>
            <a:endParaRPr kumimoji="1" lang="ja-JP" altLang="en-US" sz="320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33C2E0E3-6958-AD65-7526-48A2CF50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75" y="1777082"/>
            <a:ext cx="4243753" cy="740389"/>
          </a:xfrm>
        </p:spPr>
        <p:txBody>
          <a:bodyPr/>
          <a:lstStyle/>
          <a:p>
            <a:pPr marL="228600" indent="0">
              <a:buNone/>
            </a:pPr>
            <a:r>
              <a:rPr kumimoji="1" lang="ja-JP" altLang="en-US"/>
              <a:t>・モデル評価</a:t>
            </a:r>
            <a:r>
              <a:rPr kumimoji="1" lang="en-US" altLang="ja-JP" dirty="0"/>
              <a:t>:</a:t>
            </a:r>
            <a:r>
              <a:rPr kumimoji="1" lang="en-US" altLang="ja-JP" b="1" dirty="0"/>
              <a:t>ROC</a:t>
            </a:r>
            <a:r>
              <a:rPr kumimoji="1" lang="ja-JP" altLang="en-US" b="1"/>
              <a:t>曲線</a:t>
            </a:r>
            <a:endParaRPr kumimoji="1" lang="en-US" altLang="ja-JP" b="1" dirty="0"/>
          </a:p>
          <a:p>
            <a:pPr marL="228600" indent="0">
              <a:buNone/>
            </a:pP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6D48F5-94F3-B836-15A4-4434491089D3}"/>
              </a:ext>
            </a:extLst>
          </p:cNvPr>
          <p:cNvSpPr txBox="1"/>
          <p:nvPr/>
        </p:nvSpPr>
        <p:spPr>
          <a:xfrm>
            <a:off x="1010089" y="2402245"/>
            <a:ext cx="6305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ROC</a:t>
            </a:r>
            <a:r>
              <a:rPr kumimoji="1" lang="ja-JP" altLang="en-US"/>
              <a:t>曲線：分類モデルの性能を評価するためのグラフ。</a:t>
            </a:r>
            <a:endParaRPr kumimoji="1" lang="en-US" altLang="ja-JP" dirty="0"/>
          </a:p>
          <a:p>
            <a:r>
              <a:rPr kumimoji="1" lang="en-US" altLang="ja-JP" dirty="0"/>
              <a:t> </a:t>
            </a:r>
            <a:r>
              <a:rPr kumimoji="1" lang="ja-JP" altLang="en-US"/>
              <a:t>モデルがどれだけ正確に「クラスを分けられるか」をみる指標として使われる。</a:t>
            </a:r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610F83-7471-79D6-65B6-46AD42A16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31" y="2147277"/>
            <a:ext cx="4093308" cy="327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34A70B-A8CE-7773-1AE5-084268F4C01F}"/>
              </a:ext>
            </a:extLst>
          </p:cNvPr>
          <p:cNvSpPr txBox="1"/>
          <p:nvPr/>
        </p:nvSpPr>
        <p:spPr>
          <a:xfrm>
            <a:off x="1536626" y="3487348"/>
            <a:ext cx="7993234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縦軸</a:t>
            </a:r>
            <a:r>
              <a:rPr kumimoji="1" lang="en-US" altLang="ja-JP" sz="1600" dirty="0"/>
              <a:t>:True Positive Rate(TPR</a:t>
            </a:r>
            <a:r>
              <a:rPr kumimoji="1" lang="ja-JP" altLang="en-US" sz="1600"/>
              <a:t>、再現率</a:t>
            </a:r>
            <a:r>
              <a:rPr kumimoji="1" lang="en-US" altLang="ja-JP" sz="1600" dirty="0"/>
              <a:t>)</a:t>
            </a:r>
          </a:p>
          <a:p>
            <a:r>
              <a:rPr lang="en-US" altLang="ja-JP" sz="900" dirty="0"/>
              <a:t>  </a:t>
            </a:r>
          </a:p>
          <a:p>
            <a:r>
              <a:rPr lang="en-US" altLang="ja-JP" sz="1400" dirty="0"/>
              <a:t>   </a:t>
            </a:r>
            <a:r>
              <a:rPr lang="ja-JP" altLang="en-US" sz="1400"/>
              <a:t>実際に正確だったものを、どれだけ正しく「正確」と判定できたか。</a:t>
            </a:r>
            <a:endParaRPr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600"/>
              <a:t>横軸</a:t>
            </a:r>
            <a:r>
              <a:rPr kumimoji="1" lang="en-US" altLang="ja-JP" sz="1600" dirty="0"/>
              <a:t>:False Positive Rate(FPR)</a:t>
            </a:r>
            <a:endParaRPr kumimoji="1" lang="en-US" altLang="ja-JP" sz="1100" dirty="0"/>
          </a:p>
          <a:p>
            <a:endParaRPr lang="en-US" altLang="ja-JP" sz="900" dirty="0"/>
          </a:p>
          <a:p>
            <a:r>
              <a:rPr lang="ja-JP" altLang="en-US" sz="1400"/>
              <a:t>　実際は間違いなのに、どれだけ「正確」と誤判定したか。</a:t>
            </a:r>
            <a:endParaRPr lang="en-US" altLang="ja-JP" sz="1400" dirty="0"/>
          </a:p>
          <a:p>
            <a:endParaRPr kumimoji="1" lang="en-US" altLang="ja-JP" sz="1400" dirty="0"/>
          </a:p>
          <a:p>
            <a:r>
              <a:rPr lang="en-US" altLang="ja-JP" sz="1400" dirty="0"/>
              <a:t>ROC</a:t>
            </a:r>
            <a:r>
              <a:rPr lang="ja-JP" altLang="en-US" sz="1400"/>
              <a:t>曲線</a:t>
            </a:r>
            <a:r>
              <a:rPr lang="en-US" altLang="ja-JP" sz="1400" dirty="0"/>
              <a:t>:</a:t>
            </a:r>
            <a:r>
              <a:rPr lang="ja-JP" altLang="en-US" sz="1400"/>
              <a:t>モデルの予測閾値を変化させたときの、</a:t>
            </a:r>
            <a:r>
              <a:rPr lang="en-US" altLang="ja-JP" sz="1400" dirty="0"/>
              <a:t>TPR</a:t>
            </a:r>
            <a:r>
              <a:rPr lang="ja-JP" altLang="en-US" sz="1400"/>
              <a:t>と</a:t>
            </a:r>
            <a:r>
              <a:rPr lang="en-US" altLang="ja-JP" sz="1400" dirty="0"/>
              <a:t>FPR</a:t>
            </a:r>
            <a:r>
              <a:rPr lang="ja-JP" altLang="en-US" sz="1400"/>
              <a:t>の関係を描いたもの。</a:t>
            </a:r>
            <a:endParaRPr lang="en-US" altLang="ja-JP" sz="1400" dirty="0"/>
          </a:p>
          <a:p>
            <a:endParaRPr kumimoji="1" lang="en-US" altLang="ja-JP" sz="1400" dirty="0"/>
          </a:p>
          <a:p>
            <a:r>
              <a:rPr lang="en-US" altLang="ja-JP" sz="1400" dirty="0"/>
              <a:t>AUC:ROC</a:t>
            </a:r>
            <a:r>
              <a:rPr lang="ja-JP" altLang="en-US" sz="1400"/>
              <a:t>曲線の下の面積を表す</a:t>
            </a:r>
            <a:r>
              <a:rPr lang="en-US" altLang="ja-JP" sz="1400" dirty="0"/>
              <a:t>(0~1)</a:t>
            </a:r>
          </a:p>
          <a:p>
            <a:r>
              <a:rPr kumimoji="1" lang="en-US" altLang="ja-JP" sz="1400" dirty="0"/>
              <a:t>     A</a:t>
            </a:r>
            <a:r>
              <a:rPr lang="en-US" altLang="ja-JP" sz="1400" dirty="0"/>
              <a:t>UC=1:</a:t>
            </a:r>
            <a:r>
              <a:rPr lang="ja-JP" altLang="en-US" sz="1400"/>
              <a:t>完璧なモデル、</a:t>
            </a:r>
            <a:r>
              <a:rPr lang="en-US" altLang="ja-JP" sz="1400" dirty="0"/>
              <a:t>AUC=0.5:</a:t>
            </a:r>
            <a:r>
              <a:rPr lang="ja-JP" altLang="en-US" sz="1400"/>
              <a:t>ランダムな予測</a:t>
            </a:r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0D1D47-8CF0-C7C1-082F-2D7F2213453A}"/>
              </a:ext>
            </a:extLst>
          </p:cNvPr>
          <p:cNvSpPr txBox="1"/>
          <p:nvPr/>
        </p:nvSpPr>
        <p:spPr>
          <a:xfrm>
            <a:off x="9156759" y="5634483"/>
            <a:ext cx="1799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AUC:0.69371</a:t>
            </a:r>
          </a:p>
          <a:p>
            <a:r>
              <a:rPr lang="ja-JP" altLang="en-US" b="1"/>
              <a:t>閾値</a:t>
            </a:r>
            <a:r>
              <a:rPr lang="en-US" altLang="ja-JP" b="1" dirty="0"/>
              <a:t>:0.49762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93399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71A69-6410-3E66-9B1F-4E05CF6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解約の原因分析</a:t>
            </a:r>
            <a:r>
              <a:rPr kumimoji="1" lang="en-US" altLang="ja-JP" dirty="0"/>
              <a:t> </a:t>
            </a:r>
            <a:r>
              <a:rPr kumimoji="1" lang="en-US" altLang="ja-JP" sz="3200" dirty="0"/>
              <a:t>~</a:t>
            </a:r>
            <a:r>
              <a:rPr kumimoji="1" lang="ja-JP" altLang="en-US" sz="3200"/>
              <a:t>重要特徴量</a:t>
            </a:r>
            <a:r>
              <a:rPr kumimoji="1" lang="en-US" altLang="ja-JP" sz="3200" dirty="0"/>
              <a:t>~</a:t>
            </a:r>
            <a:endParaRPr kumimoji="1" lang="ja-JP" altLang="en-US" sz="32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DEF955-0A51-4007-727B-9BAFF132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531" y="1633226"/>
            <a:ext cx="3909645" cy="498597"/>
          </a:xfrm>
        </p:spPr>
        <p:txBody>
          <a:bodyPr/>
          <a:lstStyle/>
          <a:p>
            <a:pPr marL="228600" indent="0">
              <a:buNone/>
            </a:pPr>
            <a:r>
              <a:rPr kumimoji="1" lang="en-US" altLang="ja-JP" sz="1600" dirty="0"/>
              <a:t>lightBGM</a:t>
            </a:r>
            <a:r>
              <a:rPr kumimoji="1" lang="ja-JP" altLang="en-US" sz="1600"/>
              <a:t>による特徴量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76AB2A-8139-1F9D-6B24-5DE92CDB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46" y="2079068"/>
            <a:ext cx="7215554" cy="311687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2B7939-8EF5-BAA4-A214-4457FD89BC0B}"/>
              </a:ext>
            </a:extLst>
          </p:cNvPr>
          <p:cNvSpPr txBox="1"/>
          <p:nvPr/>
        </p:nvSpPr>
        <p:spPr>
          <a:xfrm>
            <a:off x="978875" y="5266278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上から順に情報の重要度を示してい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る</a:t>
            </a:r>
            <a:r>
              <a:rPr lang="ja-JP" altLang="ja-JP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。重要度の高いものから順に 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,</a:t>
            </a:r>
            <a:r>
              <a:rPr lang="en-US" altLang="ja-JP" sz="1200" b="1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change_mou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月間利用分数の直近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ヶ月平均比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(%))-&gt;</a:t>
            </a:r>
            <a:r>
              <a:rPr lang="en-US" altLang="ja-JP" sz="1200" b="1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crclscod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クレジット評価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)-&gt;</a:t>
            </a:r>
            <a:r>
              <a:rPr lang="en-US" altLang="ja-JP" sz="1200" b="1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change_rev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月間収益の直近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ヶ月平均比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(%))-&gt; </a:t>
            </a:r>
            <a:r>
              <a:rPr lang="en-US" altLang="ja-JP" sz="1200" b="1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months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サービス利用月数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)-&gt;</a:t>
            </a:r>
            <a:r>
              <a:rPr lang="en-US" altLang="ja-JP" sz="1200" b="1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totmrc_Mean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平均月次総経費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)-&gt;</a:t>
            </a:r>
            <a:r>
              <a:rPr lang="en-US" altLang="ja-JP" sz="1200" b="1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eqpdays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(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現在使用している機器の日数</a:t>
            </a:r>
            <a:r>
              <a:rPr lang="en-US" altLang="ja-JP" sz="1200" kern="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)..</a:t>
            </a:r>
            <a:r>
              <a:rPr lang="ja-JP" altLang="ja-JP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という順に</a:t>
            </a:r>
            <a:r>
              <a:rPr lang="ja-JP" altLang="en-US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なっている</a:t>
            </a:r>
            <a:r>
              <a:rPr lang="ja-JP" altLang="ja-JP" sz="1200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  <a:endParaRPr lang="en-US" altLang="ja-JP" sz="12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endParaRPr lang="en-US" altLang="ja-JP" sz="1200" kern="1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algn="ctr"/>
            <a:r>
              <a:rPr lang="ja-JP" altLang="ja-JP" sz="1400" b="1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このことから</a:t>
            </a:r>
            <a:r>
              <a:rPr lang="ja-JP" altLang="en-US" sz="1400" b="1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、</a:t>
            </a:r>
            <a:r>
              <a:rPr lang="ja-JP" altLang="ja-JP" sz="1400" b="1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サービス利用日数、機器利用月数は解約率に関わっていることが</a:t>
            </a:r>
            <a:r>
              <a:rPr lang="ja-JP" altLang="en-US" sz="1400" b="1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わかる</a:t>
            </a:r>
            <a:r>
              <a:rPr lang="ja-JP" altLang="ja-JP" sz="1400" b="1" kern="10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。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819450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1117</Words>
  <Application>Microsoft Macintosh PowerPoint</Application>
  <PresentationFormat>ワイド画面</PresentationFormat>
  <Paragraphs>93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</vt:lpstr>
      <vt:lpstr>游ゴシック</vt:lpstr>
      <vt:lpstr>游明朝</vt:lpstr>
      <vt:lpstr>Arial</vt:lpstr>
      <vt:lpstr>Symbol</vt:lpstr>
      <vt:lpstr>Wingdings</vt:lpstr>
      <vt:lpstr>LuminousVTI</vt:lpstr>
      <vt:lpstr>解約率改善施策の提案  ~顧客継続率向上による収益最大化~</vt:lpstr>
      <vt:lpstr>A社の課題：解約率の高さ</vt:lpstr>
      <vt:lpstr>解約状況</vt:lpstr>
      <vt:lpstr>PowerPoint プレゼンテーション</vt:lpstr>
      <vt:lpstr>PowerPoint プレゼンテーション</vt:lpstr>
      <vt:lpstr>PowerPoint プレゼンテーション</vt:lpstr>
      <vt:lpstr>解約の原因分析 ~機械学習モデルの説明~</vt:lpstr>
      <vt:lpstr>解約の原因分析 ~機械学習モデルの説明~</vt:lpstr>
      <vt:lpstr>解約の原因分析 ~重要特徴量~</vt:lpstr>
      <vt:lpstr>解約の原因分析</vt:lpstr>
      <vt:lpstr>具体的な施策の提案・効果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miki nagai</dc:creator>
  <cp:lastModifiedBy>miki nagai</cp:lastModifiedBy>
  <cp:revision>2</cp:revision>
  <dcterms:created xsi:type="dcterms:W3CDTF">2025-01-02T08:20:52Z</dcterms:created>
  <dcterms:modified xsi:type="dcterms:W3CDTF">2025-01-03T10:56:01Z</dcterms:modified>
</cp:coreProperties>
</file>