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4" autoAdjust="0"/>
  </p:normalViewPr>
  <p:slideViewPr>
    <p:cSldViewPr>
      <p:cViewPr>
        <p:scale>
          <a:sx n="37" d="100"/>
          <a:sy n="37" d="100"/>
        </p:scale>
        <p:origin x="293" y="19"/>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4/9/2024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smtClean="0"/>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smtClean="0"/>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smtClean="0"/>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B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smtClean="0"/>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smtClean="0"/>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smtClean="0"/>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smtClean="0"/>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smtClean="0"/>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smtClean="0"/>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9.4.2024.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smtClean="0"/>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9.4.2024.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8909" y="1761953"/>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FF0000"/>
                </a:solidFill>
                <a:effectLst>
                  <a:outerShdw blurRad="38100" dist="38100" dir="2700000" algn="tl">
                    <a:srgbClr val="C0C0C0"/>
                  </a:outerShdw>
                </a:effectLst>
                <a:ea typeface="+mj-ea"/>
                <a:cs typeface="+mj-cs"/>
              </a:rPr>
              <a:t>Collective Classification Algorithms in Identifying Intrinsically Disordered Proteins within Protein-Protein Interaction </a:t>
            </a:r>
            <a:r>
              <a:rPr lang="en-US" sz="9065" b="1" dirty="0" smtClean="0">
                <a:solidFill>
                  <a:srgbClr val="FF0000"/>
                </a:solidFill>
                <a:effectLst>
                  <a:outerShdw blurRad="38100" dist="38100" dir="2700000" algn="tl">
                    <a:srgbClr val="C0C0C0"/>
                  </a:outerShdw>
                </a:effectLst>
                <a:ea typeface="+mj-ea"/>
                <a:cs typeface="+mj-cs"/>
              </a:rPr>
              <a:t>Networks</a:t>
            </a:r>
            <a:endParaRPr lang="en-US" sz="9065" b="1" dirty="0" smtClean="0">
              <a:solidFill>
                <a:srgbClr val="FF0000"/>
              </a:solidFill>
              <a:effectLst>
                <a:outerShdw blurRad="38100" dist="38100" dir="2700000" algn="tl">
                  <a:srgbClr val="C0C0C0"/>
                </a:outerShdw>
              </a:effectLst>
              <a:ea typeface="+mj-ea"/>
              <a:cs typeface="+mj-cs"/>
            </a:endParaRPr>
          </a:p>
          <a:p>
            <a:pPr algn="ctr">
              <a:lnSpc>
                <a:spcPct val="120000"/>
              </a:lnSpc>
              <a:spcBef>
                <a:spcPct val="0"/>
              </a:spcBef>
            </a:pPr>
            <a:r>
              <a:rPr lang="en-US" sz="5477" i="1" dirty="0" err="1" smtClean="0">
                <a:solidFill>
                  <a:schemeClr val="accent2"/>
                </a:solidFill>
                <a:ea typeface="+mj-ea"/>
                <a:cs typeface="+mj-cs"/>
              </a:rPr>
              <a:t>Milana</a:t>
            </a:r>
            <a:r>
              <a:rPr lang="en-US" sz="5477" i="1" dirty="0" smtClean="0">
                <a:solidFill>
                  <a:schemeClr val="accent2"/>
                </a:solidFill>
                <a:ea typeface="+mj-ea"/>
                <a:cs typeface="+mj-cs"/>
              </a:rPr>
              <a:t> </a:t>
            </a:r>
            <a:r>
              <a:rPr lang="en-US" sz="5477" i="1" dirty="0" err="1" smtClean="0">
                <a:solidFill>
                  <a:schemeClr val="accent2"/>
                </a:solidFill>
                <a:ea typeface="+mj-ea"/>
                <a:cs typeface="+mj-cs"/>
              </a:rPr>
              <a:t>Grbi</a:t>
            </a:r>
            <a:r>
              <a:rPr lang="sr-Latn-BA" sz="5477" i="1" dirty="0" smtClean="0">
                <a:solidFill>
                  <a:schemeClr val="accent2"/>
                </a:solidFill>
                <a:ea typeface="+mj-ea"/>
                <a:cs typeface="+mj-cs"/>
              </a:rPr>
              <a:t>ć</a:t>
            </a:r>
            <a:r>
              <a:rPr lang="en-US" sz="5477" i="1" baseline="30000" dirty="0" smtClean="0">
                <a:solidFill>
                  <a:schemeClr val="accent2"/>
                </a:solidFill>
                <a:ea typeface="+mj-ea"/>
                <a:cs typeface="+mj-cs"/>
              </a:rPr>
              <a:t>1</a:t>
            </a:r>
            <a:r>
              <a:rPr lang="en-US" sz="5477" i="1" dirty="0" smtClean="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smtClean="0">
                <a:solidFill>
                  <a:schemeClr val="accent2"/>
                </a:solidFill>
                <a:ea typeface="+mj-ea"/>
                <a:cs typeface="+mj-cs"/>
              </a:rPr>
              <a:t>Vilendečić</a:t>
            </a:r>
            <a:r>
              <a:rPr lang="en-US" sz="5477" i="1" baseline="30000" dirty="0">
                <a:solidFill>
                  <a:schemeClr val="accent2"/>
                </a:solidFill>
              </a:rPr>
              <a:t> 1</a:t>
            </a:r>
            <a:r>
              <a:rPr lang="en-US" sz="5477" i="1" dirty="0" smtClean="0">
                <a:solidFill>
                  <a:schemeClr val="accent2"/>
                </a:solidFill>
                <a:ea typeface="+mj-ea"/>
                <a:cs typeface="+mj-cs"/>
              </a:rPr>
              <a:t>, </a:t>
            </a:r>
            <a:r>
              <a:rPr lang="en-US" sz="5477" i="1" dirty="0">
                <a:solidFill>
                  <a:schemeClr val="accent2"/>
                </a:solidFill>
                <a:ea typeface="+mj-ea"/>
                <a:cs typeface="+mj-cs"/>
              </a:rPr>
              <a:t>Milan </a:t>
            </a:r>
            <a:r>
              <a:rPr lang="en-US" sz="5477" i="1" dirty="0" err="1" smtClean="0">
                <a:solidFill>
                  <a:schemeClr val="accent2"/>
                </a:solidFill>
                <a:ea typeface="+mj-ea"/>
                <a:cs typeface="+mj-cs"/>
              </a:rPr>
              <a:t>Predojević</a:t>
            </a:r>
            <a:r>
              <a:rPr lang="en-US" sz="5477" i="1" baseline="30000" dirty="0">
                <a:solidFill>
                  <a:schemeClr val="accent2"/>
                </a:solidFill>
              </a:rPr>
              <a:t> 1</a:t>
            </a:r>
            <a:r>
              <a:rPr lang="en-US" sz="5477" i="1" dirty="0" smtClean="0">
                <a:solidFill>
                  <a:schemeClr val="accent2"/>
                </a:solidFill>
                <a:ea typeface="+mj-ea"/>
                <a:cs typeface="+mj-cs"/>
              </a:rPr>
              <a:t>, </a:t>
            </a:r>
            <a:r>
              <a:rPr lang="en-US" sz="5477" i="1" dirty="0">
                <a:solidFill>
                  <a:schemeClr val="accent2"/>
                </a:solidFill>
                <a:ea typeface="+mj-ea"/>
                <a:cs typeface="+mj-cs"/>
              </a:rPr>
              <a:t>&amp;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smtClean="0">
                <a:solidFill>
                  <a:schemeClr val="accent2"/>
                </a:solidFill>
                <a:ea typeface="+mj-ea"/>
                <a:cs typeface="+mj-cs"/>
              </a:rPr>
              <a:t>Mati</a:t>
            </a:r>
            <a:r>
              <a:rPr lang="sr-Latn-BA" sz="5477" i="1" dirty="0" smtClean="0">
                <a:solidFill>
                  <a:schemeClr val="accent2"/>
                </a:solidFill>
                <a:ea typeface="+mj-ea"/>
                <a:cs typeface="+mj-cs"/>
              </a:rPr>
              <a:t>ć</a:t>
            </a:r>
            <a:r>
              <a:rPr lang="en-US" sz="5477" i="1" baseline="30000" dirty="0" smtClean="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smtClean="0">
                <a:solidFill>
                  <a:schemeClr val="accent2"/>
                </a:solidFill>
              </a:rPr>
              <a:t>1</a:t>
            </a:r>
            <a:r>
              <a:rPr lang="en-US" sz="3966" i="1" dirty="0" smtClean="0">
                <a:solidFill>
                  <a:schemeClr val="accent2"/>
                </a:solidFill>
                <a:ea typeface="+mj-ea"/>
                <a:cs typeface="+mj-cs"/>
              </a:rPr>
              <a:t>Faculty </a:t>
            </a:r>
            <a:r>
              <a:rPr lang="en-US" sz="3966" i="1" dirty="0">
                <a:solidFill>
                  <a:schemeClr val="accent2"/>
                </a:solidFill>
                <a:ea typeface="+mj-ea"/>
                <a:cs typeface="+mj-cs"/>
              </a:rPr>
              <a:t>of Natural Science and Mathematics, University of Banja </a:t>
            </a:r>
            <a:r>
              <a:rPr lang="en-US" sz="3966" i="1" dirty="0" smtClean="0">
                <a:solidFill>
                  <a:schemeClr val="accent2"/>
                </a:solidFill>
                <a:ea typeface="+mj-ea"/>
                <a:cs typeface="+mj-cs"/>
              </a:rPr>
              <a:t>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smtClean="0">
                <a:solidFill>
                  <a:schemeClr val="accent2"/>
                </a:solidFill>
              </a:rPr>
              <a:t>2</a:t>
            </a:r>
            <a:r>
              <a:rPr lang="en-US" sz="3399" b="1" baseline="30000" dirty="0" smtClean="0">
                <a:solidFill>
                  <a:schemeClr val="accent2"/>
                </a:solidFill>
              </a:rPr>
              <a:t>nd</a:t>
            </a:r>
            <a:r>
              <a:rPr lang="en-US" sz="3399" b="1" dirty="0" smtClean="0">
                <a:solidFill>
                  <a:schemeClr val="accent2"/>
                </a:solidFill>
              </a:rPr>
              <a:t> </a:t>
            </a:r>
            <a:r>
              <a:rPr lang="en-US" sz="3399" b="1" dirty="0" smtClean="0">
                <a:solidFill>
                  <a:schemeClr val="accent2"/>
                </a:solidFill>
              </a:rPr>
              <a:t>ML4NGP </a:t>
            </a:r>
            <a:r>
              <a:rPr lang="en-US" sz="3399" b="1" dirty="0">
                <a:solidFill>
                  <a:schemeClr val="accent2"/>
                </a:solidFill>
              </a:rPr>
              <a:t>MEETING ON MACHINE LEARNING AND NON-GLOBULAR PROTEINS</a:t>
            </a:r>
          </a:p>
          <a:p>
            <a:pPr>
              <a:lnSpc>
                <a:spcPct val="120000"/>
              </a:lnSpc>
            </a:pPr>
            <a:r>
              <a:rPr lang="en-US" sz="3399" b="1" dirty="0" smtClean="0">
                <a:solidFill>
                  <a:schemeClr val="accent2"/>
                </a:solidFill>
              </a:rPr>
              <a:t>May </a:t>
            </a:r>
            <a:r>
              <a:rPr lang="en-US" sz="3399" b="1" dirty="0" smtClean="0">
                <a:solidFill>
                  <a:schemeClr val="accent2"/>
                </a:solidFill>
              </a:rPr>
              <a:t>14</a:t>
            </a:r>
            <a:r>
              <a:rPr lang="en-US" sz="3399" b="1" dirty="0" smtClean="0">
                <a:solidFill>
                  <a:schemeClr val="accent2"/>
                </a:solidFill>
              </a:rPr>
              <a:t> </a:t>
            </a:r>
            <a:r>
              <a:rPr lang="en-US" sz="3399" b="1" dirty="0">
                <a:solidFill>
                  <a:schemeClr val="accent2"/>
                </a:solidFill>
              </a:rPr>
              <a:t>- </a:t>
            </a:r>
            <a:r>
              <a:rPr lang="en-US" sz="3399" b="1" dirty="0" smtClean="0">
                <a:solidFill>
                  <a:schemeClr val="accent2"/>
                </a:solidFill>
              </a:rPr>
              <a:t>17</a:t>
            </a:r>
            <a:r>
              <a:rPr lang="en-US" sz="3399" b="1" dirty="0" smtClean="0">
                <a:solidFill>
                  <a:schemeClr val="accent2"/>
                </a:solidFill>
              </a:rPr>
              <a:t>, </a:t>
            </a:r>
            <a:r>
              <a:rPr lang="en-US" sz="3399" b="1" dirty="0" smtClean="0">
                <a:solidFill>
                  <a:schemeClr val="accent2"/>
                </a:solidFill>
              </a:rPr>
              <a:t>2024</a:t>
            </a:r>
            <a:r>
              <a:rPr lang="sr-Latn-BA" sz="3399" b="1" dirty="0" smtClean="0">
                <a:solidFill>
                  <a:schemeClr val="accent2"/>
                </a:solidFill>
              </a:rPr>
              <a:t> </a:t>
            </a:r>
            <a:r>
              <a:rPr lang="sr-Latn-BA" sz="3399" b="1" dirty="0" smtClean="0">
                <a:solidFill>
                  <a:schemeClr val="accent2"/>
                </a:solidFill>
              </a:rPr>
              <a:t>– </a:t>
            </a:r>
            <a:r>
              <a:rPr lang="en-US" sz="3399" b="1" dirty="0">
                <a:solidFill>
                  <a:schemeClr val="accent2"/>
                </a:solidFill>
              </a:rPr>
              <a:t>Thessaloniki, Greece</a:t>
            </a:r>
            <a:endParaRPr lang="en-US" sz="3399" b="1" dirty="0" smtClean="0">
              <a:solidFill>
                <a:schemeClr val="accent2"/>
              </a:solidFill>
            </a:endParaRP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2206418"/>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37(12) (2012), pp. 509–516.</a:t>
            </a:r>
            <a:r>
              <a:rPr lang="sr-Latn-BA" sz="2200" dirty="0">
                <a:solidFill>
                  <a:srgbClr val="000000"/>
                </a:solidFill>
              </a:rPr>
              <a:t>.</a:t>
            </a:r>
          </a:p>
          <a:p>
            <a:pPr algn="just">
              <a:lnSpc>
                <a:spcPct val="120000"/>
              </a:lnSpc>
            </a:pPr>
            <a:r>
              <a:rPr lang="en-US" sz="2200" dirty="0">
                <a:solidFill>
                  <a:srgbClr val="000000"/>
                </a:solidFill>
              </a:rPr>
              <a:t>[2] </a:t>
            </a:r>
            <a:r>
              <a:rPr lang="en-US" sz="2200" dirty="0" err="1">
                <a:solidFill>
                  <a:srgbClr val="000000"/>
                </a:solidFill>
              </a:rPr>
              <a:t>Nepusz</a:t>
            </a:r>
            <a:r>
              <a:rPr lang="en-US" sz="2200" dirty="0">
                <a:solidFill>
                  <a:srgbClr val="000000"/>
                </a:solidFill>
              </a:rPr>
              <a:t>, T., Yu, H., </a:t>
            </a:r>
            <a:r>
              <a:rPr lang="en-US" sz="2200" dirty="0" err="1">
                <a:solidFill>
                  <a:srgbClr val="000000"/>
                </a:solidFill>
              </a:rPr>
              <a:t>Paccanaro</a:t>
            </a:r>
            <a:r>
              <a:rPr lang="en-US" sz="2200" dirty="0">
                <a:solidFill>
                  <a:srgbClr val="000000"/>
                </a:solidFill>
              </a:rPr>
              <a:t>, A., 2012. Detecting overlapping protein complexes </a:t>
            </a:r>
            <a:r>
              <a:rPr lang="en-US" sz="2200" dirty="0" smtClean="0">
                <a:solidFill>
                  <a:srgbClr val="000000"/>
                </a:solidFill>
              </a:rPr>
              <a:t>in protein-protein </a:t>
            </a:r>
            <a:r>
              <a:rPr lang="en-US" sz="2200" dirty="0">
                <a:solidFill>
                  <a:srgbClr val="000000"/>
                </a:solidFill>
              </a:rPr>
              <a:t>interaction networks. Nature Methods 9 (5), 471</a:t>
            </a:r>
            <a:r>
              <a:rPr lang="en-US" sz="2200" dirty="0" smtClean="0">
                <a:solidFill>
                  <a:srgbClr val="000000"/>
                </a:solidFill>
              </a:rPr>
              <a:t>.</a:t>
            </a:r>
          </a:p>
          <a:p>
            <a:pPr algn="just">
              <a:lnSpc>
                <a:spcPct val="120000"/>
              </a:lnSpc>
            </a:pPr>
            <a:r>
              <a:rPr lang="en-US" sz="2200" dirty="0" smtClean="0">
                <a:solidFill>
                  <a:srgbClr val="000000"/>
                </a:solidFill>
              </a:rPr>
              <a:t>[</a:t>
            </a: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a:t>
            </a:r>
            <a:r>
              <a:rPr lang="en-US" sz="2200" dirty="0" err="1">
                <a:solidFill>
                  <a:srgbClr val="000000"/>
                </a:solidFill>
              </a:rPr>
              <a:t>Hibbs</a:t>
            </a:r>
            <a:r>
              <a:rPr lang="en-US" sz="2200" dirty="0">
                <a:solidFill>
                  <a:srgbClr val="000000"/>
                </a:solidFill>
              </a:rPr>
              <a:t>, M.A., Hess, D.C., Myers, C.L., </a:t>
            </a:r>
            <a:r>
              <a:rPr lang="en-US" sz="2200" dirty="0" err="1">
                <a:solidFill>
                  <a:srgbClr val="000000"/>
                </a:solidFill>
              </a:rPr>
              <a:t>Huttenhower</a:t>
            </a:r>
            <a:r>
              <a:rPr lang="en-US" sz="2200" dirty="0">
                <a:solidFill>
                  <a:srgbClr val="000000"/>
                </a:solidFill>
              </a:rPr>
              <a:t>, C., Li, K., </a:t>
            </a:r>
            <a:r>
              <a:rPr lang="en-US" sz="2200" dirty="0" err="1">
                <a:solidFill>
                  <a:srgbClr val="000000"/>
                </a:solidFill>
              </a:rPr>
              <a:t>Troyanskaya</a:t>
            </a:r>
            <a:r>
              <a:rPr lang="en-US" sz="2200" dirty="0">
                <a:solidFill>
                  <a:srgbClr val="000000"/>
                </a:solidFill>
              </a:rPr>
              <a:t>, O.G., 2007</a:t>
            </a:r>
            <a:r>
              <a:rPr lang="en-US" sz="2200" dirty="0" smtClean="0">
                <a:solidFill>
                  <a:srgbClr val="000000"/>
                </a:solidFill>
              </a:rPr>
              <a:t>. Exploring </a:t>
            </a:r>
            <a:r>
              <a:rPr lang="en-US" sz="2200" dirty="0">
                <a:solidFill>
                  <a:srgbClr val="000000"/>
                </a:solidFill>
              </a:rPr>
              <a:t>the functional landscape of gene expression: directed search of large </a:t>
            </a:r>
            <a:r>
              <a:rPr lang="en-US" sz="2200" dirty="0" smtClean="0">
                <a:solidFill>
                  <a:srgbClr val="000000"/>
                </a:solidFill>
              </a:rPr>
              <a:t>microarray compendia</a:t>
            </a:r>
            <a:r>
              <a:rPr lang="en-US" sz="2200" dirty="0">
                <a:solidFill>
                  <a:srgbClr val="000000"/>
                </a:solidFill>
              </a:rPr>
              <a:t>. Bioinformatics 23 (20), 2692–2699</a:t>
            </a:r>
            <a:r>
              <a:rPr lang="en-US" sz="2200" dirty="0" smtClean="0">
                <a:solidFill>
                  <a:srgbClr val="000000"/>
                </a:solidFill>
              </a:rPr>
              <a:t>.</a:t>
            </a:r>
            <a:endParaRPr lang="en-US" sz="2200" dirty="0">
              <a:solidFill>
                <a:srgbClr val="000000"/>
              </a:solidFill>
            </a:endParaRPr>
          </a:p>
          <a:p>
            <a:pPr algn="just">
              <a:lnSpc>
                <a:spcPct val="120000"/>
              </a:lnSpc>
            </a:pPr>
            <a:r>
              <a:rPr lang="en-US" sz="2200" dirty="0">
                <a:solidFill>
                  <a:srgbClr val="000000"/>
                </a:solidFill>
              </a:rPr>
              <a:t>[7] </a:t>
            </a:r>
            <a:r>
              <a:rPr lang="en-US" sz="2200" dirty="0" err="1">
                <a:solidFill>
                  <a:srgbClr val="000000"/>
                </a:solidFill>
              </a:rPr>
              <a:t>Renming</a:t>
            </a:r>
            <a:r>
              <a:rPr lang="en-US" sz="2200" dirty="0">
                <a:solidFill>
                  <a:srgbClr val="000000"/>
                </a:solidFill>
              </a:rPr>
              <a:t> Liu, Arjun Krishnan, </a:t>
            </a:r>
            <a:r>
              <a:rPr lang="en-US" sz="2200" dirty="0" err="1">
                <a:solidFill>
                  <a:srgbClr val="000000"/>
                </a:solidFill>
              </a:rPr>
              <a:t>PecanPy</a:t>
            </a:r>
            <a:r>
              <a:rPr lang="en-US" sz="2200" dirty="0">
                <a:solidFill>
                  <a:srgbClr val="000000"/>
                </a:solidFill>
              </a:rPr>
              <a:t>: a fast, efficient and parallelized Python implementation of node2vec, Bioinformatics, Volume 37, Issue 19, October 2021, Pages 3377–3379</a:t>
            </a:r>
            <a:r>
              <a:rPr lang="en-US" sz="2200" dirty="0" smtClean="0">
                <a:solidFill>
                  <a:srgbClr val="000000"/>
                </a:solidFill>
              </a:rPr>
              <a:t>,</a:t>
            </a:r>
          </a:p>
          <a:p>
            <a:pPr algn="just">
              <a:lnSpc>
                <a:spcPct val="120000"/>
              </a:lnSpc>
            </a:pPr>
            <a:r>
              <a:rPr lang="en-US" sz="2200" dirty="0" smtClean="0">
                <a:solidFill>
                  <a:srgbClr val="000000"/>
                </a:solidFill>
              </a:rPr>
              <a:t>[</a:t>
            </a:r>
            <a:r>
              <a:rPr lang="en-US" sz="2200" dirty="0">
                <a:solidFill>
                  <a:srgbClr val="000000"/>
                </a:solidFill>
              </a:rPr>
              <a:t>8] </a:t>
            </a:r>
            <a:r>
              <a:rPr lang="en-US" sz="2200" dirty="0">
                <a:solidFill>
                  <a:srgbClr val="000000"/>
                </a:solidFill>
              </a:rPr>
              <a:t>https://www.yeastgenome.org/ </a:t>
            </a:r>
            <a:r>
              <a:rPr lang="en-US" sz="2200" dirty="0">
                <a:solidFill>
                  <a:srgbClr val="000000"/>
                </a:solidFill>
              </a:rPr>
              <a:t>(</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[9</a:t>
            </a:r>
            <a:r>
              <a:rPr lang="en-US" sz="2200" dirty="0" smtClean="0">
                <a:solidFill>
                  <a:srgbClr val="000000"/>
                </a:solidFill>
              </a:rPr>
              <a:t>].</a:t>
            </a:r>
            <a:endParaRPr lang="en-US" sz="2200" dirty="0">
              <a:solidFill>
                <a:srgbClr val="000000"/>
              </a:solidFill>
            </a:endParaRPr>
          </a:p>
          <a:p>
            <a:pPr algn="just">
              <a:lnSpc>
                <a:spcPct val="120000"/>
              </a:lnSpc>
            </a:pPr>
            <a:r>
              <a:rPr lang="en-US" sz="2200" dirty="0">
                <a:solidFill>
                  <a:srgbClr val="000000"/>
                </a:solidFill>
              </a:rPr>
              <a:t>[10] </a:t>
            </a:r>
            <a:endParaRPr lang="en-US" sz="2200" dirty="0" smtClean="0">
              <a:solidFill>
                <a:srgbClr val="000000"/>
              </a:solidFill>
            </a:endParaRPr>
          </a:p>
          <a:p>
            <a:pPr algn="just">
              <a:lnSpc>
                <a:spcPct val="120000"/>
              </a:lnSpc>
            </a:pPr>
            <a:r>
              <a:rPr lang="en-US" sz="2200" dirty="0" smtClean="0">
                <a:solidFill>
                  <a:srgbClr val="000000"/>
                </a:solidFill>
              </a:rPr>
              <a:t>[11]</a:t>
            </a:r>
          </a:p>
          <a:p>
            <a:pPr algn="just">
              <a:lnSpc>
                <a:spcPct val="120000"/>
              </a:lnSpc>
            </a:pPr>
            <a:r>
              <a:rPr lang="en-US" sz="2200" dirty="0" smtClean="0">
                <a:solidFill>
                  <a:srgbClr val="000000"/>
                </a:solidFill>
              </a:rPr>
              <a:t>[12] </a:t>
            </a:r>
            <a:r>
              <a:rPr lang="en-US" sz="2200" dirty="0" smtClean="0">
                <a:solidFill>
                  <a:srgbClr val="FF0000"/>
                </a:solidFill>
              </a:rPr>
              <a:t>SREDITI REF</a:t>
            </a:r>
            <a:endParaRPr lang="en-US" sz="2400" dirty="0" smtClean="0">
              <a:solidFill>
                <a:srgbClr val="FF0000"/>
              </a:solidFill>
            </a:endParaRPr>
          </a:p>
          <a:p>
            <a:pPr algn="just">
              <a:lnSpc>
                <a:spcPct val="120000"/>
              </a:lnSpc>
            </a:pPr>
            <a:endParaRPr lang="en-US" sz="2400" dirty="0">
              <a:solidFill>
                <a:srgbClr val="000000"/>
              </a:solidFill>
            </a:endParaRPr>
          </a:p>
          <a:p>
            <a:pPr algn="just">
              <a:lnSpc>
                <a:spcPct val="120000"/>
              </a:lnSpc>
            </a:pPr>
            <a:endParaRPr lang="en-US" sz="2400" dirty="0" smtClean="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smtClean="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smtClean="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smtClean="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6154441"/>
            <a:ext cx="12745416" cy="864096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smtClean="0"/>
          </a:p>
          <a:p>
            <a:pPr algn="just"/>
            <a:endParaRPr lang="en-US" sz="3200" smtClean="0"/>
          </a:p>
          <a:p>
            <a:pPr algn="just"/>
            <a:endParaRPr lang="en-US" sz="3200" smtClean="0"/>
          </a:p>
          <a:p>
            <a:pPr algn="just"/>
            <a:endParaRPr lang="en-US" sz="3200" smtClean="0"/>
          </a:p>
          <a:p>
            <a:pPr algn="just"/>
            <a:endParaRPr lang="en-US" sz="3200" smtClean="0"/>
          </a:p>
          <a:p>
            <a:pPr algn="just"/>
            <a:endParaRPr lang="en-US" sz="3200" smtClean="0"/>
          </a:p>
          <a:p>
            <a:pPr algn="just"/>
            <a:endParaRPr lang="en-US" sz="3600" dirty="0"/>
          </a:p>
        </p:txBody>
      </p:sp>
      <p:sp>
        <p:nvSpPr>
          <p:cNvPr id="8" name="Rounded Rectangle 7"/>
          <p:cNvSpPr/>
          <p:nvPr/>
        </p:nvSpPr>
        <p:spPr>
          <a:xfrm>
            <a:off x="4067077" y="6514481"/>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Introduction</a:t>
            </a:r>
            <a:endParaRPr lang="en-US" sz="7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a:t>
            </a:r>
            <a:r>
              <a:rPr lang="en-US" sz="3200" dirty="0" smtClean="0">
                <a:solidFill>
                  <a:schemeClr val="dk1"/>
                </a:solidFill>
              </a:rPr>
              <a:t>poster </a:t>
            </a:r>
            <a:r>
              <a:rPr lang="en-US" sz="3200" dirty="0">
                <a:solidFill>
                  <a:schemeClr val="dk1"/>
                </a:solidFill>
              </a:rPr>
              <a:t>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1114749" y="30997201"/>
            <a:ext cx="13465496" cy="792088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smtClean="0"/>
          </a:p>
          <a:p>
            <a:pPr algn="just"/>
            <a:endParaRPr lang="en-US" sz="3200" dirty="0"/>
          </a:p>
          <a:p>
            <a:pPr algn="just"/>
            <a:endParaRPr lang="en-US" sz="3200" dirty="0" smtClean="0"/>
          </a:p>
        </p:txBody>
      </p:sp>
      <p:sp>
        <p:nvSpPr>
          <p:cNvPr id="38" name="Rounded Rectangle 37"/>
          <p:cNvSpPr/>
          <p:nvPr/>
        </p:nvSpPr>
        <p:spPr>
          <a:xfrm>
            <a:off x="2194869" y="31645273"/>
            <a:ext cx="11089232" cy="1080120"/>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Conclusion</a:t>
            </a:r>
            <a:endParaRPr lang="en-US" sz="7200" dirty="0"/>
          </a:p>
        </p:txBody>
      </p:sp>
      <p:sp>
        <p:nvSpPr>
          <p:cNvPr id="42" name="Rounded Rectangle 41"/>
          <p:cNvSpPr/>
          <p:nvPr/>
        </p:nvSpPr>
        <p:spPr>
          <a:xfrm>
            <a:off x="11123861" y="1522744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Methodology</a:t>
            </a:r>
            <a:endParaRPr lang="en-US" sz="7200" dirty="0"/>
          </a:p>
        </p:txBody>
      </p:sp>
      <p:sp>
        <p:nvSpPr>
          <p:cNvPr id="7" name="TextBox 6"/>
          <p:cNvSpPr txBox="1"/>
          <p:nvPr/>
        </p:nvSpPr>
        <p:spPr>
          <a:xfrm>
            <a:off x="1978845" y="7954641"/>
            <a:ext cx="11665296" cy="6001643"/>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and cell cycle </a:t>
            </a:r>
            <a:r>
              <a:rPr lang="en-US" sz="3200" dirty="0" smtClean="0"/>
              <a:t>control [1]. </a:t>
            </a:r>
            <a:r>
              <a:rPr lang="en-US" sz="3200" dirty="0"/>
              <a:t>Unlike regular proteins, IDPs lack stable structures, allowing them to act as central hubs in protein-protein interaction (PPI) networks, crucial for signaling pathways. Traditional classification methods, based on secondary structures or amino acid sequences, </a:t>
            </a:r>
            <a:r>
              <a:rPr lang="en-US" sz="3200" dirty="0">
                <a:solidFill>
                  <a:srgbClr val="FF0000"/>
                </a:solidFill>
              </a:rPr>
              <a:t>aren't suitable for IDPs due to their instability.</a:t>
            </a:r>
          </a:p>
          <a:p>
            <a:pPr algn="just"/>
            <a:endParaRPr lang="en-US" sz="3200" dirty="0"/>
          </a:p>
          <a:p>
            <a:pPr algn="just"/>
            <a:r>
              <a:rPr lang="en-US" sz="3200" dirty="0"/>
              <a:t>Integrating data from PPI networks </a:t>
            </a:r>
            <a:r>
              <a:rPr lang="en-US" sz="3200" dirty="0">
                <a:solidFill>
                  <a:srgbClr val="FF0000"/>
                </a:solidFill>
              </a:rPr>
              <a:t>complicates</a:t>
            </a:r>
            <a:r>
              <a:rPr lang="en-US" sz="3200" dirty="0"/>
              <a:t> IDP classification as their roles vary across biological contexts, and PPI data are often noisy and incomplete. To address this, researchers are developing new methods combining PPI network data with protein sequences.</a:t>
            </a:r>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372333" y="6226449"/>
            <a:ext cx="12745416" cy="864096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smtClean="0"/>
          </a:p>
          <a:p>
            <a:pPr algn="just"/>
            <a:endParaRPr lang="en-US" sz="3200" smtClean="0"/>
          </a:p>
          <a:p>
            <a:pPr algn="just"/>
            <a:endParaRPr lang="en-US" sz="3200" smtClean="0"/>
          </a:p>
          <a:p>
            <a:pPr algn="just"/>
            <a:endParaRPr lang="en-US" sz="3200" smtClean="0"/>
          </a:p>
          <a:p>
            <a:pPr algn="just"/>
            <a:endParaRPr lang="en-US" sz="3200" smtClean="0"/>
          </a:p>
          <a:p>
            <a:pPr algn="just"/>
            <a:endParaRPr lang="en-US" sz="3200" smtClean="0"/>
          </a:p>
          <a:p>
            <a:pPr algn="just"/>
            <a:endParaRPr lang="en-US" sz="3600" dirty="0"/>
          </a:p>
        </p:txBody>
      </p:sp>
      <p:sp>
        <p:nvSpPr>
          <p:cNvPr id="43" name="Rounded Rectangle 42"/>
          <p:cNvSpPr/>
          <p:nvPr/>
        </p:nvSpPr>
        <p:spPr>
          <a:xfrm>
            <a:off x="18180645" y="6514481"/>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Data &amp; Resources</a:t>
            </a:r>
            <a:endParaRPr lang="en-US" sz="7200" dirty="0"/>
          </a:p>
        </p:txBody>
      </p:sp>
      <p:sp>
        <p:nvSpPr>
          <p:cNvPr id="47" name="TextBox 46"/>
          <p:cNvSpPr txBox="1"/>
          <p:nvPr/>
        </p:nvSpPr>
        <p:spPr>
          <a:xfrm>
            <a:off x="15948397" y="8026649"/>
            <a:ext cx="11665296" cy="5509200"/>
          </a:xfrm>
          <a:prstGeom prst="rect">
            <a:avLst/>
          </a:prstGeom>
          <a:noFill/>
        </p:spPr>
        <p:txBody>
          <a:bodyPr wrap="square" rtlCol="0">
            <a:spAutoFit/>
          </a:bodyPr>
          <a:lstStyle/>
          <a:p>
            <a:pPr algn="just"/>
            <a:r>
              <a:rPr lang="en-US" sz="3200" dirty="0"/>
              <a:t>The data used in this study pertain to the model organism S. </a:t>
            </a:r>
            <a:r>
              <a:rPr lang="en-US" sz="3200" dirty="0" err="1"/>
              <a:t>cerevisiae</a:t>
            </a:r>
            <a:r>
              <a:rPr lang="en-US" sz="3200" dirty="0"/>
              <a:t> yeast</a:t>
            </a:r>
            <a:r>
              <a:rPr lang="en-US" sz="3200" dirty="0" smtClean="0"/>
              <a:t>.</a:t>
            </a:r>
          </a:p>
          <a:p>
            <a:pPr marL="457200" indent="-457200" algn="just">
              <a:buFont typeface="Arial" panose="020B0604020202020204" pitchFamily="34" charset="0"/>
              <a:buChar char="•"/>
            </a:pPr>
            <a:r>
              <a:rPr lang="en-US" sz="3200" dirty="0" smtClean="0"/>
              <a:t>The </a:t>
            </a:r>
            <a:r>
              <a:rPr lang="en-US" sz="3200" dirty="0"/>
              <a:t>Protein-Protein Interaction (PPI) network </a:t>
            </a:r>
            <a:r>
              <a:rPr lang="en-US" sz="3200" dirty="0" smtClean="0"/>
              <a:t>– </a:t>
            </a:r>
            <a:r>
              <a:rPr lang="en-US" sz="3200" dirty="0" err="1" smtClean="0"/>
              <a:t>BioGRID</a:t>
            </a:r>
            <a:r>
              <a:rPr lang="en-US" sz="3200" dirty="0" smtClean="0"/>
              <a:t> [2] ,</a:t>
            </a:r>
          </a:p>
          <a:p>
            <a:pPr marL="457200" indent="-457200" algn="just">
              <a:buFont typeface="Arial" panose="020B0604020202020204" pitchFamily="34" charset="0"/>
              <a:buChar char="•"/>
            </a:pPr>
            <a:r>
              <a:rPr lang="en-US" sz="3200" dirty="0" smtClean="0"/>
              <a:t>Proteins </a:t>
            </a:r>
            <a:r>
              <a:rPr lang="en-US" sz="3200" dirty="0"/>
              <a:t>from the </a:t>
            </a:r>
            <a:r>
              <a:rPr lang="sr-Latn-BA" sz="3200" dirty="0"/>
              <a:t>DisProt database</a:t>
            </a:r>
            <a:r>
              <a:rPr lang="en-US" sz="3200" dirty="0"/>
              <a:t> [3-5</a:t>
            </a:r>
            <a:r>
              <a:rPr lang="en-US" sz="3200" dirty="0" smtClean="0"/>
              <a:t>],</a:t>
            </a:r>
          </a:p>
          <a:p>
            <a:pPr marL="457200" indent="-457200" algn="just">
              <a:buFont typeface="Arial" panose="020B0604020202020204" pitchFamily="34" charset="0"/>
              <a:buChar char="•"/>
            </a:pPr>
            <a:r>
              <a:rPr lang="en-US" sz="3200" dirty="0" smtClean="0"/>
              <a:t>Gene expression information by SPELL engine [6],</a:t>
            </a:r>
          </a:p>
          <a:p>
            <a:pPr marL="457200" indent="-457200" algn="just">
              <a:buFont typeface="Arial" panose="020B0604020202020204" pitchFamily="34" charset="0"/>
              <a:buChar char="•"/>
            </a:pPr>
            <a:r>
              <a:rPr lang="en-US" sz="3200" dirty="0" smtClean="0"/>
              <a:t>Node2vec+ tool [7],</a:t>
            </a:r>
          </a:p>
          <a:p>
            <a:pPr marL="457200" indent="-457200" algn="just">
              <a:buFont typeface="Arial" panose="020B0604020202020204" pitchFamily="34" charset="0"/>
              <a:buChar char="•"/>
            </a:pPr>
            <a:r>
              <a:rPr lang="en-US" sz="3200" dirty="0" smtClean="0"/>
              <a:t>Protein sequences [8],</a:t>
            </a:r>
          </a:p>
          <a:p>
            <a:pPr marL="457200" indent="-457200" algn="just">
              <a:buFont typeface="Arial" panose="020B0604020202020204" pitchFamily="34" charset="0"/>
              <a:buChar char="•"/>
            </a:pPr>
            <a:r>
              <a:rPr lang="en-US" sz="3200" dirty="0" smtClean="0"/>
              <a:t>Features based on protein sequences [9],</a:t>
            </a:r>
          </a:p>
          <a:p>
            <a:pPr marL="457200" indent="-457200" algn="just">
              <a:buFont typeface="Arial" panose="020B0604020202020204" pitchFamily="34" charset="0"/>
              <a:buChar char="•"/>
            </a:pPr>
            <a:r>
              <a:rPr lang="en-US" sz="3200" dirty="0" smtClean="0"/>
              <a:t>SMOTEEN [10],</a:t>
            </a:r>
          </a:p>
          <a:p>
            <a:pPr marL="457200" indent="-457200" algn="just">
              <a:buFont typeface="Arial" panose="020B0604020202020204" pitchFamily="34" charset="0"/>
              <a:buChar char="•"/>
            </a:pPr>
            <a:r>
              <a:rPr lang="en-US" sz="3200" dirty="0" err="1" smtClean="0"/>
              <a:t>MinMaxScaler</a:t>
            </a:r>
            <a:r>
              <a:rPr lang="en-US" sz="3200" dirty="0" smtClean="0"/>
              <a:t> [11],</a:t>
            </a:r>
          </a:p>
          <a:p>
            <a:pPr marL="457200" indent="-457200" algn="just">
              <a:buFont typeface="Arial" panose="020B0604020202020204" pitchFamily="34" charset="0"/>
              <a:buChar char="•"/>
            </a:pPr>
            <a:r>
              <a:rPr lang="en-US" sz="3200" dirty="0" err="1" smtClean="0"/>
              <a:t>GridSearchCV</a:t>
            </a:r>
            <a:r>
              <a:rPr lang="en-US" sz="3200" dirty="0" smtClean="0"/>
              <a:t> [12].</a:t>
            </a:r>
            <a:endParaRPr lang="en-US" sz="3200" dirty="0"/>
          </a:p>
        </p:txBody>
      </p:sp>
      <p:sp>
        <p:nvSpPr>
          <p:cNvPr id="48" name="Rounded Rectangle 47"/>
          <p:cNvSpPr/>
          <p:nvPr/>
        </p:nvSpPr>
        <p:spPr>
          <a:xfrm>
            <a:off x="10835829" y="22860297"/>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smtClean="0"/>
              <a:t>Results</a:t>
            </a:r>
            <a:endParaRPr lang="en-US" sz="7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3261</TotalTime>
  <Words>572</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Microsoft account</cp:lastModifiedBy>
  <cp:revision>386</cp:revision>
  <dcterms:created xsi:type="dcterms:W3CDTF">2017-06-06T08:17:17Z</dcterms:created>
  <dcterms:modified xsi:type="dcterms:W3CDTF">2024-04-09T12:26:47Z</dcterms:modified>
</cp:coreProperties>
</file>