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0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7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2A09-7277-4BDB-824A-C0109C5821FE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326D-0F7E-4579-A2C0-45136495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4" y="124749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Collective Classification Algorith</a:t>
            </a:r>
            <a:r>
              <a:rPr lang="en-US" sz="4000" b="1" i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in Identifying Intrinsically Disordered Proteins within Protein-Protein Interaction Networks</a:t>
            </a:r>
            <a:br>
              <a:rPr lang="en-US" sz="4000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dirty="0" err="1">
                <a:solidFill>
                  <a:schemeClr val="accent1"/>
                </a:solidFill>
              </a:rPr>
              <a:t>Milana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Grbi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, </a:t>
            </a:r>
            <a:r>
              <a:rPr lang="en-US" i="1" dirty="0" err="1">
                <a:solidFill>
                  <a:schemeClr val="accent1"/>
                </a:solidFill>
              </a:rPr>
              <a:t>Nenad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Vilendečić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Milan </a:t>
            </a:r>
            <a:r>
              <a:rPr lang="en-US" i="1" dirty="0" err="1">
                <a:solidFill>
                  <a:schemeClr val="accent1"/>
                </a:solidFill>
              </a:rPr>
              <a:t>Predojević</a:t>
            </a:r>
            <a:r>
              <a:rPr lang="en-US" i="1" baseline="30000" dirty="0" smtClean="0">
                <a:solidFill>
                  <a:schemeClr val="accent1"/>
                </a:solidFill>
              </a:rPr>
              <a:t> 1</a:t>
            </a:r>
            <a:r>
              <a:rPr lang="en-US" i="1" dirty="0">
                <a:solidFill>
                  <a:schemeClr val="accent1"/>
                </a:solidFill>
              </a:rPr>
              <a:t>, &amp; </a:t>
            </a:r>
            <a:r>
              <a:rPr lang="en-US" i="1" dirty="0" err="1">
                <a:solidFill>
                  <a:schemeClr val="accent1"/>
                </a:solidFill>
              </a:rPr>
              <a:t>Dragan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err="1">
                <a:solidFill>
                  <a:schemeClr val="accent1"/>
                </a:solidFill>
              </a:rPr>
              <a:t>Mati</a:t>
            </a:r>
            <a:r>
              <a:rPr lang="sr-Latn-BA" i="1" dirty="0">
                <a:solidFill>
                  <a:schemeClr val="accent1"/>
                </a:solidFill>
              </a:rPr>
              <a:t>ć</a:t>
            </a: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endParaRPr lang="en-US" i="1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i="1" baseline="30000" dirty="0" smtClean="0">
                <a:solidFill>
                  <a:schemeClr val="accent1"/>
                </a:solidFill>
              </a:rPr>
              <a:t>1</a:t>
            </a:r>
            <a:r>
              <a:rPr lang="en-US" i="1" dirty="0">
                <a:solidFill>
                  <a:schemeClr val="accent1"/>
                </a:solidFill>
              </a:rPr>
              <a:t>Faculty of Natural Science and Mathematics, University of </a:t>
            </a:r>
            <a:r>
              <a:rPr lang="en-US" i="1" dirty="0" err="1">
                <a:solidFill>
                  <a:schemeClr val="accent1"/>
                </a:solidFill>
              </a:rPr>
              <a:t>Banja</a:t>
            </a:r>
            <a:r>
              <a:rPr lang="en-US" i="1" dirty="0">
                <a:solidFill>
                  <a:schemeClr val="accent1"/>
                </a:solidFill>
              </a:rPr>
              <a:t> Luka           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171" y="102535"/>
            <a:ext cx="6096000" cy="10895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2</a:t>
            </a:r>
            <a:r>
              <a:rPr lang="en-US" b="1" baseline="30000" dirty="0" smtClean="0">
                <a:solidFill>
                  <a:schemeClr val="accent1"/>
                </a:solidFill>
              </a:rPr>
              <a:t>nd</a:t>
            </a:r>
            <a:r>
              <a:rPr lang="en-US" b="1" dirty="0" smtClean="0">
                <a:solidFill>
                  <a:schemeClr val="accent1"/>
                </a:solidFill>
              </a:rPr>
              <a:t> ML4NGP MEETING ON MACHINE LEARNING AND NON-GLOBULAR PROTEINS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accent1"/>
                </a:solidFill>
              </a:rPr>
              <a:t>May 14 - 17, 2024</a:t>
            </a:r>
            <a:r>
              <a:rPr lang="sr-Latn-BA" b="1" dirty="0" smtClean="0">
                <a:solidFill>
                  <a:schemeClr val="accent1"/>
                </a:solidFill>
              </a:rPr>
              <a:t> – </a:t>
            </a:r>
            <a:r>
              <a:rPr lang="en-US" b="1" dirty="0" smtClean="0">
                <a:solidFill>
                  <a:schemeClr val="accent1"/>
                </a:solidFill>
              </a:rPr>
              <a:t>Thessaloniki, Greece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4937760"/>
            <a:ext cx="1978674" cy="17917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5274154"/>
            <a:ext cx="5380523" cy="1128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206" y="5159161"/>
            <a:ext cx="3219497" cy="1511147"/>
          </a:xfrm>
          <a:prstGeom prst="rect">
            <a:avLst/>
          </a:prstGeom>
        </p:spPr>
      </p:pic>
      <p:pic>
        <p:nvPicPr>
          <p:cNvPr id="1026" name="Picture 2" descr="https://pmf.unibl.org/wp-content/uploads/2023/12/cropped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08" y="167979"/>
            <a:ext cx="2346993" cy="113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methods used for IDP classification</a:t>
            </a:r>
            <a:r>
              <a:rPr lang="sr-Latn-BA" dirty="0" smtClean="0"/>
              <a:t>?</a:t>
            </a:r>
            <a:r>
              <a:rPr lang="en-US" dirty="0" smtClean="0"/>
              <a:t> </a:t>
            </a:r>
            <a:endParaRPr lang="sr-Latn-BA" dirty="0" smtClean="0"/>
          </a:p>
          <a:p>
            <a:r>
              <a:rPr lang="en-US" dirty="0" smtClean="0"/>
              <a:t>Integrating data from PPI networks</a:t>
            </a:r>
            <a:r>
              <a:rPr lang="sr-Latn-BA" dirty="0" smtClean="0"/>
              <a:t>?</a:t>
            </a:r>
          </a:p>
          <a:p>
            <a:r>
              <a:rPr lang="en-US" dirty="0" smtClean="0"/>
              <a:t> </a:t>
            </a:r>
            <a:r>
              <a:rPr lang="sr-Latn-BA" dirty="0" smtClean="0"/>
              <a:t>In this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3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Data, Tools, &amp; Resources</a:t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data used in this study pertain to the model organism </a:t>
            </a:r>
            <a:r>
              <a:rPr lang="en-US" i="1" dirty="0" smtClean="0"/>
              <a:t>S. </a:t>
            </a:r>
            <a:r>
              <a:rPr lang="en-US" i="1" dirty="0" err="1" smtClean="0"/>
              <a:t>cerevisiae</a:t>
            </a:r>
            <a:r>
              <a:rPr lang="en-US" i="1" dirty="0" smtClean="0"/>
              <a:t> </a:t>
            </a:r>
            <a:r>
              <a:rPr lang="sr-Latn-BA" i="1" dirty="0" smtClean="0"/>
              <a:t>- </a:t>
            </a:r>
            <a:r>
              <a:rPr lang="en-US" dirty="0" smtClean="0"/>
              <a:t>yeast.</a:t>
            </a:r>
          </a:p>
          <a:p>
            <a:pPr marL="914400" lvl="1" indent="-457200" algn="just"/>
            <a:r>
              <a:rPr lang="en-US" dirty="0" smtClean="0"/>
              <a:t>The Protein-Protein Interaction (PPI) network – </a:t>
            </a:r>
            <a:r>
              <a:rPr lang="en-US" dirty="0" err="1" smtClean="0"/>
              <a:t>BioGRID</a:t>
            </a:r>
            <a:r>
              <a:rPr lang="en-US" dirty="0" smtClean="0"/>
              <a:t>,</a:t>
            </a:r>
          </a:p>
          <a:p>
            <a:pPr marL="914400" lvl="1" indent="-457200" algn="just"/>
            <a:r>
              <a:rPr lang="sr-Latn-BA" dirty="0" smtClean="0"/>
              <a:t>IDPs</a:t>
            </a:r>
            <a:r>
              <a:rPr lang="en-US" dirty="0" smtClean="0"/>
              <a:t> from the </a:t>
            </a:r>
            <a:r>
              <a:rPr lang="sr-Latn-BA" dirty="0" smtClean="0"/>
              <a:t>DisProt database</a:t>
            </a:r>
            <a:r>
              <a:rPr lang="sr-Latn-BA" dirty="0"/>
              <a:t>,</a:t>
            </a:r>
            <a:endParaRPr lang="en-US" dirty="0" smtClean="0"/>
          </a:p>
          <a:p>
            <a:pPr marL="914400" lvl="1" indent="-457200" algn="just"/>
            <a:r>
              <a:rPr lang="en-US" dirty="0" smtClean="0"/>
              <a:t>Gene expression information</a:t>
            </a:r>
            <a:r>
              <a:rPr lang="sr-Latn-BA" dirty="0" smtClean="0"/>
              <a:t> obtained</a:t>
            </a:r>
            <a:r>
              <a:rPr lang="en-US" dirty="0" smtClean="0"/>
              <a:t> by SPELL engine,</a:t>
            </a:r>
            <a:endParaRPr lang="sr-Latn-BA" dirty="0" smtClean="0"/>
          </a:p>
          <a:p>
            <a:pPr marL="914400" lvl="1" indent="-457200" algn="just"/>
            <a:r>
              <a:rPr lang="en-US" dirty="0" smtClean="0"/>
              <a:t>Protein sequences,</a:t>
            </a:r>
            <a:endParaRPr lang="sr-Latn-BA" dirty="0" smtClean="0"/>
          </a:p>
          <a:p>
            <a:pPr algn="just"/>
            <a:r>
              <a:rPr lang="sr-Latn-BA" dirty="0" smtClean="0"/>
              <a:t>For data extraction and classification the following tools and resources were used:</a:t>
            </a:r>
            <a:endParaRPr lang="en-US" dirty="0" smtClean="0"/>
          </a:p>
          <a:p>
            <a:pPr marL="914400" lvl="1" indent="-457200" algn="just"/>
            <a:r>
              <a:rPr lang="en-US" dirty="0" smtClean="0"/>
              <a:t>Node2vec+ tool </a:t>
            </a:r>
            <a:r>
              <a:rPr lang="sr-Latn-BA" dirty="0" smtClean="0"/>
              <a:t> – for extraction of features from weighted network, based on random walks</a:t>
            </a:r>
            <a:r>
              <a:rPr lang="en-US" dirty="0" smtClean="0"/>
              <a:t>,</a:t>
            </a:r>
          </a:p>
          <a:p>
            <a:pPr marL="914400" lvl="1" indent="-457200" algn="just"/>
            <a:r>
              <a:rPr lang="en-US" dirty="0" smtClean="0"/>
              <a:t>SMOTEEN </a:t>
            </a:r>
            <a:r>
              <a:rPr lang="sr-Latn-BA" dirty="0" smtClean="0"/>
              <a:t> – for sampling training set</a:t>
            </a:r>
            <a:r>
              <a:rPr lang="en-US" dirty="0" smtClean="0"/>
              <a:t>,</a:t>
            </a:r>
          </a:p>
          <a:p>
            <a:pPr marL="914400" lvl="1" indent="-457200" algn="just"/>
            <a:r>
              <a:rPr lang="en-US" dirty="0" err="1" smtClean="0"/>
              <a:t>MinMaxScaler</a:t>
            </a:r>
            <a:r>
              <a:rPr lang="en-US" dirty="0" smtClean="0"/>
              <a:t> </a:t>
            </a:r>
            <a:r>
              <a:rPr lang="sr-Latn-BA" dirty="0" smtClean="0"/>
              <a:t>– for normalization of dataset</a:t>
            </a:r>
            <a:r>
              <a:rPr lang="en-US" dirty="0" smtClean="0"/>
              <a:t>,</a:t>
            </a:r>
          </a:p>
          <a:p>
            <a:pPr marL="914400" lvl="1" indent="-457200" algn="just"/>
            <a:r>
              <a:rPr lang="en-US" dirty="0" err="1" smtClean="0"/>
              <a:t>GridSearchCV</a:t>
            </a:r>
            <a:r>
              <a:rPr lang="en-US" dirty="0" smtClean="0"/>
              <a:t> </a:t>
            </a:r>
            <a:r>
              <a:rPr lang="sr-Latn-BA" dirty="0" smtClean="0"/>
              <a:t> – for tuning hyperparametar</a:t>
            </a:r>
            <a:r>
              <a:rPr lang="en-US" dirty="0" smtClean="0"/>
              <a:t>s</a:t>
            </a:r>
            <a:r>
              <a:rPr lang="sr-Latn-BA" dirty="0" smtClean="0"/>
              <a:t> of </a:t>
            </a:r>
            <a:r>
              <a:rPr lang="en-US" dirty="0" smtClean="0"/>
              <a:t>K</a:t>
            </a:r>
            <a:r>
              <a:rPr lang="sr-Latn-BA" dirty="0" smtClean="0"/>
              <a:t>NN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66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preparation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8" y="1836032"/>
            <a:ext cx="8702794" cy="4138019"/>
          </a:xfrm>
        </p:spPr>
      </p:pic>
    </p:spTree>
    <p:extLst>
      <p:ext uri="{BB962C8B-B14F-4D97-AF65-F5344CB8AC3E}">
        <p14:creationId xmlns:p14="http://schemas.microsoft.com/office/powerpoint/2010/main" val="179918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/>
              <a:t/>
            </a:r>
            <a:br>
              <a:rPr lang="sr-Latn-BA" dirty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Methodology</a:t>
            </a: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Data classification</a:t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75" y="1952206"/>
            <a:ext cx="897380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Results</a:t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88" y="2345768"/>
            <a:ext cx="1041227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dirty="0" smtClean="0"/>
              <a:t/>
            </a:r>
            <a:br>
              <a:rPr lang="sr-Latn-BA" dirty="0" smtClean="0"/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you!</a:t>
            </a: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sr-Latn-BA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b="1" dirty="0" smtClean="0">
                <a:solidFill>
                  <a:srgbClr val="AB2B8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Conclusion?</a:t>
            </a:r>
          </a:p>
          <a:p>
            <a:r>
              <a:rPr lang="sr-Latn-BA" dirty="0" smtClean="0"/>
              <a:t>Future work?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Poster session I</a:t>
            </a:r>
            <a:r>
              <a:rPr lang="sr-Latn-BA" dirty="0" smtClean="0">
                <a:solidFill>
                  <a:srgbClr val="00B0F0"/>
                </a:solidFill>
              </a:rPr>
              <a:t> </a:t>
            </a:r>
            <a:r>
              <a:rPr lang="sr-Latn-BA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→</a:t>
            </a:r>
            <a:r>
              <a:rPr lang="sr-Latn-BA" dirty="0" smtClean="0">
                <a:solidFill>
                  <a:srgbClr val="00B0F0"/>
                </a:solidFill>
              </a:rPr>
              <a:t> Poster F05!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8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Collective Classification Algorithms in Identifying Intrinsically Disordered Proteins within Protein-Protein Interaction Networks </vt:lpstr>
      <vt:lpstr> Introduction </vt:lpstr>
      <vt:lpstr>  Data, Tools, &amp; Resources  </vt:lpstr>
      <vt:lpstr>    Methodology - Data preparation    </vt:lpstr>
      <vt:lpstr>     Methodology - Data classification     </vt:lpstr>
      <vt:lpstr>      Results      </vt:lpstr>
      <vt:lpstr>       Thank you!  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Classification Algorithms in Identifying Intrinsically Disordered Proteins within Protein-Protein Interaction Networks</dc:title>
  <dc:creator>Microsoft account</dc:creator>
  <cp:lastModifiedBy>Microsoft account</cp:lastModifiedBy>
  <cp:revision>14</cp:revision>
  <dcterms:created xsi:type="dcterms:W3CDTF">2024-05-11T14:37:14Z</dcterms:created>
  <dcterms:modified xsi:type="dcterms:W3CDTF">2024-05-11T15:42:49Z</dcterms:modified>
</cp:coreProperties>
</file>