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6759"/>
    <a:srgbClr val="AB2B86"/>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89" d="100"/>
          <a:sy n="89" d="100"/>
        </p:scale>
        <p:origin x="-797" y="-4402"/>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77B19E57-37CF-4D7F-8567-1CB6667515CB}" type="presOf" srcId="{A491963B-FA65-4F9A-A948-8D6552EF7FBD}" destId="{8F882EF6-49EC-4B53-B100-EAD4E720298A}"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F0E2C854-E738-4B9A-99E1-2771B60C9447}" srcId="{084DAEBC-087F-4D15-B752-4785C0673660}" destId="{FFE45BF6-B8B7-4DF6-B255-42C35051D756}" srcOrd="2" destOrd="0" parTransId="{550CEC22-6DA6-4C97-9825-0EA4212E08F2}" sibTransId="{A491963B-FA65-4F9A-A948-8D6552EF7FBD}"/>
    <dgm:cxn modelId="{BB129FEE-B7DF-409C-94FD-C3180D7E6BCB}" type="presOf" srcId="{FFE45BF6-B8B7-4DF6-B255-42C35051D756}" destId="{0B7A5903-CDD3-4CC0-94BF-E92BA3DA96DD}"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F05EDF1-8EB6-4600-B8CE-CA21F2358774}" type="presOf" srcId="{A491963B-FA65-4F9A-A948-8D6552EF7FBD}" destId="{9132B67F-A38C-4915-8317-7B8D2EEE0C67}"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4/11/2024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11.4.2024.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11.4.2024.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 xmlns:a16="http://schemas.microsoft.com/office/drawing/2014/main" id="{E42E21C6-7A64-4E84-A503-EF9679DF851D}"/>
              </a:ext>
            </a:extLst>
          </p:cNvPr>
          <p:cNvSpPr/>
          <p:nvPr/>
        </p:nvSpPr>
        <p:spPr>
          <a:xfrm>
            <a:off x="16923915" y="15953362"/>
            <a:ext cx="12900702" cy="7546293"/>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 xmlns:a16="http://schemas.microsoft.com/office/drawing/2014/main" id="{1C16C5A3-8C37-4B07-AA5E-BABF5084826F}"/>
              </a:ext>
            </a:extLst>
          </p:cNvPr>
          <p:cNvSpPr/>
          <p:nvPr/>
        </p:nvSpPr>
        <p:spPr>
          <a:xfrm>
            <a:off x="394669" y="15947529"/>
            <a:ext cx="15578242" cy="754629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30928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in protein-protein interaction networks. Nature Methods 9 (5), 471.</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 Exploring the functional landscape of gene expression: directed search of large microarray compendia. Bioinformatics 23 (20), 2692–2699.</a:t>
            </a: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p>
          <a:p>
            <a:pPr algn="just">
              <a:lnSpc>
                <a:spcPct val="120000"/>
              </a:lnSpc>
            </a:pPr>
            <a:r>
              <a:rPr lang="en-US" sz="2200" dirty="0">
                <a:solidFill>
                  <a:srgbClr val="000000"/>
                </a:solidFill>
              </a:rPr>
              <a:t>[8]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r>
              <a:rPr lang="en-US" sz="2200" dirty="0" smtClean="0">
                <a:solidFill>
                  <a:srgbClr val="000000"/>
                </a:solidFill>
              </a:rPr>
              <a:t>]</a:t>
            </a:r>
            <a:r>
              <a:rPr lang="sr-Latn-BA" sz="2200" dirty="0" smtClean="0">
                <a:solidFill>
                  <a:srgbClr val="000000"/>
                </a:solidFill>
              </a:rPr>
              <a:t> </a:t>
            </a:r>
            <a:r>
              <a:rPr lang="en-US" sz="2400" dirty="0" err="1"/>
              <a:t>Chaurasiya</a:t>
            </a:r>
            <a:r>
              <a:rPr lang="en-US" sz="2400" dirty="0"/>
              <a:t>, D., </a:t>
            </a:r>
            <a:r>
              <a:rPr lang="en-US" sz="2400" dirty="0" err="1"/>
              <a:t>Mondal</a:t>
            </a:r>
            <a:r>
              <a:rPr lang="en-US" sz="2400" dirty="0"/>
              <a:t>, R., </a:t>
            </a:r>
            <a:r>
              <a:rPr lang="en-US" sz="2400" dirty="0" err="1"/>
              <a:t>Lahiri</a:t>
            </a:r>
            <a:r>
              <a:rPr lang="en-US" sz="2400" dirty="0"/>
              <a:t>, T., </a:t>
            </a:r>
            <a:r>
              <a:rPr lang="en-US" sz="2400" dirty="0" err="1"/>
              <a:t>Tripathi</a:t>
            </a:r>
            <a:r>
              <a:rPr lang="en-US" sz="2400" dirty="0"/>
              <a:t>, A., &amp; </a:t>
            </a:r>
            <a:r>
              <a:rPr lang="en-US" sz="2400" dirty="0" err="1"/>
              <a:t>Ghinmine</a:t>
            </a:r>
            <a:r>
              <a:rPr lang="en-US" sz="2400" dirty="0"/>
              <a:t>, T. (2023). </a:t>
            </a:r>
            <a:r>
              <a:rPr lang="en-US" sz="2400" dirty="0" err="1"/>
              <a:t>IDPpred</a:t>
            </a:r>
            <a:r>
              <a:rPr lang="en-US" sz="2400" dirty="0"/>
              <a:t>: a new sequence-based predictor for identification of intrinsically disordered protein with enhanced accuracy. </a:t>
            </a:r>
            <a:r>
              <a:rPr lang="en-US" sz="2400" i="1" dirty="0"/>
              <a:t>Journal of </a:t>
            </a:r>
            <a:r>
              <a:rPr lang="en-US" sz="2400" i="1" dirty="0" err="1"/>
              <a:t>Biomolecular</a:t>
            </a:r>
            <a:r>
              <a:rPr lang="en-US" sz="2400" i="1" dirty="0"/>
              <a:t> Structure and Dynamics</a:t>
            </a:r>
            <a:r>
              <a:rPr lang="en-US" sz="2400" dirty="0"/>
              <a:t>, 1-9.</a:t>
            </a:r>
            <a:endParaRPr lang="en-US" sz="2200" dirty="0">
              <a:solidFill>
                <a:srgbClr val="000000"/>
              </a:solidFill>
            </a:endParaRPr>
          </a:p>
          <a:p>
            <a:pPr algn="just">
              <a:lnSpc>
                <a:spcPct val="120000"/>
              </a:lnSpc>
            </a:pPr>
            <a:r>
              <a:rPr lang="en-US" sz="2200" dirty="0">
                <a:solidFill>
                  <a:srgbClr val="000000"/>
                </a:solidFill>
              </a:rPr>
              <a:t>[10] </a:t>
            </a:r>
          </a:p>
          <a:p>
            <a:pPr algn="just">
              <a:lnSpc>
                <a:spcPct val="120000"/>
              </a:lnSpc>
            </a:pPr>
            <a:r>
              <a:rPr lang="en-US" sz="2200" dirty="0">
                <a:solidFill>
                  <a:srgbClr val="000000"/>
                </a:solidFill>
              </a:rPr>
              <a:t>[11]</a:t>
            </a:r>
          </a:p>
          <a:p>
            <a:pPr algn="just">
              <a:lnSpc>
                <a:spcPct val="120000"/>
              </a:lnSpc>
            </a:pPr>
            <a:r>
              <a:rPr lang="en-US" sz="2200" dirty="0">
                <a:solidFill>
                  <a:srgbClr val="000000"/>
                </a:solidFill>
              </a:rPr>
              <a:t>[12] </a:t>
            </a:r>
            <a:r>
              <a:rPr lang="en-US" sz="2200" dirty="0">
                <a:solidFill>
                  <a:srgbClr val="FF0000"/>
                </a:solidFill>
              </a:rPr>
              <a:t>SREDITI REF</a:t>
            </a:r>
            <a:endParaRPr lang="en-US" sz="2400" dirty="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86640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7378577"/>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a:t>
            </a:r>
            <a:r>
              <a:rPr lang="sr-Latn-BA" sz="7200" dirty="0" smtClean="0"/>
              <a:t>, Tools</a:t>
            </a:r>
            <a:r>
              <a:rPr lang="en-US" sz="7200" dirty="0" smtClean="0"/>
              <a:t> </a:t>
            </a:r>
            <a:r>
              <a:rPr lang="en-US" sz="7200" dirty="0"/>
              <a:t>&amp;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a:t>
            </a:r>
            <a:r>
              <a:rPr lang="en-US" sz="3200" dirty="0" smtClean="0"/>
              <a:t>data </a:t>
            </a:r>
            <a:r>
              <a:rPr lang="en-US" sz="3200" dirty="0"/>
              <a:t>used in this study pertain to the model organism </a:t>
            </a:r>
            <a:r>
              <a:rPr lang="en-US" sz="3200" i="1" dirty="0"/>
              <a:t>S. </a:t>
            </a:r>
            <a:r>
              <a:rPr lang="en-US" sz="3200" i="1" dirty="0" err="1"/>
              <a:t>cerevisiae</a:t>
            </a:r>
            <a:r>
              <a:rPr lang="en-US" sz="3200" i="1" dirty="0"/>
              <a:t> </a:t>
            </a:r>
            <a:r>
              <a:rPr lang="sr-Latn-BA" sz="3200" i="1" dirty="0" smtClean="0"/>
              <a:t>- </a:t>
            </a:r>
            <a:r>
              <a:rPr lang="en-US" sz="3200" dirty="0" smtClean="0"/>
              <a:t>yeast</a:t>
            </a:r>
            <a:r>
              <a:rPr lang="en-US" sz="3200" dirty="0"/>
              <a: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smtClean="0"/>
              <a:t>IDPs</a:t>
            </a:r>
            <a:r>
              <a:rPr lang="en-US" sz="3200" dirty="0" smtClean="0"/>
              <a:t> </a:t>
            </a:r>
            <a:r>
              <a:rPr lang="en-US" sz="3200" dirty="0"/>
              <a:t>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a:t>
            </a:r>
            <a:r>
              <a:rPr lang="en-US" sz="3200" dirty="0" smtClean="0"/>
              <a:t>information</a:t>
            </a:r>
            <a:r>
              <a:rPr lang="sr-Latn-BA" sz="3200" dirty="0" smtClean="0"/>
              <a:t> obtained</a:t>
            </a:r>
            <a:r>
              <a:rPr lang="en-US" sz="3200" dirty="0" smtClean="0"/>
              <a:t> </a:t>
            </a:r>
            <a:r>
              <a:rPr lang="en-US" sz="3200" dirty="0"/>
              <a:t>by SPELL engine [6</a:t>
            </a:r>
            <a:r>
              <a:rPr lang="en-US" sz="3200" dirty="0" smtClean="0"/>
              <a:t>],</a:t>
            </a:r>
            <a:endParaRPr lang="sr-Latn-BA" sz="3200" dirty="0" smtClean="0"/>
          </a:p>
          <a:p>
            <a:pPr marL="457200" indent="-457200" algn="just">
              <a:buFont typeface="Arial" panose="020B0604020202020204" pitchFamily="34" charset="0"/>
              <a:buChar char="•"/>
            </a:pPr>
            <a:r>
              <a:rPr lang="en-US" sz="3200" dirty="0"/>
              <a:t>Protein sequences [8</a:t>
            </a:r>
            <a:r>
              <a:rPr lang="en-US" sz="3200" dirty="0" smtClean="0"/>
              <a:t>],</a:t>
            </a:r>
            <a:endParaRPr lang="sr-Latn-BA" sz="3200" dirty="0" smtClean="0"/>
          </a:p>
          <a:p>
            <a:pPr algn="just"/>
            <a:r>
              <a:rPr lang="sr-Latn-BA" sz="3200" dirty="0" smtClean="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[7</a:t>
            </a:r>
            <a:r>
              <a:rPr lang="en-US" sz="3200" dirty="0" smtClean="0"/>
              <a:t>]</a:t>
            </a:r>
            <a:r>
              <a:rPr lang="sr-Latn-BA" sz="3200" dirty="0" smtClean="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smtClean="0"/>
              <a:t>SMOTEEN </a:t>
            </a:r>
            <a:r>
              <a:rPr lang="en-US" sz="3200" dirty="0"/>
              <a:t>[10</a:t>
            </a:r>
            <a:r>
              <a:rPr lang="en-US" sz="3200" dirty="0" smtClean="0"/>
              <a:t>]</a:t>
            </a:r>
            <a:r>
              <a:rPr lang="sr-Latn-BA" sz="3200" dirty="0" smtClean="0"/>
              <a:t> – for sampling training set</a:t>
            </a:r>
            <a:r>
              <a:rPr lang="en-US" sz="3200" dirty="0" smtClean="0"/>
              <a:t>,</a:t>
            </a:r>
            <a:endParaRPr lang="en-US" sz="3200" dirty="0"/>
          </a:p>
          <a:p>
            <a:pPr marL="457200" indent="-457200" algn="just">
              <a:buFont typeface="Arial" panose="020B0604020202020204" pitchFamily="34" charset="0"/>
              <a:buChar char="•"/>
            </a:pPr>
            <a:r>
              <a:rPr lang="en-US" sz="3200" dirty="0" err="1"/>
              <a:t>MinMaxScaler</a:t>
            </a:r>
            <a:r>
              <a:rPr lang="en-US" sz="3200" dirty="0"/>
              <a:t> [11</a:t>
            </a:r>
            <a:r>
              <a:rPr lang="en-US" sz="3200" dirty="0" smtClean="0"/>
              <a:t>]</a:t>
            </a:r>
            <a:r>
              <a:rPr lang="sr-Latn-BA" sz="3200" dirty="0" smtClean="0"/>
              <a:t> – for normalization of dataset</a:t>
            </a:r>
            <a:r>
              <a:rPr lang="en-US" sz="3200" dirty="0" smtClean="0"/>
              <a:t>,</a:t>
            </a:r>
            <a:endParaRPr lang="en-US" sz="3200" dirty="0"/>
          </a:p>
          <a:p>
            <a:pPr marL="457200" indent="-457200" algn="just">
              <a:buFont typeface="Arial" panose="020B0604020202020204" pitchFamily="34" charset="0"/>
              <a:buChar char="•"/>
            </a:pPr>
            <a:r>
              <a:rPr lang="en-US" sz="3200" dirty="0" err="1"/>
              <a:t>GridSearchCV</a:t>
            </a:r>
            <a:r>
              <a:rPr lang="en-US" sz="3200" dirty="0"/>
              <a:t> [12</a:t>
            </a:r>
            <a:r>
              <a:rPr lang="en-US" sz="3200" dirty="0" smtClean="0"/>
              <a:t>]</a:t>
            </a:r>
            <a:r>
              <a:rPr lang="sr-Latn-BA" sz="3200" dirty="0" smtClean="0"/>
              <a:t> – for tuning hyperparametar of </a:t>
            </a:r>
            <a:r>
              <a:rPr lang="en-US" sz="3200" dirty="0" smtClean="0"/>
              <a:t>K</a:t>
            </a:r>
            <a:r>
              <a:rPr lang="sr-Latn-BA" sz="3200" dirty="0" smtClean="0"/>
              <a:t>NN</a:t>
            </a:r>
            <a:r>
              <a:rPr lang="en-US" sz="3200" dirty="0" smtClean="0"/>
              <a:t>.</a:t>
            </a:r>
            <a:endParaRPr lang="en-US" sz="3200" dirty="0"/>
          </a:p>
        </p:txBody>
      </p:sp>
      <p:sp>
        <p:nvSpPr>
          <p:cNvPr id="48" name="Rounded Rectangle 47"/>
          <p:cNvSpPr/>
          <p:nvPr/>
        </p:nvSpPr>
        <p:spPr>
          <a:xfrm>
            <a:off x="10691813" y="2422844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 xmlns:a16="http://schemas.microsoft.com/office/drawing/2014/main" id="{33946411-5D0B-4586-92C0-9422A01632C7}"/>
              </a:ext>
            </a:extLst>
          </p:cNvPr>
          <p:cNvSpPr/>
          <p:nvPr/>
        </p:nvSpPr>
        <p:spPr>
          <a:xfrm>
            <a:off x="3274989" y="15443473"/>
            <a:ext cx="7616793" cy="748945"/>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 xmlns:a16="http://schemas.microsoft.com/office/drawing/2014/main" id="{5FB06176-787A-4601-99AD-07335A70D009}"/>
              </a:ext>
            </a:extLst>
          </p:cNvPr>
          <p:cNvSpPr/>
          <p:nvPr/>
        </p:nvSpPr>
        <p:spPr>
          <a:xfrm>
            <a:off x="19251308" y="15450821"/>
            <a:ext cx="7616793" cy="670552"/>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 xmlns:a16="http://schemas.microsoft.com/office/drawing/2014/main"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 xmlns:a16="http://schemas.microsoft.com/office/drawing/2014/main"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682701"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 xmlns:a16="http://schemas.microsoft.com/office/drawing/2014/main"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5020273"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 xmlns:a16="http://schemas.microsoft.com/office/drawing/2014/main"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a:t>
            </a:r>
            <a:r>
              <a:rPr lang="en-US" sz="1600" dirty="0" smtClean="0">
                <a:solidFill>
                  <a:srgbClr val="000000"/>
                </a:solidFill>
                <a:latin typeface="Calibri" panose="020F0502020204030204" pitchFamily="34" charset="0"/>
              </a:rPr>
              <a:t>P</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solidFill>
                  <a:srgbClr val="000000"/>
                </a:solidFill>
                <a:latin typeface="Calibri" panose="020F0502020204030204" pitchFamily="34" charset="0"/>
              </a:rPr>
              <a:t>Q by using the SPELL engine [6</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 xmlns:a16="http://schemas.microsoft.com/office/drawing/2014/main"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solidFill>
                  <a:srgbClr val="000000"/>
                </a:solidFill>
                <a:latin typeface="Calibri" panose="020F0502020204030204" pitchFamily="34" charset="0"/>
              </a:rPr>
              <a:t>Determining </a:t>
            </a:r>
            <a:r>
              <a:rPr lang="en-US" sz="1600" dirty="0">
                <a:solidFill>
                  <a:srgbClr val="000000"/>
                </a:solidFill>
                <a:latin typeface="Calibri" panose="020F0502020204030204" pitchFamily="34" charset="0"/>
              </a:rPr>
              <a:t>the features based on  information about amino acids in the context of IDPs involves consideration of the following properties </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9</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a:t>
            </a:r>
            <a:r>
              <a:rPr lang="en-US" sz="1600" dirty="0" smtClean="0">
                <a:solidFill>
                  <a:srgbClr val="000000"/>
                </a:solidFill>
                <a:latin typeface="Calibri" panose="020F0502020204030204" pitchFamily="34" charset="0"/>
              </a:rPr>
              <a:t>properties</a:t>
            </a:r>
            <a:r>
              <a:rPr lang="sr-Latn-BA"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Aromatic/Aliphatic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B</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Polar/Non-Polar</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C</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Non-Zero/Zero</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D</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Hydrophobic/Hydrophilic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Positive/Negative</a:t>
            </a:r>
          </a:p>
        </p:txBody>
      </p:sp>
      <p:sp>
        <p:nvSpPr>
          <p:cNvPr id="50" name="Rectangle 49">
            <a:extLst>
              <a:ext uri="{FF2B5EF4-FFF2-40B4-BE49-F238E27FC236}">
                <a16:creationId xmlns="" xmlns:a16="http://schemas.microsoft.com/office/drawing/2014/main"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v</a:t>
            </a:r>
            <a:r>
              <a:rPr lang="en-US" sz="1600" baseline="-25000" dirty="0" smtClean="0"/>
              <a:t>1,1</a:t>
            </a:r>
            <a:r>
              <a:rPr lang="en-US" sz="1600" dirty="0" smtClean="0"/>
              <a:t>,</a:t>
            </a:r>
            <a:r>
              <a:rPr lang="sr-Latn-BA" sz="1600" dirty="0" smtClean="0"/>
              <a:t>v</a:t>
            </a:r>
            <a:r>
              <a:rPr lang="en-US" sz="1600" baseline="-25000" dirty="0" smtClean="0"/>
              <a:t>1,2</a:t>
            </a:r>
            <a:r>
              <a:rPr lang="en-US" sz="1600" dirty="0" smtClean="0"/>
              <a:t>,…,</a:t>
            </a:r>
            <a:r>
              <a:rPr lang="sr-Latn-BA" sz="1600" dirty="0" smtClean="0"/>
              <a:t>v</a:t>
            </a:r>
            <a:r>
              <a:rPr lang="en-US" sz="1600" baseline="-25000" dirty="0" smtClean="0"/>
              <a:t>1,128</a:t>
            </a:r>
            <a:r>
              <a:rPr lang="en-US" sz="1600" dirty="0"/>
              <a:t>&gt;</a:t>
            </a:r>
          </a:p>
          <a:p>
            <a:r>
              <a:rPr lang="en-US" sz="1600" dirty="0"/>
              <a:t>&lt;YER068W, </a:t>
            </a:r>
            <a:r>
              <a:rPr lang="sr-Latn-BA" sz="1600" dirty="0" smtClean="0"/>
              <a:t>v</a:t>
            </a:r>
            <a:r>
              <a:rPr lang="en-US" sz="1600" baseline="-25000" dirty="0" smtClean="0"/>
              <a:t>2,1</a:t>
            </a:r>
            <a:r>
              <a:rPr lang="en-US" sz="1600" dirty="0" smtClean="0"/>
              <a:t>,</a:t>
            </a:r>
            <a:r>
              <a:rPr lang="sr-Latn-BA" sz="1600" dirty="0" smtClean="0"/>
              <a:t>v</a:t>
            </a:r>
            <a:r>
              <a:rPr lang="en-US" sz="1600" baseline="-25000" dirty="0" smtClean="0"/>
              <a:t>2,2</a:t>
            </a:r>
            <a:r>
              <a:rPr lang="en-US" sz="1600" dirty="0" smtClean="0"/>
              <a:t>,…,</a:t>
            </a:r>
            <a:r>
              <a:rPr lang="sr-Latn-BA" sz="1600" dirty="0" smtClean="0"/>
              <a:t>v</a:t>
            </a:r>
            <a:r>
              <a:rPr lang="en-US" sz="1600" baseline="-25000" dirty="0" smtClean="0"/>
              <a:t>2,128</a:t>
            </a:r>
            <a:r>
              <a:rPr lang="en-US" sz="1600" dirty="0"/>
              <a:t>&gt;</a:t>
            </a:r>
          </a:p>
          <a:p>
            <a:r>
              <a:rPr lang="en-US" sz="1600" dirty="0"/>
              <a:t>...</a:t>
            </a:r>
          </a:p>
          <a:p>
            <a:r>
              <a:rPr lang="en-US" sz="1600" dirty="0"/>
              <a:t>&lt;YMR207C, </a:t>
            </a:r>
            <a:r>
              <a:rPr lang="sr-Latn-BA" sz="1600" dirty="0" smtClean="0"/>
              <a:t>v</a:t>
            </a:r>
            <a:r>
              <a:rPr lang="en-US" sz="1600" baseline="-25000" dirty="0" smtClean="0"/>
              <a:t>n,1</a:t>
            </a:r>
            <a:r>
              <a:rPr lang="en-US" sz="1600" dirty="0" smtClean="0"/>
              <a:t>,</a:t>
            </a:r>
            <a:r>
              <a:rPr lang="sr-Latn-BA" sz="1600" dirty="0" smtClean="0"/>
              <a:t>v</a:t>
            </a:r>
            <a:r>
              <a:rPr lang="en-US" sz="1600" baseline="-25000" dirty="0" smtClean="0"/>
              <a:t>n,2</a:t>
            </a:r>
            <a:r>
              <a:rPr lang="en-US" sz="1600" dirty="0" smtClean="0"/>
              <a:t>,…,</a:t>
            </a:r>
            <a:r>
              <a:rPr lang="sr-Latn-BA" sz="1600" dirty="0" smtClean="0"/>
              <a:t>v</a:t>
            </a:r>
            <a:r>
              <a:rPr lang="en-US" sz="1600" baseline="-25000" dirty="0" smtClean="0"/>
              <a:t>n,128</a:t>
            </a:r>
            <a:r>
              <a:rPr lang="en-US" sz="1600" dirty="0"/>
              <a:t>&gt;</a:t>
            </a:r>
          </a:p>
        </p:txBody>
      </p:sp>
      <p:sp>
        <p:nvSpPr>
          <p:cNvPr id="52" name="Rounded Rectangle 47">
            <a:extLst>
              <a:ext uri="{FF2B5EF4-FFF2-40B4-BE49-F238E27FC236}">
                <a16:creationId xmlns="" xmlns:a16="http://schemas.microsoft.com/office/drawing/2014/main"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 xmlns:a16="http://schemas.microsoft.com/office/drawing/2014/main" id="{F75BF84B-2C0D-4C09-BA31-AFAAC77EAF11}"/>
              </a:ext>
            </a:extLst>
          </p:cNvPr>
          <p:cNvSpPr/>
          <p:nvPr/>
        </p:nvSpPr>
        <p:spPr>
          <a:xfrm>
            <a:off x="8531573" y="1702764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 xmlns:a16="http://schemas.microsoft.com/office/drawing/2014/main"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a</a:t>
            </a:r>
            <a:r>
              <a:rPr lang="en-US" sz="1600" baseline="-25000" dirty="0" smtClean="0"/>
              <a:t>1</a:t>
            </a:r>
            <a:r>
              <a:rPr lang="sr-Latn-BA" sz="1600" baseline="-25000" dirty="0" smtClean="0"/>
              <a:t>,1</a:t>
            </a:r>
            <a:r>
              <a:rPr lang="en-US" sz="1600" dirty="0" smtClean="0"/>
              <a:t>,…</a:t>
            </a:r>
            <a:r>
              <a:rPr lang="sr-Latn-BA" sz="1600" dirty="0" smtClean="0"/>
              <a:t>a</a:t>
            </a:r>
            <a:r>
              <a:rPr lang="sr-Latn-BA" sz="1600" baseline="-25000" dirty="0" smtClean="0"/>
              <a:t>1,</a:t>
            </a:r>
            <a:r>
              <a:rPr lang="en-US" sz="1600" baseline="-25000" dirty="0" smtClean="0"/>
              <a:t>10</a:t>
            </a:r>
            <a:r>
              <a:rPr lang="en-US" sz="1600" dirty="0"/>
              <a:t>, </a:t>
            </a:r>
            <a:r>
              <a:rPr lang="sr-Latn-BA" sz="1600" dirty="0" smtClean="0"/>
              <a:t>ba</a:t>
            </a:r>
            <a:r>
              <a:rPr lang="sr-Latn-BA" sz="1600" baseline="-25000" dirty="0" smtClean="0"/>
              <a:t>1,</a:t>
            </a:r>
            <a:r>
              <a:rPr lang="en-US" sz="1600" baseline="-25000" dirty="0" smtClean="0"/>
              <a:t>1</a:t>
            </a:r>
            <a:r>
              <a:rPr lang="en-US" sz="1600" dirty="0" smtClean="0"/>
              <a:t>,</a:t>
            </a:r>
            <a:r>
              <a:rPr lang="sr-Latn-BA" sz="1600" dirty="0" smtClean="0"/>
              <a:t>...,</a:t>
            </a:r>
            <a:r>
              <a:rPr lang="en-US" sz="1600" dirty="0" smtClean="0"/>
              <a:t> </a:t>
            </a:r>
            <a:r>
              <a:rPr lang="sr-Latn-BA" sz="1600" dirty="0" smtClean="0"/>
              <a:t>ba</a:t>
            </a:r>
            <a:r>
              <a:rPr lang="en-US" sz="1600" baseline="-25000" dirty="0" smtClean="0"/>
              <a:t>1,10</a:t>
            </a:r>
            <a:r>
              <a:rPr lang="en-US" sz="1600" dirty="0" smtClean="0"/>
              <a:t>,…,</a:t>
            </a:r>
            <a:r>
              <a:rPr lang="sr-Latn-BA" sz="1600" dirty="0" smtClean="0"/>
              <a:t>be</a:t>
            </a:r>
            <a:r>
              <a:rPr lang="en-US" sz="1600" baseline="-25000" dirty="0" smtClean="0"/>
              <a:t>1</a:t>
            </a:r>
            <a:r>
              <a:rPr lang="sr-Latn-BA" sz="1600" baseline="-25000" dirty="0" smtClean="0"/>
              <a:t>,1</a:t>
            </a:r>
            <a:r>
              <a:rPr lang="en-US" sz="1600" dirty="0" smtClean="0"/>
              <a:t>,…,</a:t>
            </a:r>
            <a:r>
              <a:rPr lang="sr-Latn-BA" sz="1600" dirty="0" smtClean="0"/>
              <a:t>be</a:t>
            </a:r>
            <a:r>
              <a:rPr lang="sr-Latn-BA" sz="1600" baseline="-25000" dirty="0" smtClean="0"/>
              <a:t>1</a:t>
            </a:r>
            <a:r>
              <a:rPr lang="en-US" sz="1600" baseline="-25000" dirty="0" smtClean="0"/>
              <a:t>,10</a:t>
            </a:r>
            <a:r>
              <a:rPr lang="en-US" sz="1600" dirty="0"/>
              <a:t>&gt;</a:t>
            </a:r>
          </a:p>
          <a:p>
            <a:r>
              <a:rPr lang="en-US" sz="1600" dirty="0"/>
              <a:t>&lt;YER068W, </a:t>
            </a:r>
            <a:r>
              <a:rPr lang="sr-Latn-BA" sz="1600" dirty="0" smtClean="0"/>
              <a:t>a</a:t>
            </a:r>
            <a:r>
              <a:rPr lang="sr-Latn-BA" sz="1600" baseline="-25000" dirty="0" smtClean="0"/>
              <a:t>2,1</a:t>
            </a:r>
            <a:r>
              <a:rPr lang="en-US" sz="1600" dirty="0"/>
              <a:t>,…</a:t>
            </a:r>
            <a:r>
              <a:rPr lang="sr-Latn-BA" sz="1600" dirty="0" smtClean="0"/>
              <a:t>a</a:t>
            </a:r>
            <a:r>
              <a:rPr lang="sr-Latn-BA" sz="1600" baseline="-25000" dirty="0" smtClean="0"/>
              <a:t>2,</a:t>
            </a:r>
            <a:r>
              <a:rPr lang="en-US" sz="1600" baseline="-25000" dirty="0"/>
              <a:t>10</a:t>
            </a:r>
            <a:r>
              <a:rPr lang="en-US" sz="1600" dirty="0"/>
              <a:t>, </a:t>
            </a:r>
            <a:r>
              <a:rPr lang="sr-Latn-BA" sz="1600" dirty="0" smtClean="0"/>
              <a:t>ba</a:t>
            </a:r>
            <a:r>
              <a:rPr lang="sr-Latn-BA" sz="1600" baseline="-25000" dirty="0" smtClean="0"/>
              <a:t>2,</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2</a:t>
            </a:r>
            <a:r>
              <a:rPr lang="en-US" sz="1600" baseline="-25000" dirty="0" smtClean="0"/>
              <a:t>,10</a:t>
            </a:r>
            <a:r>
              <a:rPr lang="en-US" sz="1600" dirty="0"/>
              <a:t>,…,</a:t>
            </a:r>
            <a:r>
              <a:rPr lang="sr-Latn-BA" sz="1600" dirty="0" smtClean="0"/>
              <a:t>be</a:t>
            </a:r>
            <a:r>
              <a:rPr lang="sr-Latn-BA" sz="1600" baseline="-25000" dirty="0" smtClean="0"/>
              <a:t>2,1</a:t>
            </a:r>
            <a:r>
              <a:rPr lang="en-US" sz="1600" dirty="0"/>
              <a:t>,…,</a:t>
            </a:r>
            <a:r>
              <a:rPr lang="sr-Latn-BA" sz="1600" dirty="0" smtClean="0"/>
              <a:t>be</a:t>
            </a:r>
            <a:r>
              <a:rPr lang="sr-Latn-BA" sz="1600" baseline="-25000" dirty="0" smtClean="0"/>
              <a:t>2</a:t>
            </a:r>
            <a:r>
              <a:rPr lang="en-US" sz="1600" baseline="-25000" dirty="0" smtClean="0"/>
              <a:t>,10 </a:t>
            </a:r>
            <a:r>
              <a:rPr lang="en-US" sz="1600" dirty="0" smtClean="0"/>
              <a:t>&gt;</a:t>
            </a:r>
            <a:endParaRPr lang="en-US" sz="1600" dirty="0"/>
          </a:p>
          <a:p>
            <a:r>
              <a:rPr lang="en-US" sz="1600" dirty="0"/>
              <a:t>...</a:t>
            </a:r>
          </a:p>
          <a:p>
            <a:r>
              <a:rPr lang="en-US" sz="1600" dirty="0"/>
              <a:t>&lt;YMR207C, </a:t>
            </a:r>
            <a:r>
              <a:rPr lang="sr-Latn-BA" sz="1600" dirty="0" smtClean="0"/>
              <a:t>a</a:t>
            </a:r>
            <a:r>
              <a:rPr lang="sr-Latn-BA" sz="1600" baseline="-25000" dirty="0" smtClean="0"/>
              <a:t>n,1</a:t>
            </a:r>
            <a:r>
              <a:rPr lang="en-US" sz="1600" dirty="0"/>
              <a:t>,…</a:t>
            </a:r>
            <a:r>
              <a:rPr lang="sr-Latn-BA" sz="1600" dirty="0" smtClean="0"/>
              <a:t>a</a:t>
            </a:r>
            <a:r>
              <a:rPr lang="sr-Latn-BA" sz="1600" baseline="-25000" dirty="0" smtClean="0"/>
              <a:t>n,</a:t>
            </a:r>
            <a:r>
              <a:rPr lang="en-US" sz="1600" baseline="-25000" dirty="0"/>
              <a:t>10</a:t>
            </a:r>
            <a:r>
              <a:rPr lang="en-US" sz="1600" dirty="0"/>
              <a:t>, </a:t>
            </a:r>
            <a:r>
              <a:rPr lang="sr-Latn-BA" sz="1600" dirty="0" smtClean="0"/>
              <a:t>ba</a:t>
            </a:r>
            <a:r>
              <a:rPr lang="sr-Latn-BA" sz="1600" baseline="-25000" dirty="0" smtClean="0"/>
              <a:t>n,</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n</a:t>
            </a:r>
            <a:r>
              <a:rPr lang="en-US" sz="1600" baseline="-25000" dirty="0" smtClean="0"/>
              <a:t>,10</a:t>
            </a:r>
            <a:r>
              <a:rPr lang="en-US" sz="1600" dirty="0"/>
              <a:t>,…,</a:t>
            </a:r>
            <a:r>
              <a:rPr lang="sr-Latn-BA" sz="1600" dirty="0" smtClean="0"/>
              <a:t>be</a:t>
            </a:r>
            <a:r>
              <a:rPr lang="sr-Latn-BA" sz="1600" baseline="-25000" dirty="0" smtClean="0"/>
              <a:t>n,1</a:t>
            </a:r>
            <a:r>
              <a:rPr lang="en-US" sz="1600" dirty="0"/>
              <a:t>,…,</a:t>
            </a:r>
            <a:r>
              <a:rPr lang="sr-Latn-BA" sz="1600" dirty="0" smtClean="0"/>
              <a:t>be</a:t>
            </a:r>
            <a:r>
              <a:rPr lang="sr-Latn-BA" sz="1600" baseline="-25000" dirty="0" smtClean="0"/>
              <a:t>n</a:t>
            </a:r>
            <a:r>
              <a:rPr lang="en-US" sz="1600" baseline="-25000" dirty="0" smtClean="0"/>
              <a:t>,10 </a:t>
            </a:r>
            <a:r>
              <a:rPr lang="en-US" sz="1600" dirty="0" smtClean="0"/>
              <a:t>&gt;</a:t>
            </a:r>
            <a:endParaRPr lang="en-US" sz="1600" dirty="0"/>
          </a:p>
        </p:txBody>
      </p:sp>
      <p:sp>
        <p:nvSpPr>
          <p:cNvPr id="57" name="Rounded Rectangle 47">
            <a:extLst>
              <a:ext uri="{FF2B5EF4-FFF2-40B4-BE49-F238E27FC236}">
                <a16:creationId xmlns="" xmlns:a16="http://schemas.microsoft.com/office/drawing/2014/main"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 xmlns:a16="http://schemas.microsoft.com/office/drawing/2014/main"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a protein sequence, </a:t>
            </a:r>
            <a:r>
              <a:rPr lang="en-US" sz="1600" i="1" dirty="0">
                <a:solidFill>
                  <a:srgbClr val="000000"/>
                </a:solidFill>
                <a:latin typeface="Calibri" panose="020F0502020204030204" pitchFamily="34" charset="0"/>
              </a:rPr>
              <a:t>S = </a:t>
            </a:r>
            <a:r>
              <a:rPr lang="en-US" sz="1600" i="1" dirty="0" smtClean="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3</a:t>
            </a:r>
            <a:r>
              <a:rPr lang="en-US" sz="1600" i="1" dirty="0" smtClean="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sr-Latn-BA" sz="1600" dirty="0" smtClean="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are the successive residues, </a:t>
            </a:r>
            <a:r>
              <a:rPr lang="en-US" sz="1600" dirty="0" smtClean="0">
                <a:solidFill>
                  <a:srgbClr val="000000"/>
                </a:solidFill>
                <a:latin typeface="Calibri" panose="020F0502020204030204" pitchFamily="34" charset="0"/>
              </a:rPr>
              <a:t>      calculate </a:t>
            </a:r>
            <a:r>
              <a:rPr lang="en-US" sz="1600" dirty="0">
                <a:solidFill>
                  <a:srgbClr val="000000"/>
                </a:solidFill>
                <a:latin typeface="Calibri" panose="020F0502020204030204" pitchFamily="34" charset="0"/>
              </a:rPr>
              <a:t>the binary sequence, </a:t>
            </a:r>
            <a:r>
              <a:rPr lang="sr-Latn-BA" sz="1600" i="1" dirty="0">
                <a:solidFill>
                  <a:srgbClr val="000000"/>
                </a:solidFill>
                <a:latin typeface="Calibri" panose="020F0502020204030204" pitchFamily="34" charset="0"/>
              </a:rPr>
              <a:t>F</a:t>
            </a:r>
            <a:r>
              <a:rPr lang="en-US" sz="1600" i="1" dirty="0" smtClean="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through an indicator </a:t>
            </a:r>
            <a:r>
              <a:rPr lang="en-US" sz="1600" dirty="0" smtClean="0">
                <a:solidFill>
                  <a:srgbClr val="000000"/>
                </a:solidFill>
                <a:latin typeface="Calibri" panose="020F0502020204030204" pitchFamily="34" charset="0"/>
              </a:rPr>
              <a:t>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as </a:t>
            </a:r>
            <a:r>
              <a:rPr lang="sr-Latn-BA"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S</a:t>
            </a:r>
            <a:r>
              <a:rPr lang="en-US" sz="1600" dirty="0" smtClean="0">
                <a:solidFill>
                  <a:srgbClr val="000000"/>
                </a:solidFill>
                <a:latin typeface="Calibri" panose="020F0502020204030204" pitchFamily="34" charset="0"/>
              </a:rPr>
              <a:t>)={</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r>
              <a:rPr lang="sr-Latn-BA" sz="1600" i="1" dirty="0" smtClean="0">
                <a:solidFill>
                  <a:srgbClr val="000000"/>
                </a:solidFill>
                <a:latin typeface="Calibri" panose="020F0502020204030204" pitchFamily="34" charset="0"/>
              </a:rPr>
              <a:t> f(p</a:t>
            </a:r>
            <a:r>
              <a:rPr lang="en-US" sz="1600" i="1" baseline="-25000" dirty="0" smtClean="0">
                <a:solidFill>
                  <a:srgbClr val="000000"/>
                </a:solidFill>
                <a:latin typeface="Calibri" panose="020F0502020204030204" pitchFamily="34" charset="0"/>
              </a:rPr>
              <a:t>N</a:t>
            </a:r>
            <a:r>
              <a:rPr lang="sr-Latn-BA" sz="1600"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 1 if </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distances between ones, and </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a:t>
            </a:r>
            <a:r>
              <a:rPr lang="en-US" sz="1600" dirty="0" smtClean="0">
                <a:solidFill>
                  <a:srgbClr val="000000"/>
                </a:solidFill>
                <a:latin typeface="Calibri" panose="020F0502020204030204" pitchFamily="34" charset="0"/>
              </a:rPr>
              <a:t>zeros. </a:t>
            </a:r>
          </a:p>
          <a:p>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each IAD </a:t>
            </a:r>
            <a:r>
              <a:rPr lang="en-US" sz="1600" dirty="0" smtClean="0">
                <a:solidFill>
                  <a:srgbClr val="000000"/>
                </a:solidFill>
                <a:latin typeface="Calibri" panose="020F0502020204030204" pitchFamily="34" charset="0"/>
              </a:rPr>
              <a:t>array:</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Build the frequency histogram based on values of </a:t>
            </a:r>
            <a:r>
              <a:rPr lang="en-US" sz="1600" dirty="0" smtClean="0">
                <a:solidFill>
                  <a:srgbClr val="000000"/>
                </a:solidFill>
                <a:latin typeface="Calibri" panose="020F0502020204030204" pitchFamily="34" charset="0"/>
              </a:rPr>
              <a:t>the IAD;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Construct the histogram with five intervals chosen in </a:t>
            </a:r>
            <a:r>
              <a:rPr lang="en-US" sz="1600" dirty="0" smtClean="0">
                <a:solidFill>
                  <a:srgbClr val="000000"/>
                </a:solidFill>
                <a:latin typeface="Calibri" panose="020F0502020204030204" pitchFamily="34" charset="0"/>
              </a:rPr>
              <a:t>advanced;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Convert the frequency histogram to a probability distribution using standard statistical </a:t>
            </a:r>
            <a:r>
              <a:rPr lang="en-US" sz="1600" dirty="0" smtClean="0">
                <a:solidFill>
                  <a:srgbClr val="000000"/>
                </a:solidFill>
                <a:latin typeface="Calibri" panose="020F0502020204030204" pitchFamily="34" charset="0"/>
              </a:rPr>
              <a:t>procedures;</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Derive 5 probability values from the frequency </a:t>
            </a:r>
            <a:r>
              <a:rPr lang="en-US" sz="1600" dirty="0" smtClean="0">
                <a:solidFill>
                  <a:srgbClr val="000000"/>
                </a:solidFill>
                <a:latin typeface="Calibri" panose="020F0502020204030204" pitchFamily="34" charset="0"/>
              </a:rPr>
              <a:t>histogram; </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r>
              <a:rPr lang="en-US" sz="1600" dirty="0" smtClean="0">
                <a:solidFill>
                  <a:srgbClr val="000000"/>
                </a:solidFill>
                <a:latin typeface="Calibri" panose="020F0502020204030204" pitchFamily="34" charset="0"/>
              </a:rPr>
              <a:t>).</a:t>
            </a:r>
            <a:endParaRPr lang="en-US" sz="1600" dirty="0"/>
          </a:p>
        </p:txBody>
      </p:sp>
      <p:graphicFrame>
        <p:nvGraphicFramePr>
          <p:cNvPr id="21" name="Diagram 20">
            <a:extLst>
              <a:ext uri="{FF2B5EF4-FFF2-40B4-BE49-F238E27FC236}">
                <a16:creationId xmlns="" xmlns:a16="http://schemas.microsoft.com/office/drawing/2014/main"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 xmlns:a16="http://schemas.microsoft.com/office/drawing/2014/main"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 xmlns:a16="http://schemas.microsoft.com/office/drawing/2014/main"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smtClean="0">
                <a:solidFill>
                  <a:schemeClr val="bg1"/>
                </a:solidFill>
                <a:latin typeface="Calibri" panose="020F0502020204030204" pitchFamily="34" charset="0"/>
              </a:rPr>
              <a:t>PPI </a:t>
            </a:r>
            <a:r>
              <a:rPr lang="en-US" sz="2000" dirty="0" smtClean="0">
                <a:solidFill>
                  <a:schemeClr val="bg1"/>
                </a:solidFill>
                <a:latin typeface="Calibri" panose="020F0502020204030204" pitchFamily="34" charset="0"/>
              </a:rPr>
              <a:t>weights</a:t>
            </a:r>
            <a:endParaRPr lang="en-US" sz="2000" dirty="0">
              <a:solidFill>
                <a:schemeClr val="bg1"/>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5742409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gridCol w="1800200"/>
                <a:gridCol w="2158443"/>
                <a:gridCol w="1528371"/>
                <a:gridCol w="2037827"/>
                <a:gridCol w="2037827"/>
                <a:gridCol w="2037827"/>
                <a:gridCol w="2037827"/>
                <a:gridCol w="2037827"/>
                <a:gridCol w="2037827"/>
              </a:tblGrid>
              <a:tr h="1019980">
                <a:tc gridSpan="2">
                  <a:txBody>
                    <a:bodyPr/>
                    <a:lstStyle/>
                    <a:p>
                      <a:pPr algn="ctr"/>
                      <a:r>
                        <a:rPr lang="en-US" sz="3000" dirty="0" smtClean="0"/>
                        <a:t>Method</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smtClean="0"/>
                        <a:t>Node2vec+</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B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and B features</a:t>
                      </a: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algn="ctr"/>
                      <a:r>
                        <a:rPr lang="en-US" sz="3000" dirty="0" smtClean="0"/>
                        <a:t>F1 for</a:t>
                      </a:r>
                      <a:r>
                        <a:rPr lang="en-US" sz="3000" baseline="0" dirty="0" smtClean="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0.93</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0.91</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0.92</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0.90</a:t>
                      </a:r>
                    </a:p>
                  </a:txBody>
                  <a:tcPr anchor="ctr"/>
                </a:tc>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F1</a:t>
                      </a:r>
                      <a:r>
                        <a:rPr lang="en-US" sz="3000" baseline="0" dirty="0" smtClean="0"/>
                        <a:t> for IDP</a:t>
                      </a:r>
                      <a:endParaRPr lang="en-US" sz="3000" dirty="0" smtClean="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0.20</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0.18</a:t>
                      </a:r>
                    </a:p>
                  </a:txBody>
                  <a:tcPr anchor="ct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tc>
              </a:tr>
              <a:tr h="839734">
                <a:tc rowSpan="3">
                  <a:txBody>
                    <a:bodyPr/>
                    <a:lstStyle/>
                    <a:p>
                      <a:pPr algn="ctr"/>
                      <a:r>
                        <a:rPr lang="en-US" sz="3000" dirty="0" smtClean="0"/>
                        <a:t>Confusion</a:t>
                      </a:r>
                      <a:r>
                        <a:rPr lang="en-US" sz="3000" baseline="0" dirty="0" smtClean="0"/>
                        <a:t> </a:t>
                      </a:r>
                    </a:p>
                    <a:p>
                      <a:pPr algn="ctr"/>
                      <a:r>
                        <a:rPr lang="en-US" sz="3000" baseline="0" dirty="0" smtClean="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tc>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smtClean="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1414</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173</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1356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231</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1369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218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1333</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254</a:t>
                      </a:r>
                    </a:p>
                  </a:txBody>
                  <a:tcPr anchor="ctr"/>
                </a:tc>
              </a:tr>
              <a:tr h="839734">
                <a:tc vMerge="1">
                  <a:txBody>
                    <a:bodyPr/>
                    <a:lstStyle/>
                    <a:p>
                      <a:endParaRPr lang="en-US" sz="3000" dirty="0"/>
                    </a:p>
                  </a:txBody>
                  <a:tcPr/>
                </a:tc>
                <a:tc>
                  <a:txBody>
                    <a:bodyPr/>
                    <a:lstStyle/>
                    <a:p>
                      <a:r>
                        <a:rPr lang="en-US" sz="3000" kern="1200" baseline="0" dirty="0" smtClean="0">
                          <a:solidFill>
                            <a:schemeClr val="dk1"/>
                          </a:solidFill>
                          <a:latin typeface="+mn-lt"/>
                          <a:ea typeface="+mn-ea"/>
                          <a:cs typeface="+mn-cs"/>
                        </a:rPr>
                        <a:t>IDP</a:t>
                      </a:r>
                      <a:endParaRPr lang="en-US" sz="3000" kern="1200" baseline="0" dirty="0">
                        <a:solidFill>
                          <a:schemeClr val="dk1"/>
                        </a:solidFill>
                        <a:latin typeface="+mn-lt"/>
                        <a:ea typeface="+mn-ea"/>
                        <a:cs typeface="+mn-cs"/>
                      </a:endParaRP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32</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30</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28</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R w="3810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L w="38100"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32</a:t>
                      </a:r>
                    </a:p>
                  </a:txBody>
                  <a:tcPr anchor="ctr"/>
                </a:tc>
              </a:tr>
            </a:tbl>
          </a:graphicData>
        </a:graphic>
      </p:graphicFrame>
      <p:sp>
        <p:nvSpPr>
          <p:cNvPr id="6" name="TextBox 5"/>
          <p:cNvSpPr txBox="1"/>
          <p:nvPr/>
        </p:nvSpPr>
        <p:spPr>
          <a:xfrm>
            <a:off x="1978845" y="33157441"/>
            <a:ext cx="12313368" cy="6986528"/>
          </a:xfrm>
          <a:prstGeom prst="rect">
            <a:avLst/>
          </a:prstGeom>
          <a:noFill/>
        </p:spPr>
        <p:txBody>
          <a:bodyPr wrap="square" rtlCol="0">
            <a:spAutoFit/>
          </a:bodyPr>
          <a:lstStyle/>
          <a:p>
            <a:r>
              <a:rPr lang="sr-Latn-BA" sz="3200" dirty="0" smtClean="0"/>
              <a:t>-iz navedene tabele se vidi da kombinovanjem različitih grupa atributa dobijaju slični rezultati</a:t>
            </a:r>
          </a:p>
          <a:p>
            <a:r>
              <a:rPr lang="sr-Latn-BA" sz="3200" dirty="0" smtClean="0"/>
              <a:t>-najbolja f1 mjera je dobijena ukoliko su korišteni samo atributi dobijeni na osnovu mreže</a:t>
            </a:r>
          </a:p>
          <a:p>
            <a:r>
              <a:rPr lang="sr-Latn-BA" sz="3200" dirty="0" smtClean="0"/>
              <a:t>-dok svi kombinacija pogađa najviše IDP proteina</a:t>
            </a:r>
          </a:p>
          <a:p>
            <a:r>
              <a:rPr lang="sr-Latn-BA" sz="3200" dirty="0" smtClean="0"/>
              <a:t>-preliminarlni rezultati ukazuju da kombinovanje atributa iz mreže i sekvence ima potencijal i da se otvara prostor za dalje unapređenje ovog metoda</a:t>
            </a:r>
          </a:p>
          <a:p>
            <a:r>
              <a:rPr lang="sr-Latn-BA" sz="3200" dirty="0" smtClean="0"/>
              <a:t>-predloženu metodu treba primijeniti i na druge mreže drugih organizama, uključujući i ljudske mreže; pored toga kombinovanje postojećih atributa zajedno sa atributima dobijenih na osnovu drugih osobina samog proteina može biti perspektivan pravac za dalja istraživanja</a:t>
            </a:r>
          </a:p>
          <a:p>
            <a:r>
              <a:rPr lang="sr-Latn-BA" sz="3200" dirty="0" smtClean="0"/>
              <a:t> </a:t>
            </a:r>
            <a:endParaRPr lang="en-US" sz="3200" dirty="0"/>
          </a:p>
        </p:txBody>
      </p:sp>
      <p:sp>
        <p:nvSpPr>
          <p:cNvPr id="46" name="Arrow: Right 19">
            <a:extLst>
              <a:ext uri="{FF2B5EF4-FFF2-40B4-BE49-F238E27FC236}">
                <a16:creationId xmlns="" xmlns:a16="http://schemas.microsoft.com/office/drawing/2014/main" id="{F75BF84B-2C0D-4C09-BA31-AFAAC77EAF11}"/>
              </a:ext>
            </a:extLst>
          </p:cNvPr>
          <p:cNvSpPr/>
          <p:nvPr/>
        </p:nvSpPr>
        <p:spPr>
          <a:xfrm>
            <a:off x="3851053" y="17819737"/>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6837" y="19043873"/>
            <a:ext cx="2520280" cy="276999"/>
          </a:xfrm>
          <a:prstGeom prst="rect">
            <a:avLst/>
          </a:prstGeom>
          <a:noFill/>
        </p:spPr>
        <p:txBody>
          <a:bodyPr wrap="square" rtlCol="0">
            <a:spAutoFit/>
          </a:bodyPr>
          <a:lstStyle/>
          <a:p>
            <a:r>
              <a:rPr lang="sr-Latn-BA" sz="1200" dirty="0" smtClean="0"/>
              <a:t>Picture from...</a:t>
            </a:r>
            <a:endParaRPr lang="en-US" sz="1200" dirty="0"/>
          </a:p>
        </p:txBody>
      </p:sp>
      <p:sp>
        <p:nvSpPr>
          <p:cNvPr id="13" name="TextBox 12"/>
          <p:cNvSpPr txBox="1"/>
          <p:nvPr/>
        </p:nvSpPr>
        <p:spPr>
          <a:xfrm>
            <a:off x="5596337" y="18035761"/>
            <a:ext cx="504056" cy="276999"/>
          </a:xfrm>
          <a:prstGeom prst="rect">
            <a:avLst/>
          </a:prstGeom>
          <a:noFill/>
        </p:spPr>
        <p:txBody>
          <a:bodyPr wrap="square" rtlCol="0">
            <a:spAutoFit/>
          </a:bodyPr>
          <a:lstStyle/>
          <a:p>
            <a:r>
              <a:rPr lang="sr-Latn-BA" sz="1200" dirty="0" smtClean="0"/>
              <a:t>1.4</a:t>
            </a:r>
            <a:endParaRPr lang="en-US" sz="1200" dirty="0"/>
          </a:p>
        </p:txBody>
      </p:sp>
      <p:sp>
        <p:nvSpPr>
          <p:cNvPr id="53" name="TextBox 52"/>
          <p:cNvSpPr txBox="1"/>
          <p:nvPr/>
        </p:nvSpPr>
        <p:spPr>
          <a:xfrm>
            <a:off x="6947397" y="17171665"/>
            <a:ext cx="504056" cy="279648"/>
          </a:xfrm>
          <a:prstGeom prst="rect">
            <a:avLst/>
          </a:prstGeom>
          <a:noFill/>
        </p:spPr>
        <p:txBody>
          <a:bodyPr wrap="square" rtlCol="0">
            <a:spAutoFit/>
          </a:bodyPr>
          <a:lstStyle/>
          <a:p>
            <a:r>
              <a:rPr lang="sr-Latn-BA" sz="1200" dirty="0" smtClean="0"/>
              <a:t>2.5</a:t>
            </a:r>
            <a:endParaRPr lang="en-US" sz="1200" dirty="0"/>
          </a:p>
        </p:txBody>
      </p:sp>
      <p:sp>
        <p:nvSpPr>
          <p:cNvPr id="65" name="TextBox 64"/>
          <p:cNvSpPr txBox="1"/>
          <p:nvPr/>
        </p:nvSpPr>
        <p:spPr>
          <a:xfrm>
            <a:off x="5291213" y="17603713"/>
            <a:ext cx="504056" cy="276999"/>
          </a:xfrm>
          <a:prstGeom prst="rect">
            <a:avLst/>
          </a:prstGeom>
          <a:noFill/>
        </p:spPr>
        <p:txBody>
          <a:bodyPr wrap="square" rtlCol="0">
            <a:spAutoFit/>
          </a:bodyPr>
          <a:lstStyle/>
          <a:p>
            <a:r>
              <a:rPr lang="sr-Latn-BA" sz="1200" dirty="0" smtClean="0"/>
              <a:t>1.4</a:t>
            </a:r>
            <a:endParaRPr lang="en-US" sz="1200" dirty="0"/>
          </a:p>
        </p:txBody>
      </p:sp>
      <p:sp>
        <p:nvSpPr>
          <p:cNvPr id="66" name="TextBox 65"/>
          <p:cNvSpPr txBox="1"/>
          <p:nvPr/>
        </p:nvSpPr>
        <p:spPr>
          <a:xfrm>
            <a:off x="5147197" y="16883633"/>
            <a:ext cx="504056" cy="276999"/>
          </a:xfrm>
          <a:prstGeom prst="rect">
            <a:avLst/>
          </a:prstGeom>
          <a:noFill/>
        </p:spPr>
        <p:txBody>
          <a:bodyPr wrap="square" rtlCol="0">
            <a:spAutoFit/>
          </a:bodyPr>
          <a:lstStyle/>
          <a:p>
            <a:r>
              <a:rPr lang="sr-Latn-BA" sz="1200" dirty="0" smtClean="0"/>
              <a:t>1.4</a:t>
            </a:r>
            <a:endParaRPr lang="en-US" sz="1200" dirty="0"/>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3507</TotalTime>
  <Words>1300</Words>
  <Application>Microsoft Office PowerPoint</Application>
  <PresentationFormat>Custom</PresentationFormat>
  <Paragraphs>171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417</cp:revision>
  <dcterms:created xsi:type="dcterms:W3CDTF">2017-06-06T08:17:17Z</dcterms:created>
  <dcterms:modified xsi:type="dcterms:W3CDTF">2024-04-11T12:01:52Z</dcterms:modified>
</cp:coreProperties>
</file>