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600650" cy="42840275"/>
  <p:notesSz cx="6858000" cy="9144000"/>
  <p:defaultTextStyle>
    <a:defPPr>
      <a:defRPr lang="sr-Latn-CS"/>
    </a:defPPr>
    <a:lvl1pPr marL="0" algn="l" defTabSz="4196541" rtl="0" eaLnBrk="1" latinLnBrk="0" hangingPunct="1">
      <a:defRPr sz="8256" kern="1200">
        <a:solidFill>
          <a:schemeClr val="tx1"/>
        </a:solidFill>
        <a:latin typeface="+mn-lt"/>
        <a:ea typeface="+mn-ea"/>
        <a:cs typeface="+mn-cs"/>
      </a:defRPr>
    </a:lvl1pPr>
    <a:lvl2pPr marL="2098270" algn="l" defTabSz="4196541" rtl="0" eaLnBrk="1" latinLnBrk="0" hangingPunct="1">
      <a:defRPr sz="8256" kern="1200">
        <a:solidFill>
          <a:schemeClr val="tx1"/>
        </a:solidFill>
        <a:latin typeface="+mn-lt"/>
        <a:ea typeface="+mn-ea"/>
        <a:cs typeface="+mn-cs"/>
      </a:defRPr>
    </a:lvl2pPr>
    <a:lvl3pPr marL="4196541" algn="l" defTabSz="4196541" rtl="0" eaLnBrk="1" latinLnBrk="0" hangingPunct="1">
      <a:defRPr sz="8256" kern="1200">
        <a:solidFill>
          <a:schemeClr val="tx1"/>
        </a:solidFill>
        <a:latin typeface="+mn-lt"/>
        <a:ea typeface="+mn-ea"/>
        <a:cs typeface="+mn-cs"/>
      </a:defRPr>
    </a:lvl3pPr>
    <a:lvl4pPr marL="6294811" algn="l" defTabSz="4196541" rtl="0" eaLnBrk="1" latinLnBrk="0" hangingPunct="1">
      <a:defRPr sz="8256" kern="1200">
        <a:solidFill>
          <a:schemeClr val="tx1"/>
        </a:solidFill>
        <a:latin typeface="+mn-lt"/>
        <a:ea typeface="+mn-ea"/>
        <a:cs typeface="+mn-cs"/>
      </a:defRPr>
    </a:lvl4pPr>
    <a:lvl5pPr marL="8393081" algn="l" defTabSz="4196541" rtl="0" eaLnBrk="1" latinLnBrk="0" hangingPunct="1">
      <a:defRPr sz="8256" kern="1200">
        <a:solidFill>
          <a:schemeClr val="tx1"/>
        </a:solidFill>
        <a:latin typeface="+mn-lt"/>
        <a:ea typeface="+mn-ea"/>
        <a:cs typeface="+mn-cs"/>
      </a:defRPr>
    </a:lvl5pPr>
    <a:lvl6pPr marL="10491351" algn="l" defTabSz="4196541" rtl="0" eaLnBrk="1" latinLnBrk="0" hangingPunct="1">
      <a:defRPr sz="8256" kern="1200">
        <a:solidFill>
          <a:schemeClr val="tx1"/>
        </a:solidFill>
        <a:latin typeface="+mn-lt"/>
        <a:ea typeface="+mn-ea"/>
        <a:cs typeface="+mn-cs"/>
      </a:defRPr>
    </a:lvl6pPr>
    <a:lvl7pPr marL="12589622" algn="l" defTabSz="4196541" rtl="0" eaLnBrk="1" latinLnBrk="0" hangingPunct="1">
      <a:defRPr sz="8256" kern="1200">
        <a:solidFill>
          <a:schemeClr val="tx1"/>
        </a:solidFill>
        <a:latin typeface="+mn-lt"/>
        <a:ea typeface="+mn-ea"/>
        <a:cs typeface="+mn-cs"/>
      </a:defRPr>
    </a:lvl7pPr>
    <a:lvl8pPr marL="14687892" algn="l" defTabSz="4196541" rtl="0" eaLnBrk="1" latinLnBrk="0" hangingPunct="1">
      <a:defRPr sz="8256" kern="1200">
        <a:solidFill>
          <a:schemeClr val="tx1"/>
        </a:solidFill>
        <a:latin typeface="+mn-lt"/>
        <a:ea typeface="+mn-ea"/>
        <a:cs typeface="+mn-cs"/>
      </a:defRPr>
    </a:lvl8pPr>
    <a:lvl9pPr marL="16786162" algn="l" defTabSz="4196541" rtl="0" eaLnBrk="1" latinLnBrk="0" hangingPunct="1">
      <a:defRPr sz="82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3" userDrawn="1">
          <p15:clr>
            <a:srgbClr val="A4A3A4"/>
          </p15:clr>
        </p15:guide>
        <p15:guide id="2" pos="96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9EDF4"/>
    <a:srgbClr val="7D7F83"/>
    <a:srgbClr val="FFFF00"/>
    <a:srgbClr val="F6F8FC"/>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64" autoAdjust="0"/>
  </p:normalViewPr>
  <p:slideViewPr>
    <p:cSldViewPr>
      <p:cViewPr>
        <p:scale>
          <a:sx n="50" d="100"/>
          <a:sy n="50" d="100"/>
        </p:scale>
        <p:origin x="-3466" y="-9336"/>
      </p:cViewPr>
      <p:guideLst>
        <p:guide orient="horz" pos="13493"/>
        <p:guide pos="96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DAEBC-087F-4D15-B752-4785C0673660}" type="doc">
      <dgm:prSet loTypeId="urn:microsoft.com/office/officeart/2005/8/layout/process1" loCatId="process" qsTypeId="urn:microsoft.com/office/officeart/2005/8/quickstyle/simple1" qsCatId="simple" csTypeId="urn:microsoft.com/office/officeart/2005/8/colors/accent1_2" csCatId="accent1" phldr="1"/>
      <dgm:spPr/>
    </dgm:pt>
    <dgm:pt modelId="{8D948468-426C-430E-8463-EA0A9047AA97}">
      <dgm:prSet phldrT="[Text]" custT="1"/>
      <dgm:spPr>
        <a:solidFill>
          <a:schemeClr val="bg2">
            <a:lumMod val="50000"/>
          </a:schemeClr>
        </a:solidFill>
      </dgm:spPr>
      <dgm:t>
        <a:bodyPr/>
        <a:lstStyle/>
        <a:p>
          <a:r>
            <a:rPr lang="en-US" sz="2500" dirty="0"/>
            <a:t>Form </a:t>
          </a:r>
          <a:r>
            <a:rPr lang="en-US" sz="2500" dirty="0" err="1"/>
            <a:t>traning</a:t>
          </a:r>
          <a:r>
            <a:rPr lang="en-US" sz="2500" dirty="0"/>
            <a:t> and test sets 70:30 </a:t>
          </a:r>
          <a:r>
            <a:rPr lang="en-US" sz="2500" dirty="0" err="1"/>
            <a:t>stratfied</a:t>
          </a:r>
          <a:endParaRPr lang="en-US" sz="2500" dirty="0"/>
        </a:p>
      </dgm:t>
    </dgm:pt>
    <dgm:pt modelId="{089F8F6F-ED72-497F-B944-BDE96C4547C5}" type="parTrans" cxnId="{8A0A7A8C-9957-45EB-A42F-57DBD8274257}">
      <dgm:prSet/>
      <dgm:spPr/>
      <dgm:t>
        <a:bodyPr/>
        <a:lstStyle/>
        <a:p>
          <a:endParaRPr lang="en-US" sz="2500"/>
        </a:p>
      </dgm:t>
    </dgm:pt>
    <dgm:pt modelId="{55FCA17C-1EF6-4064-B59A-DED79FC40987}" type="sibTrans" cxnId="{8A0A7A8C-9957-45EB-A42F-57DBD8274257}">
      <dgm:prSet custT="1"/>
      <dgm:spPr/>
      <dgm:t>
        <a:bodyPr/>
        <a:lstStyle/>
        <a:p>
          <a:endParaRPr lang="en-US" sz="2500"/>
        </a:p>
      </dgm:t>
    </dgm:pt>
    <dgm:pt modelId="{4DBB097A-AAC8-4558-83CD-5D293BA0E73F}">
      <dgm:prSet phldrT="[Text]" custT="1"/>
      <dgm:spPr>
        <a:solidFill>
          <a:schemeClr val="accent5">
            <a:lumMod val="75000"/>
          </a:schemeClr>
        </a:solidFill>
      </dgm:spPr>
      <dgm:t>
        <a:bodyPr/>
        <a:lstStyle/>
        <a:p>
          <a:r>
            <a:rPr lang="en-US" sz="2500" dirty="0"/>
            <a:t>Resample the training set by using SMOTEEN</a:t>
          </a:r>
        </a:p>
      </dgm:t>
    </dgm:pt>
    <dgm:pt modelId="{F66D8E7D-91C7-486F-96A1-E8901AD94FBA}" type="parTrans" cxnId="{2D6E6A99-0884-421B-9583-F66FB72B4CE8}">
      <dgm:prSet/>
      <dgm:spPr/>
      <dgm:t>
        <a:bodyPr/>
        <a:lstStyle/>
        <a:p>
          <a:endParaRPr lang="en-US" sz="2500"/>
        </a:p>
      </dgm:t>
    </dgm:pt>
    <dgm:pt modelId="{AAF2528D-193F-4D93-A91F-6874F8247A7E}" type="sibTrans" cxnId="{2D6E6A99-0884-421B-9583-F66FB72B4CE8}">
      <dgm:prSet custT="1"/>
      <dgm:spPr/>
      <dgm:t>
        <a:bodyPr/>
        <a:lstStyle/>
        <a:p>
          <a:endParaRPr lang="en-US" sz="2500"/>
        </a:p>
      </dgm:t>
    </dgm:pt>
    <dgm:pt modelId="{FFE45BF6-B8B7-4DF6-B255-42C35051D756}">
      <dgm:prSet custT="1"/>
      <dgm:spPr>
        <a:solidFill>
          <a:schemeClr val="accent4">
            <a:lumMod val="75000"/>
          </a:schemeClr>
        </a:solidFill>
      </dgm:spPr>
      <dgm:t>
        <a:bodyPr/>
        <a:lstStyle/>
        <a:p>
          <a:r>
            <a:rPr lang="en-US" sz="2500" dirty="0"/>
            <a:t>Scale data MinMaxScaler</a:t>
          </a:r>
        </a:p>
      </dgm:t>
    </dgm:pt>
    <dgm:pt modelId="{550CEC22-6DA6-4C97-9825-0EA4212E08F2}" type="parTrans" cxnId="{F0E2C854-E738-4B9A-99E1-2771B60C9447}">
      <dgm:prSet/>
      <dgm:spPr/>
      <dgm:t>
        <a:bodyPr/>
        <a:lstStyle/>
        <a:p>
          <a:endParaRPr lang="en-US" sz="2500"/>
        </a:p>
      </dgm:t>
    </dgm:pt>
    <dgm:pt modelId="{A491963B-FA65-4F9A-A948-8D6552EF7FBD}" type="sibTrans" cxnId="{F0E2C854-E738-4B9A-99E1-2771B60C9447}">
      <dgm:prSet custT="1"/>
      <dgm:spPr/>
      <dgm:t>
        <a:bodyPr/>
        <a:lstStyle/>
        <a:p>
          <a:endParaRPr lang="en-US" sz="2500"/>
        </a:p>
      </dgm:t>
    </dgm:pt>
    <dgm:pt modelId="{F6006F7E-AC86-45B0-8635-2B1FB4B48637}">
      <dgm:prSet custT="1"/>
      <dgm:spPr>
        <a:solidFill>
          <a:srgbClr val="FFC000"/>
        </a:solidFill>
      </dgm:spPr>
      <dgm:t>
        <a:bodyPr/>
        <a:lstStyle/>
        <a:p>
          <a:r>
            <a:rPr lang="en-US" sz="2500" dirty="0"/>
            <a:t>Adjust hyperparameters of KNN by using GridSearchCV</a:t>
          </a:r>
        </a:p>
      </dgm:t>
    </dgm:pt>
    <dgm:pt modelId="{9BB6F8E7-7675-44CB-9DA3-545DA6F36E9D}" type="parTrans" cxnId="{039EE9CB-942E-4BB3-B9DC-936A8F50F939}">
      <dgm:prSet/>
      <dgm:spPr/>
      <dgm:t>
        <a:bodyPr/>
        <a:lstStyle/>
        <a:p>
          <a:endParaRPr lang="en-US" sz="2500"/>
        </a:p>
      </dgm:t>
    </dgm:pt>
    <dgm:pt modelId="{DE65469D-6D73-4E22-BA1D-C8408998D1F0}" type="sibTrans" cxnId="{039EE9CB-942E-4BB3-B9DC-936A8F50F939}">
      <dgm:prSet custT="1"/>
      <dgm:spPr/>
      <dgm:t>
        <a:bodyPr/>
        <a:lstStyle/>
        <a:p>
          <a:endParaRPr lang="en-US" sz="2500"/>
        </a:p>
      </dgm:t>
    </dgm:pt>
    <dgm:pt modelId="{4DF115B0-D97C-4D45-995F-751D171483ED}" type="pres">
      <dgm:prSet presAssocID="{084DAEBC-087F-4D15-B752-4785C0673660}" presName="Name0" presStyleCnt="0">
        <dgm:presLayoutVars>
          <dgm:dir/>
          <dgm:resizeHandles val="exact"/>
        </dgm:presLayoutVars>
      </dgm:prSet>
      <dgm:spPr/>
    </dgm:pt>
    <dgm:pt modelId="{9039D0E1-9BDE-4D45-A61C-BA5F9D629281}" type="pres">
      <dgm:prSet presAssocID="{8D948468-426C-430E-8463-EA0A9047AA97}" presName="node" presStyleLbl="node1" presStyleIdx="0" presStyleCnt="4">
        <dgm:presLayoutVars>
          <dgm:bulletEnabled val="1"/>
        </dgm:presLayoutVars>
      </dgm:prSet>
      <dgm:spPr/>
    </dgm:pt>
    <dgm:pt modelId="{49AB3AA5-5C37-401B-BD24-8CDBE6CDE631}" type="pres">
      <dgm:prSet presAssocID="{55FCA17C-1EF6-4064-B59A-DED79FC40987}" presName="sibTrans" presStyleLbl="sibTrans2D1" presStyleIdx="0" presStyleCnt="3"/>
      <dgm:spPr/>
    </dgm:pt>
    <dgm:pt modelId="{B24ED164-7D46-4FE6-99D4-115D05EB5090}" type="pres">
      <dgm:prSet presAssocID="{55FCA17C-1EF6-4064-B59A-DED79FC40987}" presName="connectorText" presStyleLbl="sibTrans2D1" presStyleIdx="0" presStyleCnt="3"/>
      <dgm:spPr/>
    </dgm:pt>
    <dgm:pt modelId="{266EB45E-0BF0-4F15-90A8-48CDB3BB1843}" type="pres">
      <dgm:prSet presAssocID="{4DBB097A-AAC8-4558-83CD-5D293BA0E73F}" presName="node" presStyleLbl="node1" presStyleIdx="1" presStyleCnt="4" custLinFactNeighborX="13307" custLinFactNeighborY="171">
        <dgm:presLayoutVars>
          <dgm:bulletEnabled val="1"/>
        </dgm:presLayoutVars>
      </dgm:prSet>
      <dgm:spPr/>
    </dgm:pt>
    <dgm:pt modelId="{9D036536-CA58-460B-9592-E804F4957C65}" type="pres">
      <dgm:prSet presAssocID="{AAF2528D-193F-4D93-A91F-6874F8247A7E}" presName="sibTrans" presStyleLbl="sibTrans2D1" presStyleIdx="1" presStyleCnt="3"/>
      <dgm:spPr/>
    </dgm:pt>
    <dgm:pt modelId="{5484F5B9-AF2E-4D41-B34C-14F23DAB6613}" type="pres">
      <dgm:prSet presAssocID="{AAF2528D-193F-4D93-A91F-6874F8247A7E}" presName="connectorText" presStyleLbl="sibTrans2D1" presStyleIdx="1" presStyleCnt="3"/>
      <dgm:spPr/>
    </dgm:pt>
    <dgm:pt modelId="{0B7A5903-CDD3-4CC0-94BF-E92BA3DA96DD}" type="pres">
      <dgm:prSet presAssocID="{FFE45BF6-B8B7-4DF6-B255-42C35051D756}" presName="node" presStyleLbl="node1" presStyleIdx="2" presStyleCnt="4" custLinFactNeighborX="13307" custLinFactNeighborY="171">
        <dgm:presLayoutVars>
          <dgm:bulletEnabled val="1"/>
        </dgm:presLayoutVars>
      </dgm:prSet>
      <dgm:spPr/>
    </dgm:pt>
    <dgm:pt modelId="{9132B67F-A38C-4915-8317-7B8D2EEE0C67}" type="pres">
      <dgm:prSet presAssocID="{A491963B-FA65-4F9A-A948-8D6552EF7FBD}" presName="sibTrans" presStyleLbl="sibTrans2D1" presStyleIdx="2" presStyleCnt="3"/>
      <dgm:spPr/>
    </dgm:pt>
    <dgm:pt modelId="{8F882EF6-49EC-4B53-B100-EAD4E720298A}" type="pres">
      <dgm:prSet presAssocID="{A491963B-FA65-4F9A-A948-8D6552EF7FBD}" presName="connectorText" presStyleLbl="sibTrans2D1" presStyleIdx="2" presStyleCnt="3"/>
      <dgm:spPr/>
    </dgm:pt>
    <dgm:pt modelId="{2DFA93C7-BE63-4691-A297-B8C9BB46D38B}" type="pres">
      <dgm:prSet presAssocID="{F6006F7E-AC86-45B0-8635-2B1FB4B48637}" presName="node" presStyleLbl="node1" presStyleIdx="3" presStyleCnt="4" custScaleX="117086" custLinFactNeighborX="13307" custLinFactNeighborY="171">
        <dgm:presLayoutVars>
          <dgm:bulletEnabled val="1"/>
        </dgm:presLayoutVars>
      </dgm:prSet>
      <dgm:spPr/>
    </dgm:pt>
  </dgm:ptLst>
  <dgm:cxnLst>
    <dgm:cxn modelId="{BEBA565C-4BB6-4FAC-8220-2037A2C4BB59}" type="presOf" srcId="{AAF2528D-193F-4D93-A91F-6874F8247A7E}" destId="{9D036536-CA58-460B-9592-E804F4957C65}" srcOrd="0" destOrd="0" presId="urn:microsoft.com/office/officeart/2005/8/layout/process1"/>
    <dgm:cxn modelId="{29E6CB5C-90D4-4537-A08F-602AB69E1185}" type="presOf" srcId="{8D948468-426C-430E-8463-EA0A9047AA97}" destId="{9039D0E1-9BDE-4D45-A61C-BA5F9D629281}" srcOrd="0" destOrd="0" presId="urn:microsoft.com/office/officeart/2005/8/layout/process1"/>
    <dgm:cxn modelId="{467FE643-5A2A-4725-9326-4A4BE2A4EDD6}" type="presOf" srcId="{F6006F7E-AC86-45B0-8635-2B1FB4B48637}" destId="{2DFA93C7-BE63-4691-A297-B8C9BB46D38B}" srcOrd="0" destOrd="0" presId="urn:microsoft.com/office/officeart/2005/8/layout/process1"/>
    <dgm:cxn modelId="{1F63834A-14E8-4045-ADBC-17DC5CB5F954}" type="presOf" srcId="{55FCA17C-1EF6-4064-B59A-DED79FC40987}" destId="{49AB3AA5-5C37-401B-BD24-8CDBE6CDE631}" srcOrd="0" destOrd="0" presId="urn:microsoft.com/office/officeart/2005/8/layout/process1"/>
    <dgm:cxn modelId="{CE4C3E71-01BF-48FF-8849-74C1F916C255}" type="presOf" srcId="{4DBB097A-AAC8-4558-83CD-5D293BA0E73F}" destId="{266EB45E-0BF0-4F15-90A8-48CDB3BB1843}" srcOrd="0" destOrd="0" presId="urn:microsoft.com/office/officeart/2005/8/layout/process1"/>
    <dgm:cxn modelId="{F0E2C854-E738-4B9A-99E1-2771B60C9447}" srcId="{084DAEBC-087F-4D15-B752-4785C0673660}" destId="{FFE45BF6-B8B7-4DF6-B255-42C35051D756}" srcOrd="2" destOrd="0" parTransId="{550CEC22-6DA6-4C97-9825-0EA4212E08F2}" sibTransId="{A491963B-FA65-4F9A-A948-8D6552EF7FBD}"/>
    <dgm:cxn modelId="{77B19E57-37CF-4D7F-8567-1CB6667515CB}" type="presOf" srcId="{A491963B-FA65-4F9A-A948-8D6552EF7FBD}" destId="{8F882EF6-49EC-4B53-B100-EAD4E720298A}" srcOrd="1" destOrd="0" presId="urn:microsoft.com/office/officeart/2005/8/layout/process1"/>
    <dgm:cxn modelId="{D87ED65A-1EE6-4167-9E92-EF0162A41ED0}" type="presOf" srcId="{55FCA17C-1EF6-4064-B59A-DED79FC40987}" destId="{B24ED164-7D46-4FE6-99D4-115D05EB5090}" srcOrd="1" destOrd="0" presId="urn:microsoft.com/office/officeart/2005/8/layout/process1"/>
    <dgm:cxn modelId="{8A0A7A8C-9957-45EB-A42F-57DBD8274257}" srcId="{084DAEBC-087F-4D15-B752-4785C0673660}" destId="{8D948468-426C-430E-8463-EA0A9047AA97}" srcOrd="0" destOrd="0" parTransId="{089F8F6F-ED72-497F-B944-BDE96C4547C5}" sibTransId="{55FCA17C-1EF6-4064-B59A-DED79FC40987}"/>
    <dgm:cxn modelId="{2D6E6A99-0884-421B-9583-F66FB72B4CE8}" srcId="{084DAEBC-087F-4D15-B752-4785C0673660}" destId="{4DBB097A-AAC8-4558-83CD-5D293BA0E73F}" srcOrd="1" destOrd="0" parTransId="{F66D8E7D-91C7-486F-96A1-E8901AD94FBA}" sibTransId="{AAF2528D-193F-4D93-A91F-6874F8247A7E}"/>
    <dgm:cxn modelId="{8F79D79C-09D6-487D-8FD1-87A5FD0DF99A}" type="presOf" srcId="{084DAEBC-087F-4D15-B752-4785C0673660}" destId="{4DF115B0-D97C-4D45-995F-751D171483ED}" srcOrd="0" destOrd="0" presId="urn:microsoft.com/office/officeart/2005/8/layout/process1"/>
    <dgm:cxn modelId="{C3E2F7B3-4158-494E-83A1-75C1933FC0BF}" type="presOf" srcId="{AAF2528D-193F-4D93-A91F-6874F8247A7E}" destId="{5484F5B9-AF2E-4D41-B34C-14F23DAB6613}" srcOrd="1" destOrd="0" presId="urn:microsoft.com/office/officeart/2005/8/layout/process1"/>
    <dgm:cxn modelId="{039EE9CB-942E-4BB3-B9DC-936A8F50F939}" srcId="{084DAEBC-087F-4D15-B752-4785C0673660}" destId="{F6006F7E-AC86-45B0-8635-2B1FB4B48637}" srcOrd="3" destOrd="0" parTransId="{9BB6F8E7-7675-44CB-9DA3-545DA6F36E9D}" sibTransId="{DE65469D-6D73-4E22-BA1D-C8408998D1F0}"/>
    <dgm:cxn modelId="{BB129FEE-B7DF-409C-94FD-C3180D7E6BCB}" type="presOf" srcId="{FFE45BF6-B8B7-4DF6-B255-42C35051D756}" destId="{0B7A5903-CDD3-4CC0-94BF-E92BA3DA96DD}" srcOrd="0" destOrd="0" presId="urn:microsoft.com/office/officeart/2005/8/layout/process1"/>
    <dgm:cxn modelId="{CF05EDF1-8EB6-4600-B8CE-CA21F2358774}" type="presOf" srcId="{A491963B-FA65-4F9A-A948-8D6552EF7FBD}" destId="{9132B67F-A38C-4915-8317-7B8D2EEE0C67}" srcOrd="0" destOrd="0" presId="urn:microsoft.com/office/officeart/2005/8/layout/process1"/>
    <dgm:cxn modelId="{2EE71F70-44B8-4167-AE8E-D808B4B8507E}" type="presParOf" srcId="{4DF115B0-D97C-4D45-995F-751D171483ED}" destId="{9039D0E1-9BDE-4D45-A61C-BA5F9D629281}" srcOrd="0" destOrd="0" presId="urn:microsoft.com/office/officeart/2005/8/layout/process1"/>
    <dgm:cxn modelId="{C6CBE64A-4FE6-4DA8-BB33-48D1672F1161}" type="presParOf" srcId="{4DF115B0-D97C-4D45-995F-751D171483ED}" destId="{49AB3AA5-5C37-401B-BD24-8CDBE6CDE631}" srcOrd="1" destOrd="0" presId="urn:microsoft.com/office/officeart/2005/8/layout/process1"/>
    <dgm:cxn modelId="{5B0FFD9C-195F-45EB-BCE5-2493D4E9AA6C}" type="presParOf" srcId="{49AB3AA5-5C37-401B-BD24-8CDBE6CDE631}" destId="{B24ED164-7D46-4FE6-99D4-115D05EB5090}" srcOrd="0" destOrd="0" presId="urn:microsoft.com/office/officeart/2005/8/layout/process1"/>
    <dgm:cxn modelId="{AEC087A3-4796-4815-8372-C649A79BD78E}" type="presParOf" srcId="{4DF115B0-D97C-4D45-995F-751D171483ED}" destId="{266EB45E-0BF0-4F15-90A8-48CDB3BB1843}" srcOrd="2" destOrd="0" presId="urn:microsoft.com/office/officeart/2005/8/layout/process1"/>
    <dgm:cxn modelId="{BBF93382-7271-4FFA-8496-A91A22B8DB64}" type="presParOf" srcId="{4DF115B0-D97C-4D45-995F-751D171483ED}" destId="{9D036536-CA58-460B-9592-E804F4957C65}" srcOrd="3" destOrd="0" presId="urn:microsoft.com/office/officeart/2005/8/layout/process1"/>
    <dgm:cxn modelId="{6D96DAE9-D1A1-49D9-B673-5379A51A4DFC}" type="presParOf" srcId="{9D036536-CA58-460B-9592-E804F4957C65}" destId="{5484F5B9-AF2E-4D41-B34C-14F23DAB6613}" srcOrd="0" destOrd="0" presId="urn:microsoft.com/office/officeart/2005/8/layout/process1"/>
    <dgm:cxn modelId="{14B3089A-1194-46EA-BBAC-34972DDA113A}" type="presParOf" srcId="{4DF115B0-D97C-4D45-995F-751D171483ED}" destId="{0B7A5903-CDD3-4CC0-94BF-E92BA3DA96DD}" srcOrd="4" destOrd="0" presId="urn:microsoft.com/office/officeart/2005/8/layout/process1"/>
    <dgm:cxn modelId="{1800F8E3-A13C-4E0F-AE02-875A069862AC}" type="presParOf" srcId="{4DF115B0-D97C-4D45-995F-751D171483ED}" destId="{9132B67F-A38C-4915-8317-7B8D2EEE0C67}" srcOrd="5" destOrd="0" presId="urn:microsoft.com/office/officeart/2005/8/layout/process1"/>
    <dgm:cxn modelId="{96CD40B2-16CF-42B2-8A53-77B621AA6B26}" type="presParOf" srcId="{9132B67F-A38C-4915-8317-7B8D2EEE0C67}" destId="{8F882EF6-49EC-4B53-B100-EAD4E720298A}" srcOrd="0" destOrd="0" presId="urn:microsoft.com/office/officeart/2005/8/layout/process1"/>
    <dgm:cxn modelId="{F0D0295F-D2B6-4998-8EC4-3A52C4BEDB30}" type="presParOf" srcId="{4DF115B0-D97C-4D45-995F-751D171483ED}" destId="{2DFA93C7-BE63-4691-A297-B8C9BB46D38B}"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35960-DDC9-4639-BD50-62380431F57D}" type="doc">
      <dgm:prSet loTypeId="urn:microsoft.com/office/officeart/2005/8/layout/process1" loCatId="process" qsTypeId="urn:microsoft.com/office/officeart/2005/8/quickstyle/simple1" qsCatId="simple" csTypeId="urn:microsoft.com/office/officeart/2005/8/colors/accent1_2" csCatId="accent1" phldr="1"/>
      <dgm:spPr/>
    </dgm:pt>
    <dgm:pt modelId="{D4848219-8E91-4CAC-BAFC-A34865839130}">
      <dgm:prSet phldrT="[Text]" custT="1"/>
      <dgm:spPr/>
      <dgm:t>
        <a:bodyPr/>
        <a:lstStyle/>
        <a:p>
          <a:pPr>
            <a:buNone/>
          </a:pPr>
          <a:r>
            <a:rPr lang="en-US" sz="3000" dirty="0"/>
            <a:t>Train the model on the resampled training set</a:t>
          </a:r>
        </a:p>
      </dgm:t>
    </dgm:pt>
    <dgm:pt modelId="{4F12413A-D534-4719-9025-417569C2510A}" type="parTrans" cxnId="{F324393A-AC06-4A50-8119-259F4AC4A2A9}">
      <dgm:prSet/>
      <dgm:spPr/>
      <dgm:t>
        <a:bodyPr/>
        <a:lstStyle/>
        <a:p>
          <a:endParaRPr lang="en-US"/>
        </a:p>
      </dgm:t>
    </dgm:pt>
    <dgm:pt modelId="{87E812C8-FE63-46A2-82C4-E3AF1165FAEC}" type="sibTrans" cxnId="{F324393A-AC06-4A50-8119-259F4AC4A2A9}">
      <dgm:prSet/>
      <dgm:spPr/>
      <dgm:t>
        <a:bodyPr/>
        <a:lstStyle/>
        <a:p>
          <a:endParaRPr lang="en-US"/>
        </a:p>
      </dgm:t>
    </dgm:pt>
    <dgm:pt modelId="{10AAF480-0D29-4E26-A72C-915CF903C5C7}">
      <dgm:prSet phldrT="[Text]" custT="1"/>
      <dgm:spPr/>
      <dgm:t>
        <a:bodyPr/>
        <a:lstStyle/>
        <a:p>
          <a:pPr>
            <a:buNone/>
          </a:pPr>
          <a:r>
            <a:rPr lang="en-US" sz="3000" dirty="0"/>
            <a:t>Evaluate the model</a:t>
          </a:r>
        </a:p>
      </dgm:t>
    </dgm:pt>
    <dgm:pt modelId="{A15204E6-6B7E-4387-BE48-8BA1CD249171}" type="parTrans" cxnId="{F92103A6-3F6A-46B2-98E8-CDB2C3262F70}">
      <dgm:prSet/>
      <dgm:spPr/>
      <dgm:t>
        <a:bodyPr/>
        <a:lstStyle/>
        <a:p>
          <a:endParaRPr lang="en-US"/>
        </a:p>
      </dgm:t>
    </dgm:pt>
    <dgm:pt modelId="{2057236A-A7B1-4E1D-AADF-C7248AA9F058}" type="sibTrans" cxnId="{F92103A6-3F6A-46B2-98E8-CDB2C3262F70}">
      <dgm:prSet/>
      <dgm:spPr/>
      <dgm:t>
        <a:bodyPr/>
        <a:lstStyle/>
        <a:p>
          <a:endParaRPr lang="en-US"/>
        </a:p>
      </dgm:t>
    </dgm:pt>
    <dgm:pt modelId="{9BDC6DE6-065D-479B-BEB3-BB668775D263}" type="pres">
      <dgm:prSet presAssocID="{73D35960-DDC9-4639-BD50-62380431F57D}" presName="Name0" presStyleCnt="0">
        <dgm:presLayoutVars>
          <dgm:dir/>
          <dgm:resizeHandles val="exact"/>
        </dgm:presLayoutVars>
      </dgm:prSet>
      <dgm:spPr/>
    </dgm:pt>
    <dgm:pt modelId="{CA2A973F-C317-4D25-AD4E-D5833079E7DF}" type="pres">
      <dgm:prSet presAssocID="{D4848219-8E91-4CAC-BAFC-A34865839130}" presName="node" presStyleLbl="node1" presStyleIdx="0" presStyleCnt="2">
        <dgm:presLayoutVars>
          <dgm:bulletEnabled val="1"/>
        </dgm:presLayoutVars>
      </dgm:prSet>
      <dgm:spPr/>
    </dgm:pt>
    <dgm:pt modelId="{87E23861-EBE9-44B3-9472-EF4C03646A1C}" type="pres">
      <dgm:prSet presAssocID="{87E812C8-FE63-46A2-82C4-E3AF1165FAEC}" presName="sibTrans" presStyleLbl="sibTrans2D1" presStyleIdx="0" presStyleCnt="1"/>
      <dgm:spPr/>
    </dgm:pt>
    <dgm:pt modelId="{82908010-5D50-447A-A669-F7ED88D694B7}" type="pres">
      <dgm:prSet presAssocID="{87E812C8-FE63-46A2-82C4-E3AF1165FAEC}" presName="connectorText" presStyleLbl="sibTrans2D1" presStyleIdx="0" presStyleCnt="1"/>
      <dgm:spPr/>
    </dgm:pt>
    <dgm:pt modelId="{84C38B99-337A-4D51-B033-2DCA5A1A3CFC}" type="pres">
      <dgm:prSet presAssocID="{10AAF480-0D29-4E26-A72C-915CF903C5C7}" presName="node" presStyleLbl="node1" presStyleIdx="1" presStyleCnt="2">
        <dgm:presLayoutVars>
          <dgm:bulletEnabled val="1"/>
        </dgm:presLayoutVars>
      </dgm:prSet>
      <dgm:spPr/>
    </dgm:pt>
  </dgm:ptLst>
  <dgm:cxnLst>
    <dgm:cxn modelId="{0256AF0D-FA80-4245-B03A-79310906EB78}" type="presOf" srcId="{87E812C8-FE63-46A2-82C4-E3AF1165FAEC}" destId="{82908010-5D50-447A-A669-F7ED88D694B7}" srcOrd="1" destOrd="0" presId="urn:microsoft.com/office/officeart/2005/8/layout/process1"/>
    <dgm:cxn modelId="{E66D701E-E795-4E5D-9DD5-7080975E9BCB}" type="presOf" srcId="{10AAF480-0D29-4E26-A72C-915CF903C5C7}" destId="{84C38B99-337A-4D51-B033-2DCA5A1A3CFC}" srcOrd="0" destOrd="0" presId="urn:microsoft.com/office/officeart/2005/8/layout/process1"/>
    <dgm:cxn modelId="{F324393A-AC06-4A50-8119-259F4AC4A2A9}" srcId="{73D35960-DDC9-4639-BD50-62380431F57D}" destId="{D4848219-8E91-4CAC-BAFC-A34865839130}" srcOrd="0" destOrd="0" parTransId="{4F12413A-D534-4719-9025-417569C2510A}" sibTransId="{87E812C8-FE63-46A2-82C4-E3AF1165FAEC}"/>
    <dgm:cxn modelId="{EC22D993-5D1C-405F-BA7B-F8645DC04E32}" type="presOf" srcId="{D4848219-8E91-4CAC-BAFC-A34865839130}" destId="{CA2A973F-C317-4D25-AD4E-D5833079E7DF}" srcOrd="0" destOrd="0" presId="urn:microsoft.com/office/officeart/2005/8/layout/process1"/>
    <dgm:cxn modelId="{E4E3A5A3-0AD7-4EDD-8D27-C33EA483770A}" type="presOf" srcId="{87E812C8-FE63-46A2-82C4-E3AF1165FAEC}" destId="{87E23861-EBE9-44B3-9472-EF4C03646A1C}" srcOrd="0" destOrd="0" presId="urn:microsoft.com/office/officeart/2005/8/layout/process1"/>
    <dgm:cxn modelId="{F92103A6-3F6A-46B2-98E8-CDB2C3262F70}" srcId="{73D35960-DDC9-4639-BD50-62380431F57D}" destId="{10AAF480-0D29-4E26-A72C-915CF903C5C7}" srcOrd="1" destOrd="0" parTransId="{A15204E6-6B7E-4387-BE48-8BA1CD249171}" sibTransId="{2057236A-A7B1-4E1D-AADF-C7248AA9F058}"/>
    <dgm:cxn modelId="{EA23C1DB-8FF9-4D27-907D-265B2BD827B4}" type="presOf" srcId="{73D35960-DDC9-4639-BD50-62380431F57D}" destId="{9BDC6DE6-065D-479B-BEB3-BB668775D263}" srcOrd="0" destOrd="0" presId="urn:microsoft.com/office/officeart/2005/8/layout/process1"/>
    <dgm:cxn modelId="{0661E27E-9CE3-4612-9832-E02A04BDDBCA}" type="presParOf" srcId="{9BDC6DE6-065D-479B-BEB3-BB668775D263}" destId="{CA2A973F-C317-4D25-AD4E-D5833079E7DF}" srcOrd="0" destOrd="0" presId="urn:microsoft.com/office/officeart/2005/8/layout/process1"/>
    <dgm:cxn modelId="{09071F40-2BC7-41C2-ACD7-1465FE71B199}" type="presParOf" srcId="{9BDC6DE6-065D-479B-BEB3-BB668775D263}" destId="{87E23861-EBE9-44B3-9472-EF4C03646A1C}" srcOrd="1" destOrd="0" presId="urn:microsoft.com/office/officeart/2005/8/layout/process1"/>
    <dgm:cxn modelId="{2807512F-6459-4854-A1B6-A744369E2B98}" type="presParOf" srcId="{87E23861-EBE9-44B3-9472-EF4C03646A1C}" destId="{82908010-5D50-447A-A669-F7ED88D694B7}" srcOrd="0" destOrd="0" presId="urn:microsoft.com/office/officeart/2005/8/layout/process1"/>
    <dgm:cxn modelId="{2CB3E0C7-1AB3-41CA-A8C1-E86014C30A14}" type="presParOf" srcId="{9BDC6DE6-065D-479B-BEB3-BB668775D263}" destId="{84C38B99-337A-4D51-B033-2DCA5A1A3CFC}"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D0E1-9BDE-4D45-A61C-BA5F9D629281}">
      <dsp:nvSpPr>
        <dsp:cNvPr id="0" name=""/>
        <dsp:cNvSpPr/>
      </dsp:nvSpPr>
      <dsp:spPr>
        <a:xfrm>
          <a:off x="11138" y="1380638"/>
          <a:ext cx="2291238" cy="1698607"/>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Form </a:t>
          </a:r>
          <a:r>
            <a:rPr lang="en-US" sz="2500" kern="1200" dirty="0" err="1"/>
            <a:t>traning</a:t>
          </a:r>
          <a:r>
            <a:rPr lang="en-US" sz="2500" kern="1200" dirty="0"/>
            <a:t> and test sets 70:30 </a:t>
          </a:r>
          <a:r>
            <a:rPr lang="en-US" sz="2500" kern="1200" dirty="0" err="1"/>
            <a:t>stratfied</a:t>
          </a:r>
          <a:endParaRPr lang="en-US" sz="2500" kern="1200" dirty="0"/>
        </a:p>
      </dsp:txBody>
      <dsp:txXfrm>
        <a:off x="60889" y="1430389"/>
        <a:ext cx="2191736" cy="1599105"/>
      </dsp:txXfrm>
    </dsp:sp>
    <dsp:sp modelId="{49AB3AA5-5C37-401B-BD24-8CDBE6CDE631}">
      <dsp:nvSpPr>
        <dsp:cNvPr id="0" name=""/>
        <dsp:cNvSpPr/>
      </dsp:nvSpPr>
      <dsp:spPr>
        <a:xfrm rot="2999">
          <a:off x="2561989" y="1947294"/>
          <a:ext cx="550380"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2561989" y="2060867"/>
        <a:ext cx="385266" cy="340937"/>
      </dsp:txXfrm>
    </dsp:sp>
    <dsp:sp modelId="{266EB45E-0BF0-4F15-90A8-48CDB3BB1843}">
      <dsp:nvSpPr>
        <dsp:cNvPr id="0" name=""/>
        <dsp:cNvSpPr/>
      </dsp:nvSpPr>
      <dsp:spPr>
        <a:xfrm>
          <a:off x="3340830" y="1383543"/>
          <a:ext cx="2291238" cy="1698607"/>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Resample the training set by using SMOTEEN</a:t>
          </a:r>
        </a:p>
      </dsp:txBody>
      <dsp:txXfrm>
        <a:off x="3390581" y="1433294"/>
        <a:ext cx="2191736" cy="1599105"/>
      </dsp:txXfrm>
    </dsp:sp>
    <dsp:sp modelId="{9D036536-CA58-460B-9592-E804F4957C65}">
      <dsp:nvSpPr>
        <dsp:cNvPr id="0" name=""/>
        <dsp:cNvSpPr/>
      </dsp:nvSpPr>
      <dsp:spPr>
        <a:xfrm>
          <a:off x="5861192" y="1948733"/>
          <a:ext cx="485742"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861192" y="2062378"/>
        <a:ext cx="340019" cy="340937"/>
      </dsp:txXfrm>
    </dsp:sp>
    <dsp:sp modelId="{0B7A5903-CDD3-4CC0-94BF-E92BA3DA96DD}">
      <dsp:nvSpPr>
        <dsp:cNvPr id="0" name=""/>
        <dsp:cNvSpPr/>
      </dsp:nvSpPr>
      <dsp:spPr>
        <a:xfrm>
          <a:off x="6548563" y="1383543"/>
          <a:ext cx="2291238" cy="1698607"/>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Scale data MinMaxScaler</a:t>
          </a:r>
        </a:p>
      </dsp:txBody>
      <dsp:txXfrm>
        <a:off x="6598314" y="1433294"/>
        <a:ext cx="2191736" cy="1599105"/>
      </dsp:txXfrm>
    </dsp:sp>
    <dsp:sp modelId="{9132B67F-A38C-4915-8317-7B8D2EEE0C67}">
      <dsp:nvSpPr>
        <dsp:cNvPr id="0" name=""/>
        <dsp:cNvSpPr/>
      </dsp:nvSpPr>
      <dsp:spPr>
        <a:xfrm>
          <a:off x="9041220" y="1948733"/>
          <a:ext cx="427008"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041220" y="2062378"/>
        <a:ext cx="298906" cy="340937"/>
      </dsp:txXfrm>
    </dsp:sp>
    <dsp:sp modelId="{2DFA93C7-BE63-4691-A297-B8C9BB46D38B}">
      <dsp:nvSpPr>
        <dsp:cNvPr id="0" name=""/>
        <dsp:cNvSpPr/>
      </dsp:nvSpPr>
      <dsp:spPr>
        <a:xfrm>
          <a:off x="9645477" y="1383543"/>
          <a:ext cx="2682719" cy="169860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Adjust hyperparameters of KNN by using GridSearchCV</a:t>
          </a:r>
        </a:p>
      </dsp:txBody>
      <dsp:txXfrm>
        <a:off x="9695228" y="1433294"/>
        <a:ext cx="2583217" cy="1599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A973F-C317-4D25-AD4E-D5833079E7DF}">
      <dsp:nvSpPr>
        <dsp:cNvPr id="0" name=""/>
        <dsp:cNvSpPr/>
      </dsp:nvSpPr>
      <dsp:spPr>
        <a:xfrm>
          <a:off x="2177" y="0"/>
          <a:ext cx="4644508" cy="16417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Train the model on the resampled training set</a:t>
          </a:r>
        </a:p>
      </dsp:txBody>
      <dsp:txXfrm>
        <a:off x="50262" y="48085"/>
        <a:ext cx="4548338" cy="1545568"/>
      </dsp:txXfrm>
    </dsp:sp>
    <dsp:sp modelId="{87E23861-EBE9-44B3-9472-EF4C03646A1C}">
      <dsp:nvSpPr>
        <dsp:cNvPr id="0" name=""/>
        <dsp:cNvSpPr/>
      </dsp:nvSpPr>
      <dsp:spPr>
        <a:xfrm>
          <a:off x="5111137" y="244950"/>
          <a:ext cx="984635" cy="1151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endParaRPr lang="en-US" sz="4900" kern="1200"/>
        </a:p>
      </dsp:txBody>
      <dsp:txXfrm>
        <a:off x="5111137" y="475318"/>
        <a:ext cx="689245" cy="691102"/>
      </dsp:txXfrm>
    </dsp:sp>
    <dsp:sp modelId="{84C38B99-337A-4D51-B033-2DCA5A1A3CFC}">
      <dsp:nvSpPr>
        <dsp:cNvPr id="0" name=""/>
        <dsp:cNvSpPr/>
      </dsp:nvSpPr>
      <dsp:spPr>
        <a:xfrm>
          <a:off x="6504489" y="0"/>
          <a:ext cx="4644508" cy="16417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Evaluate the model</a:t>
          </a:r>
        </a:p>
      </dsp:txBody>
      <dsp:txXfrm>
        <a:off x="6552574" y="48085"/>
        <a:ext cx="4548338" cy="1545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76662-CA49-4C96-9773-885CF69B3004}" type="datetimeFigureOut">
              <a:rPr lang="en-US" smtClean="0"/>
              <a:t>4/10/2024</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CA0DE-5A0B-445E-8356-401283A4F248}" type="slidenum">
              <a:rPr lang="en-US" smtClean="0"/>
              <a:t>‹#›</a:t>
            </a:fld>
            <a:endParaRPr lang="en-US"/>
          </a:p>
        </p:txBody>
      </p:sp>
    </p:spTree>
    <p:extLst>
      <p:ext uri="{BB962C8B-B14F-4D97-AF65-F5344CB8AC3E}">
        <p14:creationId xmlns:p14="http://schemas.microsoft.com/office/powerpoint/2010/main" val="24538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CA0DE-5A0B-445E-8356-401283A4F248}" type="slidenum">
              <a:rPr lang="en-US" smtClean="0"/>
              <a:t>1</a:t>
            </a:fld>
            <a:endParaRPr lang="en-US"/>
          </a:p>
        </p:txBody>
      </p:sp>
    </p:spTree>
    <p:extLst>
      <p:ext uri="{BB962C8B-B14F-4D97-AF65-F5344CB8AC3E}">
        <p14:creationId xmlns:p14="http://schemas.microsoft.com/office/powerpoint/2010/main" val="266913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13308284"/>
            <a:ext cx="26010553" cy="9182891"/>
          </a:xfrm>
        </p:spPr>
        <p:txBody>
          <a:bodyPr/>
          <a:lstStyle/>
          <a:p>
            <a:r>
              <a:rPr lang="en-US"/>
              <a:t>Click to edit Master title style</a:t>
            </a:r>
            <a:endParaRPr lang="sr-Latn-BA"/>
          </a:p>
        </p:txBody>
      </p:sp>
      <p:sp>
        <p:nvSpPr>
          <p:cNvPr id="3" name="Subtitle 2"/>
          <p:cNvSpPr>
            <a:spLocks noGrp="1"/>
          </p:cNvSpPr>
          <p:nvPr>
            <p:ph type="subTitle" idx="1"/>
          </p:nvPr>
        </p:nvSpPr>
        <p:spPr>
          <a:xfrm>
            <a:off x="4590098" y="24276156"/>
            <a:ext cx="21420455" cy="10948070"/>
          </a:xfrm>
        </p:spPr>
        <p:txBody>
          <a:bodyPr/>
          <a:lstStyle>
            <a:lvl1pPr marL="0" indent="0" algn="ctr">
              <a:buNone/>
              <a:defRPr>
                <a:solidFill>
                  <a:schemeClr val="tx1">
                    <a:tint val="75000"/>
                  </a:schemeClr>
                </a:solidFill>
              </a:defRPr>
            </a:lvl1pPr>
            <a:lvl2pPr marL="2039943" indent="0" algn="ctr">
              <a:buNone/>
              <a:defRPr>
                <a:solidFill>
                  <a:schemeClr val="tx1">
                    <a:tint val="75000"/>
                  </a:schemeClr>
                </a:solidFill>
              </a:defRPr>
            </a:lvl2pPr>
            <a:lvl3pPr marL="4079886" indent="0" algn="ctr">
              <a:buNone/>
              <a:defRPr>
                <a:solidFill>
                  <a:schemeClr val="tx1">
                    <a:tint val="75000"/>
                  </a:schemeClr>
                </a:solidFill>
              </a:defRPr>
            </a:lvl3pPr>
            <a:lvl4pPr marL="6119829" indent="0" algn="ctr">
              <a:buNone/>
              <a:defRPr>
                <a:solidFill>
                  <a:schemeClr val="tx1">
                    <a:tint val="75000"/>
                  </a:schemeClr>
                </a:solidFill>
              </a:defRPr>
            </a:lvl4pPr>
            <a:lvl5pPr marL="8159772" indent="0" algn="ctr">
              <a:buNone/>
              <a:defRPr>
                <a:solidFill>
                  <a:schemeClr val="tx1">
                    <a:tint val="75000"/>
                  </a:schemeClr>
                </a:solidFill>
              </a:defRPr>
            </a:lvl5pPr>
            <a:lvl6pPr marL="10199715" indent="0" algn="ctr">
              <a:buNone/>
              <a:defRPr>
                <a:solidFill>
                  <a:schemeClr val="tx1">
                    <a:tint val="75000"/>
                  </a:schemeClr>
                </a:solidFill>
              </a:defRPr>
            </a:lvl6pPr>
            <a:lvl7pPr marL="12239658" indent="0" algn="ctr">
              <a:buNone/>
              <a:defRPr>
                <a:solidFill>
                  <a:schemeClr val="tx1">
                    <a:tint val="75000"/>
                  </a:schemeClr>
                </a:solidFill>
              </a:defRPr>
            </a:lvl7pPr>
            <a:lvl8pPr marL="14279601" indent="0" algn="ctr">
              <a:buNone/>
              <a:defRPr>
                <a:solidFill>
                  <a:schemeClr val="tx1">
                    <a:tint val="75000"/>
                  </a:schemeClr>
                </a:solidFill>
              </a:defRPr>
            </a:lvl8pPr>
            <a:lvl9pPr marL="16319544" indent="0" algn="ctr">
              <a:buNone/>
              <a:defRPr>
                <a:solidFill>
                  <a:schemeClr val="tx1">
                    <a:tint val="75000"/>
                  </a:schemeClr>
                </a:solidFill>
              </a:defRPr>
            </a:lvl9pPr>
          </a:lstStyle>
          <a:p>
            <a:r>
              <a:rPr lang="en-US"/>
              <a:t>Click to edit Master subtitle style</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39101" y="2290770"/>
            <a:ext cx="5163862" cy="48730813"/>
          </a:xfrm>
        </p:spPr>
        <p:txBody>
          <a:bodyPr vert="eaVert"/>
          <a:lstStyle/>
          <a:p>
            <a:r>
              <a:rPr lang="en-US"/>
              <a:t>Click to edit Master title style</a:t>
            </a:r>
            <a:endParaRPr lang="sr-Latn-BA"/>
          </a:p>
        </p:txBody>
      </p:sp>
      <p:sp>
        <p:nvSpPr>
          <p:cNvPr id="3" name="Vertical Text Placeholder 2"/>
          <p:cNvSpPr>
            <a:spLocks noGrp="1"/>
          </p:cNvSpPr>
          <p:nvPr>
            <p:ph type="body" orient="vert" idx="1"/>
          </p:nvPr>
        </p:nvSpPr>
        <p:spPr>
          <a:xfrm>
            <a:off x="1147545" y="2290770"/>
            <a:ext cx="14981570" cy="48730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7242" y="27528845"/>
            <a:ext cx="26010553" cy="8508555"/>
          </a:xfrm>
        </p:spPr>
        <p:txBody>
          <a:bodyPr anchor="t"/>
          <a:lstStyle>
            <a:lvl1pPr algn="l">
              <a:defRPr sz="17847" b="1" cap="all"/>
            </a:lvl1pPr>
          </a:lstStyle>
          <a:p>
            <a:r>
              <a:rPr lang="en-US"/>
              <a:t>Click to edit Master title style</a:t>
            </a:r>
            <a:endParaRPr lang="sr-Latn-BA"/>
          </a:p>
        </p:txBody>
      </p:sp>
      <p:sp>
        <p:nvSpPr>
          <p:cNvPr id="3" name="Text Placeholder 2"/>
          <p:cNvSpPr>
            <a:spLocks noGrp="1"/>
          </p:cNvSpPr>
          <p:nvPr>
            <p:ph type="body" idx="1"/>
          </p:nvPr>
        </p:nvSpPr>
        <p:spPr>
          <a:xfrm>
            <a:off x="2417242" y="18157571"/>
            <a:ext cx="26010553" cy="9371306"/>
          </a:xfrm>
        </p:spPr>
        <p:txBody>
          <a:bodyPr anchor="b"/>
          <a:lstStyle>
            <a:lvl1pPr marL="0" indent="0">
              <a:buNone/>
              <a:defRPr sz="8971">
                <a:solidFill>
                  <a:schemeClr val="tx1">
                    <a:tint val="75000"/>
                  </a:schemeClr>
                </a:solidFill>
              </a:defRPr>
            </a:lvl1pPr>
            <a:lvl2pPr marL="2039943" indent="0">
              <a:buNone/>
              <a:defRPr sz="8027">
                <a:solidFill>
                  <a:schemeClr val="tx1">
                    <a:tint val="75000"/>
                  </a:schemeClr>
                </a:solidFill>
              </a:defRPr>
            </a:lvl2pPr>
            <a:lvl3pPr marL="4079886" indent="0">
              <a:buNone/>
              <a:defRPr sz="7177">
                <a:solidFill>
                  <a:schemeClr val="tx1">
                    <a:tint val="75000"/>
                  </a:schemeClr>
                </a:solidFill>
              </a:defRPr>
            </a:lvl3pPr>
            <a:lvl4pPr marL="6119829" indent="0">
              <a:buNone/>
              <a:defRPr sz="6232">
                <a:solidFill>
                  <a:schemeClr val="tx1">
                    <a:tint val="75000"/>
                  </a:schemeClr>
                </a:solidFill>
              </a:defRPr>
            </a:lvl4pPr>
            <a:lvl5pPr marL="8159772" indent="0">
              <a:buNone/>
              <a:defRPr sz="6232">
                <a:solidFill>
                  <a:schemeClr val="tx1">
                    <a:tint val="75000"/>
                  </a:schemeClr>
                </a:solidFill>
              </a:defRPr>
            </a:lvl5pPr>
            <a:lvl6pPr marL="10199715" indent="0">
              <a:buNone/>
              <a:defRPr sz="6232">
                <a:solidFill>
                  <a:schemeClr val="tx1">
                    <a:tint val="75000"/>
                  </a:schemeClr>
                </a:solidFill>
              </a:defRPr>
            </a:lvl6pPr>
            <a:lvl7pPr marL="12239658" indent="0">
              <a:buNone/>
              <a:defRPr sz="6232">
                <a:solidFill>
                  <a:schemeClr val="tx1">
                    <a:tint val="75000"/>
                  </a:schemeClr>
                </a:solidFill>
              </a:defRPr>
            </a:lvl7pPr>
            <a:lvl8pPr marL="14279601" indent="0">
              <a:buNone/>
              <a:defRPr sz="6232">
                <a:solidFill>
                  <a:schemeClr val="tx1">
                    <a:tint val="75000"/>
                  </a:schemeClr>
                </a:solidFill>
              </a:defRPr>
            </a:lvl8pPr>
            <a:lvl9pPr marL="16319544" indent="0">
              <a:buNone/>
              <a:defRPr sz="62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sz="half" idx="1"/>
          </p:nvPr>
        </p:nvSpPr>
        <p:spPr>
          <a:xfrm>
            <a:off x="1147536"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Content Placeholder 3"/>
          <p:cNvSpPr>
            <a:spLocks noGrp="1"/>
          </p:cNvSpPr>
          <p:nvPr>
            <p:ph sz="half" idx="2"/>
          </p:nvPr>
        </p:nvSpPr>
        <p:spPr>
          <a:xfrm>
            <a:off x="11730260"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0033" y="1715597"/>
            <a:ext cx="27540585" cy="7140046"/>
          </a:xfrm>
        </p:spPr>
        <p:txBody>
          <a:bodyPr/>
          <a:lstStyle>
            <a:lvl1pPr>
              <a:defRPr/>
            </a:lvl1pPr>
          </a:lstStyle>
          <a:p>
            <a:r>
              <a:rPr lang="en-US"/>
              <a:t>Click to edit Master title style</a:t>
            </a:r>
            <a:endParaRPr lang="sr-Latn-BA"/>
          </a:p>
        </p:txBody>
      </p:sp>
      <p:sp>
        <p:nvSpPr>
          <p:cNvPr id="3" name="Text Placeholder 2"/>
          <p:cNvSpPr>
            <a:spLocks noGrp="1"/>
          </p:cNvSpPr>
          <p:nvPr>
            <p:ph type="body" idx="1"/>
          </p:nvPr>
        </p:nvSpPr>
        <p:spPr>
          <a:xfrm>
            <a:off x="1530043" y="9589480"/>
            <a:ext cx="1352060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4" name="Content Placeholder 3"/>
          <p:cNvSpPr>
            <a:spLocks noGrp="1"/>
          </p:cNvSpPr>
          <p:nvPr>
            <p:ph sz="half" idx="2"/>
          </p:nvPr>
        </p:nvSpPr>
        <p:spPr>
          <a:xfrm>
            <a:off x="1530043" y="13585919"/>
            <a:ext cx="1352060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Text Placeholder 4"/>
          <p:cNvSpPr>
            <a:spLocks noGrp="1"/>
          </p:cNvSpPr>
          <p:nvPr>
            <p:ph type="body" sz="quarter" idx="3"/>
          </p:nvPr>
        </p:nvSpPr>
        <p:spPr>
          <a:xfrm>
            <a:off x="15544727" y="9589480"/>
            <a:ext cx="1352591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6" name="Content Placeholder 5"/>
          <p:cNvSpPr>
            <a:spLocks noGrp="1"/>
          </p:cNvSpPr>
          <p:nvPr>
            <p:ph sz="quarter" idx="4"/>
          </p:nvPr>
        </p:nvSpPr>
        <p:spPr>
          <a:xfrm>
            <a:off x="15544727" y="13585919"/>
            <a:ext cx="1352591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7" name="Date Placeholder 6"/>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8" name="Footer Placeholder 7"/>
          <p:cNvSpPr>
            <a:spLocks noGrp="1"/>
          </p:cNvSpPr>
          <p:nvPr>
            <p:ph type="ftr" sz="quarter" idx="11"/>
          </p:nvPr>
        </p:nvSpPr>
        <p:spPr/>
        <p:txBody>
          <a:bodyPr/>
          <a:lstStyle/>
          <a:p>
            <a:endParaRPr lang="sr-Latn-BA"/>
          </a:p>
        </p:txBody>
      </p:sp>
      <p:sp>
        <p:nvSpPr>
          <p:cNvPr id="9" name="Slide Number Placeholder 8"/>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Date Placeholder 2"/>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4" name="Footer Placeholder 3"/>
          <p:cNvSpPr>
            <a:spLocks noGrp="1"/>
          </p:cNvSpPr>
          <p:nvPr>
            <p:ph type="ftr" sz="quarter" idx="11"/>
          </p:nvPr>
        </p:nvSpPr>
        <p:spPr/>
        <p:txBody>
          <a:bodyPr/>
          <a:lstStyle/>
          <a:p>
            <a:endParaRPr lang="sr-Latn-BA"/>
          </a:p>
        </p:txBody>
      </p:sp>
      <p:sp>
        <p:nvSpPr>
          <p:cNvPr id="5" name="Slide Number Placeholder 4"/>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3" name="Footer Placeholder 2"/>
          <p:cNvSpPr>
            <a:spLocks noGrp="1"/>
          </p:cNvSpPr>
          <p:nvPr>
            <p:ph type="ftr" sz="quarter" idx="11"/>
          </p:nvPr>
        </p:nvSpPr>
        <p:spPr/>
        <p:txBody>
          <a:bodyPr/>
          <a:lstStyle/>
          <a:p>
            <a:endParaRPr lang="sr-Latn-BA"/>
          </a:p>
        </p:txBody>
      </p:sp>
      <p:sp>
        <p:nvSpPr>
          <p:cNvPr id="4" name="Slide Number Placeholder 3"/>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0053" y="1705680"/>
            <a:ext cx="10067404" cy="7259047"/>
          </a:xfrm>
        </p:spPr>
        <p:txBody>
          <a:bodyPr anchor="b"/>
          <a:lstStyle>
            <a:lvl1pPr algn="l">
              <a:defRPr sz="8971" b="1"/>
            </a:lvl1pPr>
          </a:lstStyle>
          <a:p>
            <a:r>
              <a:rPr lang="en-US"/>
              <a:t>Click to edit Master title style</a:t>
            </a:r>
            <a:endParaRPr lang="sr-Latn-BA"/>
          </a:p>
        </p:txBody>
      </p:sp>
      <p:sp>
        <p:nvSpPr>
          <p:cNvPr id="3" name="Content Placeholder 2"/>
          <p:cNvSpPr>
            <a:spLocks noGrp="1"/>
          </p:cNvSpPr>
          <p:nvPr>
            <p:ph idx="1"/>
          </p:nvPr>
        </p:nvSpPr>
        <p:spPr>
          <a:xfrm>
            <a:off x="11964023" y="1705711"/>
            <a:ext cx="17106615" cy="36562989"/>
          </a:xfrm>
        </p:spPr>
        <p:txBody>
          <a:bodyPr/>
          <a:lstStyle>
            <a:lvl1pPr>
              <a:defRPr sz="14259"/>
            </a:lvl1pPr>
            <a:lvl2pPr>
              <a:defRPr sz="12465"/>
            </a:lvl2pPr>
            <a:lvl3pPr>
              <a:defRPr sz="10671"/>
            </a:lvl3pPr>
            <a:lvl4pPr>
              <a:defRPr sz="8971"/>
            </a:lvl4pPr>
            <a:lvl5pPr>
              <a:defRPr sz="8971"/>
            </a:lvl5pPr>
            <a:lvl6pPr>
              <a:defRPr sz="8971"/>
            </a:lvl6pPr>
            <a:lvl7pPr>
              <a:defRPr sz="8971"/>
            </a:lvl7pPr>
            <a:lvl8pPr>
              <a:defRPr sz="8971"/>
            </a:lvl8pPr>
            <a:lvl9pPr>
              <a:defRPr sz="89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Text Placeholder 3"/>
          <p:cNvSpPr>
            <a:spLocks noGrp="1"/>
          </p:cNvSpPr>
          <p:nvPr>
            <p:ph type="body" sz="half" idx="2"/>
          </p:nvPr>
        </p:nvSpPr>
        <p:spPr>
          <a:xfrm>
            <a:off x="1530053" y="8964757"/>
            <a:ext cx="10067404" cy="29303942"/>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7942" y="29988200"/>
            <a:ext cx="18360390" cy="3540277"/>
          </a:xfrm>
        </p:spPr>
        <p:txBody>
          <a:bodyPr anchor="b"/>
          <a:lstStyle>
            <a:lvl1pPr algn="l">
              <a:defRPr sz="8971" b="1"/>
            </a:lvl1pPr>
          </a:lstStyle>
          <a:p>
            <a:r>
              <a:rPr lang="en-US"/>
              <a:t>Click to edit Master title style</a:t>
            </a:r>
            <a:endParaRPr lang="sr-Latn-BA"/>
          </a:p>
        </p:txBody>
      </p:sp>
      <p:sp>
        <p:nvSpPr>
          <p:cNvPr id="3" name="Picture Placeholder 2"/>
          <p:cNvSpPr>
            <a:spLocks noGrp="1"/>
          </p:cNvSpPr>
          <p:nvPr>
            <p:ph type="pic" idx="1"/>
          </p:nvPr>
        </p:nvSpPr>
        <p:spPr>
          <a:xfrm>
            <a:off x="5997942" y="3827856"/>
            <a:ext cx="18360390" cy="25704165"/>
          </a:xfrm>
        </p:spPr>
        <p:txBody>
          <a:bodyPr/>
          <a:lstStyle>
            <a:lvl1pPr marL="0" indent="0">
              <a:buNone/>
              <a:defRPr sz="14259"/>
            </a:lvl1pPr>
            <a:lvl2pPr marL="2039943" indent="0">
              <a:buNone/>
              <a:defRPr sz="12465"/>
            </a:lvl2pPr>
            <a:lvl3pPr marL="4079886" indent="0">
              <a:buNone/>
              <a:defRPr sz="10671"/>
            </a:lvl3pPr>
            <a:lvl4pPr marL="6119829" indent="0">
              <a:buNone/>
              <a:defRPr sz="8971"/>
            </a:lvl4pPr>
            <a:lvl5pPr marL="8159772" indent="0">
              <a:buNone/>
              <a:defRPr sz="8971"/>
            </a:lvl5pPr>
            <a:lvl6pPr marL="10199715" indent="0">
              <a:buNone/>
              <a:defRPr sz="8971"/>
            </a:lvl6pPr>
            <a:lvl7pPr marL="12239658" indent="0">
              <a:buNone/>
              <a:defRPr sz="8971"/>
            </a:lvl7pPr>
            <a:lvl8pPr marL="14279601" indent="0">
              <a:buNone/>
              <a:defRPr sz="8971"/>
            </a:lvl8pPr>
            <a:lvl9pPr marL="16319544" indent="0">
              <a:buNone/>
              <a:defRPr sz="8971"/>
            </a:lvl9pPr>
          </a:lstStyle>
          <a:p>
            <a:endParaRPr lang="sr-Latn-BA"/>
          </a:p>
        </p:txBody>
      </p:sp>
      <p:sp>
        <p:nvSpPr>
          <p:cNvPr id="4" name="Text Placeholder 3"/>
          <p:cNvSpPr>
            <a:spLocks noGrp="1"/>
          </p:cNvSpPr>
          <p:nvPr>
            <p:ph type="body" sz="half" idx="2"/>
          </p:nvPr>
        </p:nvSpPr>
        <p:spPr>
          <a:xfrm>
            <a:off x="5997942" y="33528477"/>
            <a:ext cx="18360390" cy="5027778"/>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0033" y="1715597"/>
            <a:ext cx="27540585" cy="7140046"/>
          </a:xfrm>
          <a:prstGeom prst="rect">
            <a:avLst/>
          </a:prstGeom>
        </p:spPr>
        <p:txBody>
          <a:bodyPr vert="horz" lIns="432054" tIns="216027" rIns="432054" bIns="216027" rtlCol="0" anchor="ctr">
            <a:normAutofit/>
          </a:bodyPr>
          <a:lstStyle/>
          <a:p>
            <a:r>
              <a:rPr lang="en-US"/>
              <a:t>Click to edit Master title style</a:t>
            </a:r>
            <a:endParaRPr lang="sr-Latn-BA"/>
          </a:p>
        </p:txBody>
      </p:sp>
      <p:sp>
        <p:nvSpPr>
          <p:cNvPr id="3" name="Text Placeholder 2"/>
          <p:cNvSpPr>
            <a:spLocks noGrp="1"/>
          </p:cNvSpPr>
          <p:nvPr>
            <p:ph type="body" idx="1"/>
          </p:nvPr>
        </p:nvSpPr>
        <p:spPr>
          <a:xfrm>
            <a:off x="1530033" y="9996096"/>
            <a:ext cx="27540585" cy="28272599"/>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2"/>
          </p:nvPr>
        </p:nvSpPr>
        <p:spPr>
          <a:xfrm>
            <a:off x="1530033" y="39706622"/>
            <a:ext cx="7140152" cy="2280846"/>
          </a:xfrm>
          <a:prstGeom prst="rect">
            <a:avLst/>
          </a:prstGeom>
        </p:spPr>
        <p:txBody>
          <a:bodyPr vert="horz" lIns="432054" tIns="216027" rIns="432054" bIns="216027" rtlCol="0" anchor="ctr"/>
          <a:lstStyle>
            <a:lvl1pPr algn="l">
              <a:defRPr sz="5383">
                <a:solidFill>
                  <a:schemeClr val="tx1">
                    <a:tint val="75000"/>
                  </a:schemeClr>
                </a:solidFill>
              </a:defRPr>
            </a:lvl1p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3"/>
          </p:nvPr>
        </p:nvSpPr>
        <p:spPr>
          <a:xfrm>
            <a:off x="10455223" y="39706622"/>
            <a:ext cx="9690206" cy="2280846"/>
          </a:xfrm>
          <a:prstGeom prst="rect">
            <a:avLst/>
          </a:prstGeom>
        </p:spPr>
        <p:txBody>
          <a:bodyPr vert="horz" lIns="432054" tIns="216027" rIns="432054" bIns="216027" rtlCol="0" anchor="ctr"/>
          <a:lstStyle>
            <a:lvl1pPr algn="ctr">
              <a:defRPr sz="5383">
                <a:solidFill>
                  <a:schemeClr val="tx1">
                    <a:tint val="75000"/>
                  </a:schemeClr>
                </a:solidFill>
              </a:defRPr>
            </a:lvl1pPr>
          </a:lstStyle>
          <a:p>
            <a:endParaRPr lang="sr-Latn-BA"/>
          </a:p>
        </p:txBody>
      </p:sp>
      <p:sp>
        <p:nvSpPr>
          <p:cNvPr id="6" name="Slide Number Placeholder 5"/>
          <p:cNvSpPr>
            <a:spLocks noGrp="1"/>
          </p:cNvSpPr>
          <p:nvPr>
            <p:ph type="sldNum" sz="quarter" idx="4"/>
          </p:nvPr>
        </p:nvSpPr>
        <p:spPr>
          <a:xfrm>
            <a:off x="21930467" y="39706622"/>
            <a:ext cx="7140152" cy="2280846"/>
          </a:xfrm>
          <a:prstGeom prst="rect">
            <a:avLst/>
          </a:prstGeom>
        </p:spPr>
        <p:txBody>
          <a:bodyPr vert="horz" lIns="432054" tIns="216027" rIns="432054" bIns="216027" rtlCol="0" anchor="ctr"/>
          <a:lstStyle>
            <a:lvl1pPr algn="r">
              <a:defRPr sz="5383">
                <a:solidFill>
                  <a:schemeClr val="tx1">
                    <a:tint val="75000"/>
                  </a:schemeClr>
                </a:solidFill>
              </a:defRPr>
            </a:lvl1pPr>
          </a:lstStyle>
          <a:p>
            <a:fld id="{CBC70C83-1FEE-48B8-AECF-9D1C0016EB72}" type="slidenum">
              <a:rPr lang="sr-Latn-BA" smtClean="0"/>
              <a:pPr/>
              <a:t>‹#›</a:t>
            </a:fld>
            <a:endParaRPr lang="sr-Latn-B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079886" rtl="0" eaLnBrk="1" latinLnBrk="0" hangingPunct="1">
        <a:spcBef>
          <a:spcPct val="0"/>
        </a:spcBef>
        <a:buNone/>
        <a:defRPr sz="19641" kern="1200">
          <a:solidFill>
            <a:schemeClr val="tx1"/>
          </a:solidFill>
          <a:latin typeface="+mj-lt"/>
          <a:ea typeface="+mj-ea"/>
          <a:cs typeface="+mj-cs"/>
        </a:defRPr>
      </a:lvl1pPr>
    </p:titleStyle>
    <p:bodyStyle>
      <a:lvl1pPr marL="1529958" indent="-1529958" algn="l" defTabSz="4079886" rtl="0" eaLnBrk="1" latinLnBrk="0" hangingPunct="1">
        <a:spcBef>
          <a:spcPct val="20000"/>
        </a:spcBef>
        <a:buFont typeface="Arial" pitchFamily="34" charset="0"/>
        <a:buChar char="•"/>
        <a:defRPr sz="14259" kern="1200">
          <a:solidFill>
            <a:schemeClr val="tx1"/>
          </a:solidFill>
          <a:latin typeface="+mn-lt"/>
          <a:ea typeface="+mn-ea"/>
          <a:cs typeface="+mn-cs"/>
        </a:defRPr>
      </a:lvl1pPr>
      <a:lvl2pPr marL="3314908" indent="-1274965" algn="l" defTabSz="4079886" rtl="0" eaLnBrk="1" latinLnBrk="0" hangingPunct="1">
        <a:spcBef>
          <a:spcPct val="20000"/>
        </a:spcBef>
        <a:buFont typeface="Arial" pitchFamily="34" charset="0"/>
        <a:buChar char="–"/>
        <a:defRPr sz="12465" kern="1200">
          <a:solidFill>
            <a:schemeClr val="tx1"/>
          </a:solidFill>
          <a:latin typeface="+mn-lt"/>
          <a:ea typeface="+mn-ea"/>
          <a:cs typeface="+mn-cs"/>
        </a:defRPr>
      </a:lvl2pPr>
      <a:lvl3pPr marL="5099857" indent="-1019971" algn="l" defTabSz="4079886" rtl="0" eaLnBrk="1" latinLnBrk="0" hangingPunct="1">
        <a:spcBef>
          <a:spcPct val="20000"/>
        </a:spcBef>
        <a:buFont typeface="Arial" pitchFamily="34" charset="0"/>
        <a:buChar char="•"/>
        <a:defRPr sz="10671" kern="1200">
          <a:solidFill>
            <a:schemeClr val="tx1"/>
          </a:solidFill>
          <a:latin typeface="+mn-lt"/>
          <a:ea typeface="+mn-ea"/>
          <a:cs typeface="+mn-cs"/>
        </a:defRPr>
      </a:lvl3pPr>
      <a:lvl4pPr marL="7139800"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4pPr>
      <a:lvl5pPr marL="9179743"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5pPr>
      <a:lvl6pPr marL="11219686"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6pPr>
      <a:lvl7pPr marL="13259629"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7pPr>
      <a:lvl8pPr marL="15299572"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8pPr>
      <a:lvl9pPr marL="17339515"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9pPr>
    </p:bodyStyle>
    <p:otherStyle>
      <a:defPPr>
        <a:defRPr lang="sr-Latn-CS"/>
      </a:defPPr>
      <a:lvl1pPr marL="0" algn="l" defTabSz="4079886" rtl="0" eaLnBrk="1" latinLnBrk="0" hangingPunct="1">
        <a:defRPr sz="8027" kern="1200">
          <a:solidFill>
            <a:schemeClr val="tx1"/>
          </a:solidFill>
          <a:latin typeface="+mn-lt"/>
          <a:ea typeface="+mn-ea"/>
          <a:cs typeface="+mn-cs"/>
        </a:defRPr>
      </a:lvl1pPr>
      <a:lvl2pPr marL="2039943" algn="l" defTabSz="4079886" rtl="0" eaLnBrk="1" latinLnBrk="0" hangingPunct="1">
        <a:defRPr sz="8027" kern="1200">
          <a:solidFill>
            <a:schemeClr val="tx1"/>
          </a:solidFill>
          <a:latin typeface="+mn-lt"/>
          <a:ea typeface="+mn-ea"/>
          <a:cs typeface="+mn-cs"/>
        </a:defRPr>
      </a:lvl2pPr>
      <a:lvl3pPr marL="4079886" algn="l" defTabSz="4079886" rtl="0" eaLnBrk="1" latinLnBrk="0" hangingPunct="1">
        <a:defRPr sz="8027" kern="1200">
          <a:solidFill>
            <a:schemeClr val="tx1"/>
          </a:solidFill>
          <a:latin typeface="+mn-lt"/>
          <a:ea typeface="+mn-ea"/>
          <a:cs typeface="+mn-cs"/>
        </a:defRPr>
      </a:lvl3pPr>
      <a:lvl4pPr marL="6119829" algn="l" defTabSz="4079886" rtl="0" eaLnBrk="1" latinLnBrk="0" hangingPunct="1">
        <a:defRPr sz="8027" kern="1200">
          <a:solidFill>
            <a:schemeClr val="tx1"/>
          </a:solidFill>
          <a:latin typeface="+mn-lt"/>
          <a:ea typeface="+mn-ea"/>
          <a:cs typeface="+mn-cs"/>
        </a:defRPr>
      </a:lvl4pPr>
      <a:lvl5pPr marL="8159772" algn="l" defTabSz="4079886" rtl="0" eaLnBrk="1" latinLnBrk="0" hangingPunct="1">
        <a:defRPr sz="8027" kern="1200">
          <a:solidFill>
            <a:schemeClr val="tx1"/>
          </a:solidFill>
          <a:latin typeface="+mn-lt"/>
          <a:ea typeface="+mn-ea"/>
          <a:cs typeface="+mn-cs"/>
        </a:defRPr>
      </a:lvl5pPr>
      <a:lvl6pPr marL="10199715" algn="l" defTabSz="4079886" rtl="0" eaLnBrk="1" latinLnBrk="0" hangingPunct="1">
        <a:defRPr sz="8027" kern="1200">
          <a:solidFill>
            <a:schemeClr val="tx1"/>
          </a:solidFill>
          <a:latin typeface="+mn-lt"/>
          <a:ea typeface="+mn-ea"/>
          <a:cs typeface="+mn-cs"/>
        </a:defRPr>
      </a:lvl6pPr>
      <a:lvl7pPr marL="12239658" algn="l" defTabSz="4079886" rtl="0" eaLnBrk="1" latinLnBrk="0" hangingPunct="1">
        <a:defRPr sz="8027" kern="1200">
          <a:solidFill>
            <a:schemeClr val="tx1"/>
          </a:solidFill>
          <a:latin typeface="+mn-lt"/>
          <a:ea typeface="+mn-ea"/>
          <a:cs typeface="+mn-cs"/>
        </a:defRPr>
      </a:lvl7pPr>
      <a:lvl8pPr marL="14279601" algn="l" defTabSz="4079886" rtl="0" eaLnBrk="1" latinLnBrk="0" hangingPunct="1">
        <a:defRPr sz="8027" kern="1200">
          <a:solidFill>
            <a:schemeClr val="tx1"/>
          </a:solidFill>
          <a:latin typeface="+mn-lt"/>
          <a:ea typeface="+mn-ea"/>
          <a:cs typeface="+mn-cs"/>
        </a:defRPr>
      </a:lvl8pPr>
      <a:lvl9pPr marL="16319544" algn="l" defTabSz="4079886" rtl="0" eaLnBrk="1" latinLnBrk="0" hangingPunct="1">
        <a:defRPr sz="80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3" Type="http://schemas.openxmlformats.org/officeDocument/2006/relationships/image" Target="../media/image1.jpeg"/><Relationship Id="rId7" Type="http://schemas.openxmlformats.org/officeDocument/2006/relationships/diagramLayout" Target="../diagrams/layout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diagramColors" Target="../diagrams/colors2.xm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3">
            <a:extLst>
              <a:ext uri="{FF2B5EF4-FFF2-40B4-BE49-F238E27FC236}">
                <a16:creationId xmlns:a16="http://schemas.microsoft.com/office/drawing/2014/main" id="{E42E21C6-7A64-4E84-A503-EF9679DF851D}"/>
              </a:ext>
            </a:extLst>
          </p:cNvPr>
          <p:cNvSpPr/>
          <p:nvPr/>
        </p:nvSpPr>
        <p:spPr>
          <a:xfrm>
            <a:off x="16923915" y="15953362"/>
            <a:ext cx="12900702" cy="7546293"/>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27" name="Rounded Rectangle 3">
            <a:extLst>
              <a:ext uri="{FF2B5EF4-FFF2-40B4-BE49-F238E27FC236}">
                <a16:creationId xmlns:a16="http://schemas.microsoft.com/office/drawing/2014/main" id="{1C16C5A3-8C37-4B07-AA5E-BABF5084826F}"/>
              </a:ext>
            </a:extLst>
          </p:cNvPr>
          <p:cNvSpPr/>
          <p:nvPr/>
        </p:nvSpPr>
        <p:spPr>
          <a:xfrm>
            <a:off x="442163" y="15953364"/>
            <a:ext cx="15578242" cy="7546294"/>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600" dirty="0"/>
          </a:p>
        </p:txBody>
      </p:sp>
      <p:sp>
        <p:nvSpPr>
          <p:cNvPr id="5" name="Rectangle 2"/>
          <p:cNvSpPr txBox="1">
            <a:spLocks noChangeArrowheads="1"/>
          </p:cNvSpPr>
          <p:nvPr/>
        </p:nvSpPr>
        <p:spPr>
          <a:xfrm>
            <a:off x="28909" y="1761953"/>
            <a:ext cx="30600650" cy="3899567"/>
          </a:xfrm>
          <a:prstGeom prst="rect">
            <a:avLst/>
          </a:prstGeom>
          <a:noFill/>
        </p:spPr>
        <p:txBody>
          <a:bodyPr vert="horz" lIns="408009" tIns="204004" rIns="408009" bIns="204004" rtlCol="0" anchor="ctr">
            <a:normAutofit fontScale="77500" lnSpcReduction="20000"/>
          </a:bodyPr>
          <a:lstStyle/>
          <a:p>
            <a:pPr algn="ctr">
              <a:lnSpc>
                <a:spcPct val="120000"/>
              </a:lnSpc>
              <a:spcBef>
                <a:spcPct val="0"/>
              </a:spcBef>
            </a:pPr>
            <a:r>
              <a:rPr lang="en-US" sz="9065" b="1" dirty="0">
                <a:solidFill>
                  <a:srgbClr val="FF0000"/>
                </a:solidFill>
                <a:effectLst>
                  <a:outerShdw blurRad="38100" dist="38100" dir="2700000" algn="tl">
                    <a:srgbClr val="C0C0C0"/>
                  </a:outerShdw>
                </a:effectLst>
                <a:ea typeface="+mj-ea"/>
                <a:cs typeface="+mj-cs"/>
              </a:rPr>
              <a:t>Collective Classification Algorithms in Identifying Intrinsically Disordered Proteins within Protein-Protein Interaction Networks</a:t>
            </a:r>
          </a:p>
          <a:p>
            <a:pPr algn="ctr">
              <a:lnSpc>
                <a:spcPct val="120000"/>
              </a:lnSpc>
              <a:spcBef>
                <a:spcPct val="0"/>
              </a:spcBef>
            </a:pPr>
            <a:r>
              <a:rPr lang="en-US" sz="5477" i="1" dirty="0" err="1">
                <a:solidFill>
                  <a:schemeClr val="accent2"/>
                </a:solidFill>
                <a:ea typeface="+mj-ea"/>
                <a:cs typeface="+mj-cs"/>
              </a:rPr>
              <a:t>Milana</a:t>
            </a:r>
            <a:r>
              <a:rPr lang="en-US" sz="5477" i="1" dirty="0">
                <a:solidFill>
                  <a:schemeClr val="accent2"/>
                </a:solidFill>
                <a:ea typeface="+mj-ea"/>
                <a:cs typeface="+mj-cs"/>
              </a:rPr>
              <a:t> </a:t>
            </a:r>
            <a:r>
              <a:rPr lang="en-US" sz="5477" i="1" dirty="0" err="1">
                <a:solidFill>
                  <a:schemeClr val="accent2"/>
                </a:solidFill>
                <a:ea typeface="+mj-ea"/>
                <a:cs typeface="+mj-cs"/>
              </a:rPr>
              <a:t>Grbi</a:t>
            </a:r>
            <a:r>
              <a:rPr lang="sr-Latn-BA" sz="5477" i="1" dirty="0">
                <a:solidFill>
                  <a:schemeClr val="accent2"/>
                </a:solidFill>
                <a:ea typeface="+mj-ea"/>
                <a:cs typeface="+mj-cs"/>
              </a:rPr>
              <a:t>ć</a:t>
            </a:r>
            <a:r>
              <a:rPr lang="en-US" sz="5477" i="1" baseline="30000" dirty="0">
                <a:solidFill>
                  <a:schemeClr val="accent2"/>
                </a:solidFill>
                <a:ea typeface="+mj-ea"/>
                <a:cs typeface="+mj-cs"/>
              </a:rPr>
              <a:t>1</a:t>
            </a:r>
            <a:r>
              <a:rPr lang="en-US" sz="5477" i="1" dirty="0">
                <a:solidFill>
                  <a:schemeClr val="accent2"/>
                </a:solidFill>
                <a:ea typeface="+mj-ea"/>
                <a:cs typeface="+mj-cs"/>
              </a:rPr>
              <a:t>, </a:t>
            </a:r>
            <a:r>
              <a:rPr lang="en-US" sz="5477" i="1" dirty="0" err="1">
                <a:solidFill>
                  <a:schemeClr val="accent2"/>
                </a:solidFill>
                <a:ea typeface="+mj-ea"/>
                <a:cs typeface="+mj-cs"/>
              </a:rPr>
              <a:t>Nenad</a:t>
            </a:r>
            <a:r>
              <a:rPr lang="en-US" sz="5477" i="1" dirty="0">
                <a:solidFill>
                  <a:schemeClr val="accent2"/>
                </a:solidFill>
                <a:ea typeface="+mj-ea"/>
                <a:cs typeface="+mj-cs"/>
              </a:rPr>
              <a:t> </a:t>
            </a:r>
            <a:r>
              <a:rPr lang="en-US" sz="5477" i="1" dirty="0" err="1">
                <a:solidFill>
                  <a:schemeClr val="accent2"/>
                </a:solidFill>
                <a:ea typeface="+mj-ea"/>
                <a:cs typeface="+mj-cs"/>
              </a:rPr>
              <a:t>Vilendečić</a:t>
            </a:r>
            <a:r>
              <a:rPr lang="en-US" sz="5477" i="1" baseline="30000" dirty="0">
                <a:solidFill>
                  <a:schemeClr val="accent2"/>
                </a:solidFill>
              </a:rPr>
              <a:t> 1</a:t>
            </a:r>
            <a:r>
              <a:rPr lang="en-US" sz="5477" i="1" dirty="0">
                <a:solidFill>
                  <a:schemeClr val="accent2"/>
                </a:solidFill>
                <a:ea typeface="+mj-ea"/>
                <a:cs typeface="+mj-cs"/>
              </a:rPr>
              <a:t>, Milan </a:t>
            </a:r>
            <a:r>
              <a:rPr lang="en-US" sz="5477" i="1" dirty="0" err="1">
                <a:solidFill>
                  <a:schemeClr val="accent2"/>
                </a:solidFill>
                <a:ea typeface="+mj-ea"/>
                <a:cs typeface="+mj-cs"/>
              </a:rPr>
              <a:t>Predojević</a:t>
            </a:r>
            <a:r>
              <a:rPr lang="en-US" sz="5477" i="1" baseline="30000" dirty="0">
                <a:solidFill>
                  <a:schemeClr val="accent2"/>
                </a:solidFill>
              </a:rPr>
              <a:t> 1</a:t>
            </a:r>
            <a:r>
              <a:rPr lang="en-US" sz="5477" i="1" dirty="0">
                <a:solidFill>
                  <a:schemeClr val="accent2"/>
                </a:solidFill>
                <a:ea typeface="+mj-ea"/>
                <a:cs typeface="+mj-cs"/>
              </a:rPr>
              <a:t>, &amp; </a:t>
            </a:r>
            <a:r>
              <a:rPr lang="en-US" sz="5477" i="1" dirty="0" err="1">
                <a:solidFill>
                  <a:schemeClr val="accent2"/>
                </a:solidFill>
                <a:ea typeface="+mj-ea"/>
                <a:cs typeface="+mj-cs"/>
              </a:rPr>
              <a:t>Dragan</a:t>
            </a:r>
            <a:r>
              <a:rPr lang="en-US" sz="5477" i="1" dirty="0">
                <a:solidFill>
                  <a:schemeClr val="accent2"/>
                </a:solidFill>
                <a:ea typeface="+mj-ea"/>
                <a:cs typeface="+mj-cs"/>
              </a:rPr>
              <a:t> </a:t>
            </a:r>
            <a:r>
              <a:rPr lang="en-US" sz="5477" i="1" dirty="0" err="1">
                <a:solidFill>
                  <a:schemeClr val="accent2"/>
                </a:solidFill>
                <a:ea typeface="+mj-ea"/>
                <a:cs typeface="+mj-cs"/>
              </a:rPr>
              <a:t>Mati</a:t>
            </a:r>
            <a:r>
              <a:rPr lang="sr-Latn-BA" sz="5477" i="1" dirty="0">
                <a:solidFill>
                  <a:schemeClr val="accent2"/>
                </a:solidFill>
                <a:ea typeface="+mj-ea"/>
                <a:cs typeface="+mj-cs"/>
              </a:rPr>
              <a:t>ć</a:t>
            </a:r>
            <a:r>
              <a:rPr lang="en-US" sz="5477" i="1" baseline="30000" dirty="0">
                <a:solidFill>
                  <a:schemeClr val="accent2"/>
                </a:solidFill>
              </a:rPr>
              <a:t>1</a:t>
            </a:r>
            <a:endParaRPr lang="en-US" sz="1700" i="1" dirty="0">
              <a:solidFill>
                <a:schemeClr val="accent2"/>
              </a:solidFill>
              <a:ea typeface="+mj-ea"/>
              <a:cs typeface="+mj-cs"/>
            </a:endParaRPr>
          </a:p>
          <a:p>
            <a:pPr algn="ctr">
              <a:lnSpc>
                <a:spcPct val="120000"/>
              </a:lnSpc>
              <a:spcBef>
                <a:spcPct val="0"/>
              </a:spcBef>
            </a:pPr>
            <a:r>
              <a:rPr lang="en-US" sz="3966" i="1" baseline="30000" dirty="0">
                <a:solidFill>
                  <a:schemeClr val="accent2"/>
                </a:solidFill>
              </a:rPr>
              <a:t>1</a:t>
            </a:r>
            <a:r>
              <a:rPr lang="en-US" sz="3966" i="1" dirty="0">
                <a:solidFill>
                  <a:schemeClr val="accent2"/>
                </a:solidFill>
                <a:ea typeface="+mj-ea"/>
                <a:cs typeface="+mj-cs"/>
              </a:rPr>
              <a:t>Faculty of Natural Science and Mathematics, University of Banja Luka            </a:t>
            </a:r>
            <a:endParaRPr lang="en-US" sz="3966" dirty="0">
              <a:solidFill>
                <a:schemeClr val="accent2"/>
              </a:solidFill>
              <a:ea typeface="+mj-ea"/>
              <a:cs typeface="+mj-cs"/>
            </a:endParaRPr>
          </a:p>
        </p:txBody>
      </p:sp>
      <p:sp>
        <p:nvSpPr>
          <p:cNvPr id="22" name="Rectangle 21"/>
          <p:cNvSpPr/>
          <p:nvPr/>
        </p:nvSpPr>
        <p:spPr>
          <a:xfrm>
            <a:off x="952219" y="17476108"/>
            <a:ext cx="11356084" cy="441018"/>
          </a:xfrm>
          <a:prstGeom prst="rect">
            <a:avLst/>
          </a:prstGeom>
        </p:spPr>
        <p:txBody>
          <a:bodyPr wrap="square">
            <a:spAutoFit/>
          </a:bodyPr>
          <a:lstStyle/>
          <a:p>
            <a:pPr>
              <a:spcBef>
                <a:spcPts val="567"/>
              </a:spcBef>
            </a:pPr>
            <a:endParaRPr lang="sr-Latn-BA" sz="2266" dirty="0"/>
          </a:p>
        </p:txBody>
      </p:sp>
      <p:sp>
        <p:nvSpPr>
          <p:cNvPr id="24" name="Rectangle 23"/>
          <p:cNvSpPr/>
          <p:nvPr/>
        </p:nvSpPr>
        <p:spPr>
          <a:xfrm>
            <a:off x="89491" y="105769"/>
            <a:ext cx="14705436" cy="1347805"/>
          </a:xfrm>
          <a:prstGeom prst="rect">
            <a:avLst/>
          </a:prstGeom>
        </p:spPr>
        <p:txBody>
          <a:bodyPr wrap="none">
            <a:spAutoFit/>
          </a:bodyPr>
          <a:lstStyle/>
          <a:p>
            <a:pPr>
              <a:lnSpc>
                <a:spcPct val="120000"/>
              </a:lnSpc>
            </a:pPr>
            <a:r>
              <a:rPr lang="en-US" sz="3399" b="1" dirty="0">
                <a:solidFill>
                  <a:schemeClr val="accent2"/>
                </a:solidFill>
              </a:rPr>
              <a:t>2</a:t>
            </a:r>
            <a:r>
              <a:rPr lang="en-US" sz="3399" b="1" baseline="30000" dirty="0">
                <a:solidFill>
                  <a:schemeClr val="accent2"/>
                </a:solidFill>
              </a:rPr>
              <a:t>nd</a:t>
            </a:r>
            <a:r>
              <a:rPr lang="en-US" sz="3399" b="1" dirty="0">
                <a:solidFill>
                  <a:schemeClr val="accent2"/>
                </a:solidFill>
              </a:rPr>
              <a:t> ML4NGP MEETING ON MACHINE LEARNING AND NON-GLOBULAR PROTEINS</a:t>
            </a:r>
          </a:p>
          <a:p>
            <a:pPr>
              <a:lnSpc>
                <a:spcPct val="120000"/>
              </a:lnSpc>
            </a:pPr>
            <a:r>
              <a:rPr lang="en-US" sz="3399" b="1" dirty="0">
                <a:solidFill>
                  <a:schemeClr val="accent2"/>
                </a:solidFill>
              </a:rPr>
              <a:t>May 14 - 17, 2024</a:t>
            </a:r>
            <a:r>
              <a:rPr lang="sr-Latn-BA" sz="3399" b="1" dirty="0">
                <a:solidFill>
                  <a:schemeClr val="accent2"/>
                </a:solidFill>
              </a:rPr>
              <a:t> – </a:t>
            </a:r>
            <a:r>
              <a:rPr lang="en-US" sz="3399" b="1" dirty="0">
                <a:solidFill>
                  <a:schemeClr val="accent2"/>
                </a:solidFill>
              </a:rPr>
              <a:t>Thessaloniki, Greece</a:t>
            </a:r>
          </a:p>
        </p:txBody>
      </p:sp>
      <p:sp>
        <p:nvSpPr>
          <p:cNvPr id="26" name="Rectangle 25"/>
          <p:cNvSpPr/>
          <p:nvPr/>
        </p:nvSpPr>
        <p:spPr>
          <a:xfrm>
            <a:off x="884219" y="18145487"/>
            <a:ext cx="10064074" cy="441018"/>
          </a:xfrm>
          <a:prstGeom prst="rect">
            <a:avLst/>
          </a:prstGeom>
        </p:spPr>
        <p:txBody>
          <a:bodyPr wrap="square">
            <a:spAutoFit/>
          </a:bodyPr>
          <a:lstStyle/>
          <a:p>
            <a:endParaRPr lang="sr-Latn-BA" sz="2266" dirty="0"/>
          </a:p>
        </p:txBody>
      </p:sp>
      <p:sp>
        <p:nvSpPr>
          <p:cNvPr id="37" name="Rectangle 36"/>
          <p:cNvSpPr/>
          <p:nvPr/>
        </p:nvSpPr>
        <p:spPr>
          <a:xfrm>
            <a:off x="16020405" y="36181777"/>
            <a:ext cx="13537504" cy="800219"/>
          </a:xfrm>
          <a:prstGeom prst="rect">
            <a:avLst/>
          </a:prstGeom>
        </p:spPr>
        <p:txBody>
          <a:bodyPr wrap="square">
            <a:spAutoFit/>
          </a:bodyPr>
          <a:lstStyle/>
          <a:p>
            <a:endParaRPr lang="en-US" sz="2400" dirty="0">
              <a:solidFill>
                <a:srgbClr val="000000"/>
              </a:solidFill>
            </a:endParaRPr>
          </a:p>
          <a:p>
            <a:endParaRPr lang="en-US" sz="2200" dirty="0">
              <a:solidFill>
                <a:srgbClr val="000000"/>
              </a:solidFill>
            </a:endParaRPr>
          </a:p>
        </p:txBody>
      </p:sp>
      <p:sp>
        <p:nvSpPr>
          <p:cNvPr id="54" name="Rectangle 53"/>
          <p:cNvSpPr/>
          <p:nvPr/>
        </p:nvSpPr>
        <p:spPr>
          <a:xfrm>
            <a:off x="16236429" y="30925193"/>
            <a:ext cx="13825536" cy="12206418"/>
          </a:xfrm>
          <a:prstGeom prst="rect">
            <a:avLst/>
          </a:prstGeom>
        </p:spPr>
        <p:txBody>
          <a:bodyPr wrap="square">
            <a:spAutoFit/>
          </a:bodyPr>
          <a:lstStyle/>
          <a:p>
            <a:pPr>
              <a:lnSpc>
                <a:spcPct val="120000"/>
              </a:lnSpc>
            </a:pPr>
            <a:r>
              <a:rPr lang="en-US" sz="2200" b="1" dirty="0">
                <a:solidFill>
                  <a:schemeClr val="accent2"/>
                </a:solidFill>
              </a:rPr>
              <a:t>References</a:t>
            </a:r>
          </a:p>
          <a:p>
            <a:pPr algn="just">
              <a:lnSpc>
                <a:spcPct val="120000"/>
              </a:lnSpc>
            </a:pPr>
            <a:r>
              <a:rPr lang="en-US" sz="2200" dirty="0">
                <a:solidFill>
                  <a:srgbClr val="000000"/>
                </a:solidFill>
              </a:rPr>
              <a:t>[1]</a:t>
            </a:r>
            <a:r>
              <a:rPr lang="sr-Latn-BA" sz="2200" dirty="0">
                <a:solidFill>
                  <a:srgbClr val="000000"/>
                </a:solidFill>
              </a:rPr>
              <a:t> </a:t>
            </a:r>
            <a:r>
              <a:rPr lang="en-US" sz="2200" dirty="0">
                <a:solidFill>
                  <a:srgbClr val="000000"/>
                </a:solidFill>
              </a:rPr>
              <a:t>P. </a:t>
            </a:r>
            <a:r>
              <a:rPr lang="en-US" sz="2200" dirty="0" err="1">
                <a:solidFill>
                  <a:srgbClr val="000000"/>
                </a:solidFill>
              </a:rPr>
              <a:t>Tompa</a:t>
            </a:r>
            <a:r>
              <a:rPr lang="en-US" sz="2200" dirty="0">
                <a:solidFill>
                  <a:srgbClr val="000000"/>
                </a:solidFill>
              </a:rPr>
              <a:t> “Intrinsically disordered proteins: a 10-year recap”. Trends in Biochemical Sciences 37(12) (2012), pp. 509–516.</a:t>
            </a:r>
            <a:r>
              <a:rPr lang="sr-Latn-BA" sz="2200" dirty="0">
                <a:solidFill>
                  <a:srgbClr val="000000"/>
                </a:solidFill>
              </a:rPr>
              <a:t>.</a:t>
            </a:r>
          </a:p>
          <a:p>
            <a:pPr algn="just">
              <a:lnSpc>
                <a:spcPct val="120000"/>
              </a:lnSpc>
            </a:pPr>
            <a:r>
              <a:rPr lang="en-US" sz="2200" dirty="0">
                <a:solidFill>
                  <a:srgbClr val="000000"/>
                </a:solidFill>
              </a:rPr>
              <a:t>[2] </a:t>
            </a:r>
            <a:r>
              <a:rPr lang="en-US" sz="2200" dirty="0" err="1">
                <a:solidFill>
                  <a:srgbClr val="000000"/>
                </a:solidFill>
              </a:rPr>
              <a:t>Nepusz</a:t>
            </a:r>
            <a:r>
              <a:rPr lang="en-US" sz="2200" dirty="0">
                <a:solidFill>
                  <a:srgbClr val="000000"/>
                </a:solidFill>
              </a:rPr>
              <a:t>, T., Yu, H., </a:t>
            </a:r>
            <a:r>
              <a:rPr lang="en-US" sz="2200" dirty="0" err="1">
                <a:solidFill>
                  <a:srgbClr val="000000"/>
                </a:solidFill>
              </a:rPr>
              <a:t>Paccanaro</a:t>
            </a:r>
            <a:r>
              <a:rPr lang="en-US" sz="2200" dirty="0">
                <a:solidFill>
                  <a:srgbClr val="000000"/>
                </a:solidFill>
              </a:rPr>
              <a:t>, A., 2012. Detecting overlapping protein complexes in protein-protein interaction networks. Nature Methods 9 (5), 471.</a:t>
            </a:r>
          </a:p>
          <a:p>
            <a:pPr algn="just">
              <a:lnSpc>
                <a:spcPct val="120000"/>
              </a:lnSpc>
            </a:pPr>
            <a:r>
              <a:rPr lang="en-US" sz="2200" dirty="0">
                <a:solidFill>
                  <a:srgbClr val="000000"/>
                </a:solidFill>
              </a:rPr>
              <a:t>[3] F. </a:t>
            </a:r>
            <a:r>
              <a:rPr lang="en-US" sz="2200" dirty="0" err="1">
                <a:solidFill>
                  <a:srgbClr val="000000"/>
                </a:solidFill>
              </a:rPr>
              <a:t>Quaglia</a:t>
            </a:r>
            <a:r>
              <a:rPr lang="en-US" sz="2200" dirty="0">
                <a:solidFill>
                  <a:srgbClr val="000000"/>
                </a:solidFill>
              </a:rPr>
              <a:t>, et al. “</a:t>
            </a:r>
            <a:r>
              <a:rPr lang="en-US" sz="2200" dirty="0" err="1">
                <a:solidFill>
                  <a:srgbClr val="000000"/>
                </a:solidFill>
              </a:rPr>
              <a:t>DisProt</a:t>
            </a:r>
            <a:r>
              <a:rPr lang="en-US" sz="2200" dirty="0">
                <a:solidFill>
                  <a:srgbClr val="000000"/>
                </a:solidFill>
              </a:rPr>
              <a:t> in 2022: improved quality and accessibility of protein intrinsic disorder annotation”. Nucleic Acids Research, 2022, 50.D1: D480-D487.</a:t>
            </a:r>
          </a:p>
          <a:p>
            <a:pPr algn="just">
              <a:lnSpc>
                <a:spcPct val="120000"/>
              </a:lnSpc>
            </a:pPr>
            <a:r>
              <a:rPr lang="en-US" sz="2200" dirty="0">
                <a:solidFill>
                  <a:srgbClr val="000000"/>
                </a:solidFill>
              </a:rPr>
              <a:t>[4] A. </a:t>
            </a:r>
            <a:r>
              <a:rPr lang="en-US" sz="2200" dirty="0" err="1">
                <a:solidFill>
                  <a:srgbClr val="000000"/>
                </a:solidFill>
              </a:rPr>
              <a:t>Hatos</a:t>
            </a:r>
            <a:r>
              <a:rPr lang="en-US" sz="2200" dirty="0">
                <a:solidFill>
                  <a:srgbClr val="000000"/>
                </a:solidFill>
              </a:rPr>
              <a:t>, et al. “</a:t>
            </a:r>
            <a:r>
              <a:rPr lang="en-US" sz="2200" dirty="0" err="1">
                <a:solidFill>
                  <a:srgbClr val="000000"/>
                </a:solidFill>
              </a:rPr>
              <a:t>DisProt</a:t>
            </a:r>
            <a:r>
              <a:rPr lang="en-US" sz="2200" dirty="0">
                <a:solidFill>
                  <a:srgbClr val="000000"/>
                </a:solidFill>
              </a:rPr>
              <a:t>: intrinsic protein disorder annotation in 2020”. Nucleic acids research, 2020, 48.D1: D269-D276.</a:t>
            </a:r>
          </a:p>
          <a:p>
            <a:pPr algn="just">
              <a:lnSpc>
                <a:spcPct val="120000"/>
              </a:lnSpc>
            </a:pPr>
            <a:r>
              <a:rPr lang="en-US" sz="2200" dirty="0">
                <a:solidFill>
                  <a:srgbClr val="000000"/>
                </a:solidFill>
              </a:rPr>
              <a:t>[5] D. </a:t>
            </a:r>
            <a:r>
              <a:rPr lang="en-US" sz="2200" dirty="0" err="1">
                <a:solidFill>
                  <a:srgbClr val="000000"/>
                </a:solidFill>
              </a:rPr>
              <a:t>Piovesan</a:t>
            </a:r>
            <a:r>
              <a:rPr lang="en-US" sz="2200" dirty="0">
                <a:solidFill>
                  <a:srgbClr val="000000"/>
                </a:solidFill>
              </a:rPr>
              <a:t>, et al. “</a:t>
            </a:r>
            <a:r>
              <a:rPr lang="en-US" sz="2200" dirty="0" err="1">
                <a:solidFill>
                  <a:srgbClr val="000000"/>
                </a:solidFill>
              </a:rPr>
              <a:t>DisProt</a:t>
            </a:r>
            <a:r>
              <a:rPr lang="en-US" sz="2200" dirty="0">
                <a:solidFill>
                  <a:srgbClr val="000000"/>
                </a:solidFill>
              </a:rPr>
              <a:t> 7.0: a major update of the database of disordered proteins”. Nucleic acids research, 2017, 45.D1: D219-D227.</a:t>
            </a:r>
          </a:p>
          <a:p>
            <a:pPr algn="just">
              <a:lnSpc>
                <a:spcPct val="120000"/>
              </a:lnSpc>
            </a:pPr>
            <a:r>
              <a:rPr lang="en-US" sz="2200" dirty="0">
                <a:solidFill>
                  <a:srgbClr val="000000"/>
                </a:solidFill>
              </a:rPr>
              <a:t>[6] </a:t>
            </a:r>
            <a:r>
              <a:rPr lang="en-US" sz="2200" dirty="0" err="1">
                <a:solidFill>
                  <a:srgbClr val="000000"/>
                </a:solidFill>
              </a:rPr>
              <a:t>Hibbs</a:t>
            </a:r>
            <a:r>
              <a:rPr lang="en-US" sz="2200" dirty="0">
                <a:solidFill>
                  <a:srgbClr val="000000"/>
                </a:solidFill>
              </a:rPr>
              <a:t>, M.A., Hess, D.C., Myers, C.L., </a:t>
            </a:r>
            <a:r>
              <a:rPr lang="en-US" sz="2200" dirty="0" err="1">
                <a:solidFill>
                  <a:srgbClr val="000000"/>
                </a:solidFill>
              </a:rPr>
              <a:t>Huttenhower</a:t>
            </a:r>
            <a:r>
              <a:rPr lang="en-US" sz="2200" dirty="0">
                <a:solidFill>
                  <a:srgbClr val="000000"/>
                </a:solidFill>
              </a:rPr>
              <a:t>, C., Li, K., </a:t>
            </a:r>
            <a:r>
              <a:rPr lang="en-US" sz="2200" dirty="0" err="1">
                <a:solidFill>
                  <a:srgbClr val="000000"/>
                </a:solidFill>
              </a:rPr>
              <a:t>Troyanskaya</a:t>
            </a:r>
            <a:r>
              <a:rPr lang="en-US" sz="2200" dirty="0">
                <a:solidFill>
                  <a:srgbClr val="000000"/>
                </a:solidFill>
              </a:rPr>
              <a:t>, O.G., 2007. Exploring the functional landscape of gene expression: directed search of large microarray compendia. Bioinformatics 23 (20), 2692–2699.</a:t>
            </a:r>
          </a:p>
          <a:p>
            <a:pPr algn="just">
              <a:lnSpc>
                <a:spcPct val="120000"/>
              </a:lnSpc>
            </a:pPr>
            <a:r>
              <a:rPr lang="en-US" sz="2200" dirty="0">
                <a:solidFill>
                  <a:srgbClr val="000000"/>
                </a:solidFill>
              </a:rPr>
              <a:t>[7] </a:t>
            </a:r>
            <a:r>
              <a:rPr lang="en-US" sz="2200" dirty="0" err="1">
                <a:solidFill>
                  <a:srgbClr val="000000"/>
                </a:solidFill>
              </a:rPr>
              <a:t>Renming</a:t>
            </a:r>
            <a:r>
              <a:rPr lang="en-US" sz="2200" dirty="0">
                <a:solidFill>
                  <a:srgbClr val="000000"/>
                </a:solidFill>
              </a:rPr>
              <a:t> Liu, Arjun Krishnan, </a:t>
            </a:r>
            <a:r>
              <a:rPr lang="en-US" sz="2200" dirty="0" err="1">
                <a:solidFill>
                  <a:srgbClr val="000000"/>
                </a:solidFill>
              </a:rPr>
              <a:t>PecanPy</a:t>
            </a:r>
            <a:r>
              <a:rPr lang="en-US" sz="2200" dirty="0">
                <a:solidFill>
                  <a:srgbClr val="000000"/>
                </a:solidFill>
              </a:rPr>
              <a:t>: a fast, efficient and parallelized Python implementation of node2vec, Bioinformatics, Volume 37, Issue 19, October 2021, Pages 3377–3379,</a:t>
            </a:r>
          </a:p>
          <a:p>
            <a:pPr algn="just">
              <a:lnSpc>
                <a:spcPct val="120000"/>
              </a:lnSpc>
            </a:pPr>
            <a:r>
              <a:rPr lang="en-US" sz="2200" dirty="0">
                <a:solidFill>
                  <a:srgbClr val="000000"/>
                </a:solidFill>
              </a:rPr>
              <a:t>[8] https://www.yeastgenome.org/ (</a:t>
            </a:r>
            <a:r>
              <a:rPr lang="en-US" sz="2200" dirty="0" err="1">
                <a:solidFill>
                  <a:srgbClr val="000000"/>
                </a:solidFill>
              </a:rPr>
              <a:t>Eds</a:t>
            </a:r>
            <a:r>
              <a:rPr lang="en-US" sz="2200" dirty="0">
                <a:solidFill>
                  <a:srgbClr val="000000"/>
                </a:solidFill>
              </a:rPr>
              <a:t>), (Pasadena, CA USA), pp. 11–15, Aug 2008</a:t>
            </a:r>
          </a:p>
          <a:p>
            <a:pPr algn="just">
              <a:lnSpc>
                <a:spcPct val="120000"/>
              </a:lnSpc>
            </a:pPr>
            <a:r>
              <a:rPr lang="en-US" sz="2200" dirty="0">
                <a:solidFill>
                  <a:srgbClr val="000000"/>
                </a:solidFill>
              </a:rPr>
              <a:t>[9].</a:t>
            </a:r>
          </a:p>
          <a:p>
            <a:pPr algn="just">
              <a:lnSpc>
                <a:spcPct val="120000"/>
              </a:lnSpc>
            </a:pPr>
            <a:r>
              <a:rPr lang="en-US" sz="2200" dirty="0">
                <a:solidFill>
                  <a:srgbClr val="000000"/>
                </a:solidFill>
              </a:rPr>
              <a:t>[10] </a:t>
            </a:r>
          </a:p>
          <a:p>
            <a:pPr algn="just">
              <a:lnSpc>
                <a:spcPct val="120000"/>
              </a:lnSpc>
            </a:pPr>
            <a:r>
              <a:rPr lang="en-US" sz="2200" dirty="0">
                <a:solidFill>
                  <a:srgbClr val="000000"/>
                </a:solidFill>
              </a:rPr>
              <a:t>[11]</a:t>
            </a:r>
          </a:p>
          <a:p>
            <a:pPr algn="just">
              <a:lnSpc>
                <a:spcPct val="120000"/>
              </a:lnSpc>
            </a:pPr>
            <a:r>
              <a:rPr lang="en-US" sz="2200" dirty="0">
                <a:solidFill>
                  <a:srgbClr val="000000"/>
                </a:solidFill>
              </a:rPr>
              <a:t>[12] </a:t>
            </a:r>
            <a:r>
              <a:rPr lang="en-US" sz="2200" dirty="0">
                <a:solidFill>
                  <a:srgbClr val="FF0000"/>
                </a:solidFill>
              </a:rPr>
              <a:t>SREDITI REF</a:t>
            </a:r>
            <a:endParaRPr lang="en-US" sz="2400" dirty="0">
              <a:solidFill>
                <a:srgbClr val="FF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200" dirty="0">
              <a:solidFill>
                <a:srgbClr val="000000"/>
              </a:solidFill>
            </a:endParaRPr>
          </a:p>
        </p:txBody>
      </p:sp>
      <p:sp>
        <p:nvSpPr>
          <p:cNvPr id="4" name="Rounded Rectangle 3"/>
          <p:cNvSpPr/>
          <p:nvPr/>
        </p:nvSpPr>
        <p:spPr>
          <a:xfrm>
            <a:off x="1402781" y="6154441"/>
            <a:ext cx="12745416" cy="7998722"/>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8" name="Rounded Rectangle 7"/>
          <p:cNvSpPr/>
          <p:nvPr/>
        </p:nvSpPr>
        <p:spPr>
          <a:xfrm>
            <a:off x="4067077" y="6514481"/>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Introduction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33373" y="39926193"/>
            <a:ext cx="5400600" cy="25349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0285" y="40070209"/>
            <a:ext cx="10058400" cy="2110203"/>
          </a:xfrm>
          <a:prstGeom prst="rect">
            <a:avLst/>
          </a:prstGeom>
        </p:spPr>
      </p:pic>
      <p:sp>
        <p:nvSpPr>
          <p:cNvPr id="12" name="TextBox 11"/>
          <p:cNvSpPr txBox="1"/>
          <p:nvPr/>
        </p:nvSpPr>
        <p:spPr>
          <a:xfrm>
            <a:off x="610693" y="40502257"/>
            <a:ext cx="7920880" cy="2062103"/>
          </a:xfrm>
          <a:prstGeom prst="rect">
            <a:avLst/>
          </a:prstGeom>
          <a:noFill/>
        </p:spPr>
        <p:txBody>
          <a:bodyPr wrap="square" rtlCol="0">
            <a:spAutoFit/>
          </a:bodyPr>
          <a:lstStyle/>
          <a:p>
            <a:r>
              <a:rPr lang="en-US" sz="3200" dirty="0">
                <a:solidFill>
                  <a:schemeClr val="dk1"/>
                </a:solidFill>
              </a:rPr>
              <a:t>This poster is based upon work from COST Action ML4NGP, CA21160, supported by COST (European Cooperation in Science and Technology).</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1813" y="40070209"/>
            <a:ext cx="2669303" cy="2417202"/>
          </a:xfrm>
          <a:prstGeom prst="rect">
            <a:avLst/>
          </a:prstGeom>
        </p:spPr>
      </p:pic>
      <p:sp>
        <p:nvSpPr>
          <p:cNvPr id="36" name="Rounded Rectangle 35"/>
          <p:cNvSpPr/>
          <p:nvPr/>
        </p:nvSpPr>
        <p:spPr>
          <a:xfrm>
            <a:off x="1114749" y="30997201"/>
            <a:ext cx="13465496" cy="7920880"/>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en-US" sz="3200" dirty="0"/>
          </a:p>
          <a:p>
            <a:pPr algn="just"/>
            <a:endParaRPr lang="en-US" sz="3200" dirty="0"/>
          </a:p>
          <a:p>
            <a:pPr algn="just"/>
            <a:endParaRPr lang="en-US" sz="3200" dirty="0"/>
          </a:p>
        </p:txBody>
      </p:sp>
      <p:sp>
        <p:nvSpPr>
          <p:cNvPr id="38" name="Rounded Rectangle 37"/>
          <p:cNvSpPr/>
          <p:nvPr/>
        </p:nvSpPr>
        <p:spPr>
          <a:xfrm>
            <a:off x="2194869" y="31645273"/>
            <a:ext cx="11089232" cy="1080120"/>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Conclusion</a:t>
            </a:r>
          </a:p>
        </p:txBody>
      </p:sp>
      <p:sp>
        <p:nvSpPr>
          <p:cNvPr id="42" name="Rounded Rectangle 41"/>
          <p:cNvSpPr/>
          <p:nvPr/>
        </p:nvSpPr>
        <p:spPr>
          <a:xfrm>
            <a:off x="11771933" y="14297075"/>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Methodology</a:t>
            </a:r>
          </a:p>
        </p:txBody>
      </p:sp>
      <p:sp>
        <p:nvSpPr>
          <p:cNvPr id="7" name="TextBox 6"/>
          <p:cNvSpPr txBox="1"/>
          <p:nvPr/>
        </p:nvSpPr>
        <p:spPr>
          <a:xfrm>
            <a:off x="1978845" y="7954641"/>
            <a:ext cx="11665296" cy="6001643"/>
          </a:xfrm>
          <a:prstGeom prst="rect">
            <a:avLst/>
          </a:prstGeom>
          <a:noFill/>
        </p:spPr>
        <p:txBody>
          <a:bodyPr wrap="square" rtlCol="0">
            <a:spAutoFit/>
          </a:bodyPr>
          <a:lstStyle/>
          <a:p>
            <a:pPr algn="just"/>
            <a:r>
              <a:rPr lang="en-US" sz="3200" dirty="0"/>
              <a:t>Intrinsically Disordered Proteins (IDPs) are vital for cellular functions like transcriptional regulation, translation transcriptional regulation, translation, and cell cycle control [1]. Unlike regular proteins, IDPs lack stable structures, allowing them to act as central hubs in protein-protein interaction (PPI) networks, crucial for signaling pathways. Traditional classification methods, based on secondary structures or amino acid sequences, </a:t>
            </a:r>
            <a:r>
              <a:rPr lang="en-US" sz="3200" dirty="0">
                <a:solidFill>
                  <a:srgbClr val="FF0000"/>
                </a:solidFill>
              </a:rPr>
              <a:t>aren't suitable for IDPs due to their instability.</a:t>
            </a:r>
          </a:p>
          <a:p>
            <a:pPr algn="just"/>
            <a:endParaRPr lang="en-US" sz="3200" dirty="0"/>
          </a:p>
          <a:p>
            <a:pPr algn="just"/>
            <a:r>
              <a:rPr lang="en-US" sz="3200" dirty="0"/>
              <a:t>Integrating data from PPI networks </a:t>
            </a:r>
            <a:r>
              <a:rPr lang="en-US" sz="3200" dirty="0">
                <a:solidFill>
                  <a:srgbClr val="FF0000"/>
                </a:solidFill>
              </a:rPr>
              <a:t>complicates</a:t>
            </a:r>
            <a:r>
              <a:rPr lang="en-US" sz="3200" dirty="0"/>
              <a:t> IDP classification as their roles vary across biological contexts, and PPI data are often noisy and incomplete. To address this, researchers are developing new methods combining PPI network data with protein sequences.</a:t>
            </a:r>
          </a:p>
        </p:txBody>
      </p:sp>
      <p:sp>
        <p:nvSpPr>
          <p:cNvPr id="10" name="TextBox 9"/>
          <p:cNvSpPr txBox="1"/>
          <p:nvPr/>
        </p:nvSpPr>
        <p:spPr>
          <a:xfrm>
            <a:off x="10835829" y="7594601"/>
            <a:ext cx="8856984" cy="584775"/>
          </a:xfrm>
          <a:prstGeom prst="rect">
            <a:avLst/>
          </a:prstGeom>
          <a:noFill/>
        </p:spPr>
        <p:txBody>
          <a:bodyPr wrap="square" rtlCol="0">
            <a:spAutoFit/>
          </a:bodyPr>
          <a:lstStyle/>
          <a:p>
            <a:pPr algn="just"/>
            <a:endParaRPr lang="en-US" sz="3200" dirty="0"/>
          </a:p>
        </p:txBody>
      </p:sp>
      <p:sp>
        <p:nvSpPr>
          <p:cNvPr id="45" name="Rounded Rectangle 44"/>
          <p:cNvSpPr/>
          <p:nvPr/>
        </p:nvSpPr>
        <p:spPr>
          <a:xfrm>
            <a:off x="15372333" y="6226449"/>
            <a:ext cx="12745416" cy="7926714"/>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43" name="Rounded Rectangle 42"/>
          <p:cNvSpPr/>
          <p:nvPr/>
        </p:nvSpPr>
        <p:spPr>
          <a:xfrm>
            <a:off x="18180645" y="6514481"/>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Data &amp; Resources</a:t>
            </a:r>
          </a:p>
        </p:txBody>
      </p:sp>
      <p:sp>
        <p:nvSpPr>
          <p:cNvPr id="47" name="TextBox 46"/>
          <p:cNvSpPr txBox="1"/>
          <p:nvPr/>
        </p:nvSpPr>
        <p:spPr>
          <a:xfrm>
            <a:off x="15948397" y="8026649"/>
            <a:ext cx="11665296" cy="5509200"/>
          </a:xfrm>
          <a:prstGeom prst="rect">
            <a:avLst/>
          </a:prstGeom>
          <a:noFill/>
        </p:spPr>
        <p:txBody>
          <a:bodyPr wrap="square" rtlCol="0">
            <a:spAutoFit/>
          </a:bodyPr>
          <a:lstStyle/>
          <a:p>
            <a:pPr algn="just"/>
            <a:r>
              <a:rPr lang="en-US" sz="3200" dirty="0"/>
              <a:t>The data used in this study pertain to the model organism S. </a:t>
            </a:r>
            <a:r>
              <a:rPr lang="en-US" sz="3200" dirty="0" err="1"/>
              <a:t>cerevisiae</a:t>
            </a:r>
            <a:r>
              <a:rPr lang="en-US" sz="3200" dirty="0"/>
              <a:t> yeast.</a:t>
            </a:r>
          </a:p>
          <a:p>
            <a:pPr marL="457200" indent="-457200" algn="just">
              <a:buFont typeface="Arial" panose="020B0604020202020204" pitchFamily="34" charset="0"/>
              <a:buChar char="•"/>
            </a:pPr>
            <a:r>
              <a:rPr lang="en-US" sz="3200" dirty="0"/>
              <a:t>The Protein-Protein Interaction (PPI) network – </a:t>
            </a:r>
            <a:r>
              <a:rPr lang="en-US" sz="3200" dirty="0" err="1"/>
              <a:t>BioGRID</a:t>
            </a:r>
            <a:r>
              <a:rPr lang="en-US" sz="3200" dirty="0"/>
              <a:t> [2] ,</a:t>
            </a:r>
          </a:p>
          <a:p>
            <a:pPr marL="457200" indent="-457200" algn="just">
              <a:buFont typeface="Arial" panose="020B0604020202020204" pitchFamily="34" charset="0"/>
              <a:buChar char="•"/>
            </a:pPr>
            <a:r>
              <a:rPr lang="en-US" sz="3200" dirty="0"/>
              <a:t>Proteins from the </a:t>
            </a:r>
            <a:r>
              <a:rPr lang="sr-Latn-BA" sz="3200" dirty="0"/>
              <a:t>DisProt database</a:t>
            </a:r>
            <a:r>
              <a:rPr lang="en-US" sz="3200" dirty="0"/>
              <a:t> [3-5],</a:t>
            </a:r>
          </a:p>
          <a:p>
            <a:pPr marL="457200" indent="-457200" algn="just">
              <a:buFont typeface="Arial" panose="020B0604020202020204" pitchFamily="34" charset="0"/>
              <a:buChar char="•"/>
            </a:pPr>
            <a:r>
              <a:rPr lang="en-US" sz="3200" dirty="0"/>
              <a:t>Gene expression information by SPELL engine [6],</a:t>
            </a:r>
          </a:p>
          <a:p>
            <a:pPr marL="457200" indent="-457200" algn="just">
              <a:buFont typeface="Arial" panose="020B0604020202020204" pitchFamily="34" charset="0"/>
              <a:buChar char="•"/>
            </a:pPr>
            <a:r>
              <a:rPr lang="en-US" sz="3200" dirty="0"/>
              <a:t>Node2vec+ tool [7],</a:t>
            </a:r>
          </a:p>
          <a:p>
            <a:pPr marL="457200" indent="-457200" algn="just">
              <a:buFont typeface="Arial" panose="020B0604020202020204" pitchFamily="34" charset="0"/>
              <a:buChar char="•"/>
            </a:pPr>
            <a:r>
              <a:rPr lang="en-US" sz="3200" dirty="0"/>
              <a:t>Protein sequences [8],</a:t>
            </a:r>
          </a:p>
          <a:p>
            <a:pPr marL="457200" indent="-457200" algn="just">
              <a:buFont typeface="Arial" panose="020B0604020202020204" pitchFamily="34" charset="0"/>
              <a:buChar char="•"/>
            </a:pPr>
            <a:r>
              <a:rPr lang="en-US" sz="3200" dirty="0"/>
              <a:t>Features based on protein sequences [9],</a:t>
            </a:r>
          </a:p>
          <a:p>
            <a:pPr marL="457200" indent="-457200" algn="just">
              <a:buFont typeface="Arial" panose="020B0604020202020204" pitchFamily="34" charset="0"/>
              <a:buChar char="•"/>
            </a:pPr>
            <a:r>
              <a:rPr lang="en-US" sz="3200" dirty="0"/>
              <a:t>SMOTEEN [10],</a:t>
            </a:r>
          </a:p>
          <a:p>
            <a:pPr marL="457200" indent="-457200" algn="just">
              <a:buFont typeface="Arial" panose="020B0604020202020204" pitchFamily="34" charset="0"/>
              <a:buChar char="•"/>
            </a:pPr>
            <a:r>
              <a:rPr lang="en-US" sz="3200" dirty="0" err="1"/>
              <a:t>MinMaxScaler</a:t>
            </a:r>
            <a:r>
              <a:rPr lang="en-US" sz="3200" dirty="0"/>
              <a:t> [11],</a:t>
            </a:r>
          </a:p>
          <a:p>
            <a:pPr marL="457200" indent="-457200" algn="just">
              <a:buFont typeface="Arial" panose="020B0604020202020204" pitchFamily="34" charset="0"/>
              <a:buChar char="•"/>
            </a:pPr>
            <a:r>
              <a:rPr lang="en-US" sz="3200" dirty="0" err="1"/>
              <a:t>GridSearchCV</a:t>
            </a:r>
            <a:r>
              <a:rPr lang="en-US" sz="3200" dirty="0"/>
              <a:t> [12].</a:t>
            </a:r>
          </a:p>
        </p:txBody>
      </p:sp>
      <p:sp>
        <p:nvSpPr>
          <p:cNvPr id="48" name="Rounded Rectangle 47"/>
          <p:cNvSpPr/>
          <p:nvPr/>
        </p:nvSpPr>
        <p:spPr>
          <a:xfrm>
            <a:off x="10835829" y="23508369"/>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Results</a:t>
            </a:r>
          </a:p>
        </p:txBody>
      </p:sp>
      <p:sp>
        <p:nvSpPr>
          <p:cNvPr id="30" name="Rounded Rectangle 47">
            <a:extLst>
              <a:ext uri="{FF2B5EF4-FFF2-40B4-BE49-F238E27FC236}">
                <a16:creationId xmlns:a16="http://schemas.microsoft.com/office/drawing/2014/main" id="{33946411-5D0B-4586-92C0-9422A01632C7}"/>
              </a:ext>
            </a:extLst>
          </p:cNvPr>
          <p:cNvSpPr/>
          <p:nvPr/>
        </p:nvSpPr>
        <p:spPr>
          <a:xfrm>
            <a:off x="3219036" y="15443473"/>
            <a:ext cx="7616793" cy="748945"/>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preparation</a:t>
            </a:r>
          </a:p>
        </p:txBody>
      </p:sp>
      <p:sp>
        <p:nvSpPr>
          <p:cNvPr id="31" name="Rounded Rectangle 47">
            <a:extLst>
              <a:ext uri="{FF2B5EF4-FFF2-40B4-BE49-F238E27FC236}">
                <a16:creationId xmlns:a16="http://schemas.microsoft.com/office/drawing/2014/main" id="{5FB06176-787A-4601-99AD-07335A70D009}"/>
              </a:ext>
            </a:extLst>
          </p:cNvPr>
          <p:cNvSpPr/>
          <p:nvPr/>
        </p:nvSpPr>
        <p:spPr>
          <a:xfrm>
            <a:off x="19251308" y="15450821"/>
            <a:ext cx="7616793" cy="670552"/>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classification</a:t>
            </a:r>
          </a:p>
        </p:txBody>
      </p:sp>
      <p:graphicFrame>
        <p:nvGraphicFramePr>
          <p:cNvPr id="14" name="Diagram 13">
            <a:extLst>
              <a:ext uri="{FF2B5EF4-FFF2-40B4-BE49-F238E27FC236}">
                <a16:creationId xmlns:a16="http://schemas.microsoft.com/office/drawing/2014/main" id="{AA320E81-5855-4B1B-A249-74E4C7FE7477}"/>
              </a:ext>
            </a:extLst>
          </p:cNvPr>
          <p:cNvGraphicFramePr/>
          <p:nvPr>
            <p:extLst>
              <p:ext uri="{D42A27DB-BD31-4B8C-83A1-F6EECF244321}">
                <p14:modId xmlns:p14="http://schemas.microsoft.com/office/powerpoint/2010/main" val="2326273737"/>
              </p:ext>
            </p:extLst>
          </p:nvPr>
        </p:nvGraphicFramePr>
        <p:xfrm>
          <a:off x="17229712" y="16739617"/>
          <a:ext cx="12328197" cy="44598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https://assets-global.website-files.com/621e95f9ac30687a56e4297e/64a8d750505cf8e707066669_V2_1676215759712_7b2330a6-df89-49b4-be67-3b44bfb50040.png">
            <a:extLst>
              <a:ext uri="{FF2B5EF4-FFF2-40B4-BE49-F238E27FC236}">
                <a16:creationId xmlns:a16="http://schemas.microsoft.com/office/drawing/2014/main" id="{EBEBC945-E341-4136-8DC8-448F42B87F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776033" y="16752672"/>
            <a:ext cx="3456385" cy="25038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assets-global.website-files.com/621e95f9ac30687a56e4297e/64a8d750505cf8e707066669_V2_1676215759712_7b2330a6-df89-49b4-be67-3b44bfb50040.png">
            <a:extLst>
              <a:ext uri="{FF2B5EF4-FFF2-40B4-BE49-F238E27FC236}">
                <a16:creationId xmlns:a16="http://schemas.microsoft.com/office/drawing/2014/main" id="{34F3213A-A300-4253-B3DE-16FD671B4B9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4571133" y="16739617"/>
            <a:ext cx="3456385" cy="25038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15C5418E-2EC7-4CDD-A50D-4A1976FD60F2}"/>
              </a:ext>
            </a:extLst>
          </p:cNvPr>
          <p:cNvSpPr/>
          <p:nvPr/>
        </p:nvSpPr>
        <p:spPr>
          <a:xfrm>
            <a:off x="679876" y="19385270"/>
            <a:ext cx="2395126" cy="304698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For each pair (P,Q) of proteins in the PPI network,</a:t>
            </a:r>
          </a:p>
          <a:p>
            <a:r>
              <a:rPr lang="en-US" sz="1600" dirty="0">
                <a:solidFill>
                  <a:srgbClr val="000000"/>
                </a:solidFill>
                <a:latin typeface="Calibri" panose="020F0502020204030204" pitchFamily="34" charset="0"/>
              </a:rPr>
              <a:t>the Adjusted Correlation Score (ACS) is calculated. </a:t>
            </a:r>
          </a:p>
          <a:p>
            <a:r>
              <a:rPr lang="en-US" sz="1600" dirty="0">
                <a:solidFill>
                  <a:srgbClr val="000000"/>
                </a:solidFill>
                <a:latin typeface="Calibri" panose="020F0502020204030204" pitchFamily="34" charset="0"/>
              </a:rPr>
              <a:t>ACS is a measure of weighted correlation for the genes corresponding to the considered proteins P</a:t>
            </a:r>
          </a:p>
          <a:p>
            <a:r>
              <a:rPr lang="en-US" sz="1600" dirty="0">
                <a:solidFill>
                  <a:srgbClr val="000000"/>
                </a:solidFill>
                <a:latin typeface="Calibri" panose="020F0502020204030204" pitchFamily="34" charset="0"/>
              </a:rPr>
              <a:t>and Q by using the SPELL tool[REFF SPELL].</a:t>
            </a:r>
            <a:endParaRPr lang="en-US" sz="1600" dirty="0"/>
          </a:p>
        </p:txBody>
      </p:sp>
      <p:sp>
        <p:nvSpPr>
          <p:cNvPr id="49" name="Rectangle 48">
            <a:extLst>
              <a:ext uri="{FF2B5EF4-FFF2-40B4-BE49-F238E27FC236}">
                <a16:creationId xmlns:a16="http://schemas.microsoft.com/office/drawing/2014/main" id="{7FA12D37-8BE6-48FA-A3E0-7F6D80828A2A}"/>
              </a:ext>
            </a:extLst>
          </p:cNvPr>
          <p:cNvSpPr/>
          <p:nvPr/>
        </p:nvSpPr>
        <p:spPr>
          <a:xfrm>
            <a:off x="3354765" y="19410137"/>
            <a:ext cx="3456385" cy="3293209"/>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Sequence are extracted from XXX[REFF]</a:t>
            </a:r>
          </a:p>
          <a:p>
            <a:r>
              <a:rPr lang="en-US" sz="1600" dirty="0">
                <a:solidFill>
                  <a:srgbClr val="000000"/>
                </a:solidFill>
                <a:latin typeface="Calibri" panose="020F0502020204030204" pitchFamily="34" charset="0"/>
              </a:rPr>
              <a:t>Determining the features based on  information about amino acids in the context of IDPs involves consideration of the following properties [REFF]:</a:t>
            </a:r>
          </a:p>
          <a:p>
            <a:r>
              <a:rPr lang="en-US" sz="1600" dirty="0">
                <a:solidFill>
                  <a:srgbClr val="000000"/>
                </a:solidFill>
                <a:latin typeface="Calibri" panose="020F0502020204030204" pitchFamily="34" charset="0"/>
              </a:rPr>
              <a:t>A) Order/disorder promoting amino acids and,</a:t>
            </a:r>
          </a:p>
          <a:p>
            <a:r>
              <a:rPr lang="en-US" sz="1600" dirty="0">
                <a:solidFill>
                  <a:srgbClr val="000000"/>
                </a:solidFill>
                <a:latin typeface="Calibri" panose="020F0502020204030204" pitchFamily="34" charset="0"/>
              </a:rPr>
              <a:t>B) five physicochemical properties </a:t>
            </a:r>
          </a:p>
          <a:p>
            <a:r>
              <a:rPr lang="en-US" sz="1600" dirty="0">
                <a:solidFill>
                  <a:srgbClr val="000000"/>
                </a:solidFill>
                <a:latin typeface="Calibri" panose="020F0502020204030204" pitchFamily="34" charset="0"/>
              </a:rPr>
              <a:t>B1) Aromatic/Aliphatic</a:t>
            </a:r>
          </a:p>
          <a:p>
            <a:r>
              <a:rPr lang="en-US" sz="1600" dirty="0">
                <a:solidFill>
                  <a:srgbClr val="000000"/>
                </a:solidFill>
                <a:latin typeface="Calibri" panose="020F0502020204030204" pitchFamily="34" charset="0"/>
              </a:rPr>
              <a:t>B2) Polar/Non-Polar</a:t>
            </a:r>
          </a:p>
          <a:p>
            <a:r>
              <a:rPr lang="en-US" sz="1600" dirty="0">
                <a:solidFill>
                  <a:srgbClr val="000000"/>
                </a:solidFill>
                <a:latin typeface="Calibri" panose="020F0502020204030204" pitchFamily="34" charset="0"/>
              </a:rPr>
              <a:t>B3) Non-Zero/Zero</a:t>
            </a:r>
          </a:p>
          <a:p>
            <a:r>
              <a:rPr lang="en-US" sz="1600" dirty="0">
                <a:solidFill>
                  <a:srgbClr val="000000"/>
                </a:solidFill>
                <a:latin typeface="Calibri" panose="020F0502020204030204" pitchFamily="34" charset="0"/>
              </a:rPr>
              <a:t>B4) Hydrophobic/Hydrophilic</a:t>
            </a:r>
          </a:p>
          <a:p>
            <a:r>
              <a:rPr lang="en-US" sz="1600" dirty="0">
                <a:solidFill>
                  <a:srgbClr val="000000"/>
                </a:solidFill>
                <a:latin typeface="Calibri" panose="020F0502020204030204" pitchFamily="34" charset="0"/>
              </a:rPr>
              <a:t>B5) Positive/Negative</a:t>
            </a:r>
          </a:p>
        </p:txBody>
      </p:sp>
      <p:sp>
        <p:nvSpPr>
          <p:cNvPr id="51" name="Rounded Rectangle 3">
            <a:extLst>
              <a:ext uri="{FF2B5EF4-FFF2-40B4-BE49-F238E27FC236}">
                <a16:creationId xmlns:a16="http://schemas.microsoft.com/office/drawing/2014/main" id="{1F05DAC1-C2A7-462C-8ECC-26188138A287}"/>
              </a:ext>
            </a:extLst>
          </p:cNvPr>
          <p:cNvSpPr/>
          <p:nvPr/>
        </p:nvSpPr>
        <p:spPr>
          <a:xfrm>
            <a:off x="9303033" y="16494997"/>
            <a:ext cx="6141308" cy="3163912"/>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50" name="Rectangle 49">
            <a:extLst>
              <a:ext uri="{FF2B5EF4-FFF2-40B4-BE49-F238E27FC236}">
                <a16:creationId xmlns:a16="http://schemas.microsoft.com/office/drawing/2014/main" id="{8E1A2B0C-839C-4318-ACA5-56B88B30D089}"/>
              </a:ext>
            </a:extLst>
          </p:cNvPr>
          <p:cNvSpPr/>
          <p:nvPr/>
        </p:nvSpPr>
        <p:spPr>
          <a:xfrm>
            <a:off x="9673821" y="16935428"/>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a1,1,a1,2,…,a1,128&gt;</a:t>
            </a:r>
          </a:p>
          <a:p>
            <a:r>
              <a:rPr lang="en-US" sz="1600" dirty="0"/>
              <a:t>&lt;YER068W, a2,1,a2,2,…,a2,128&gt;</a:t>
            </a:r>
          </a:p>
          <a:p>
            <a:r>
              <a:rPr lang="en-US" sz="1600" dirty="0"/>
              <a:t>...</a:t>
            </a:r>
          </a:p>
          <a:p>
            <a:r>
              <a:rPr lang="en-US" sz="1600" dirty="0"/>
              <a:t>&lt;YMR207C, an,1,an,2,…,an,128&gt;</a:t>
            </a:r>
          </a:p>
        </p:txBody>
      </p:sp>
      <p:sp>
        <p:nvSpPr>
          <p:cNvPr id="52" name="Rounded Rectangle 47">
            <a:extLst>
              <a:ext uri="{FF2B5EF4-FFF2-40B4-BE49-F238E27FC236}">
                <a16:creationId xmlns:a16="http://schemas.microsoft.com/office/drawing/2014/main" id="{82BE85DE-FD18-4E3E-BE20-52E122985005}"/>
              </a:ext>
            </a:extLst>
          </p:cNvPr>
          <p:cNvSpPr/>
          <p:nvPr/>
        </p:nvSpPr>
        <p:spPr>
          <a:xfrm>
            <a:off x="9705638" y="16584426"/>
            <a:ext cx="4824748" cy="379313"/>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128 features obtained by node2vec+ </a:t>
            </a:r>
          </a:p>
        </p:txBody>
      </p:sp>
      <p:sp>
        <p:nvSpPr>
          <p:cNvPr id="20" name="Arrow: Right 19">
            <a:extLst>
              <a:ext uri="{FF2B5EF4-FFF2-40B4-BE49-F238E27FC236}">
                <a16:creationId xmlns:a16="http://schemas.microsoft.com/office/drawing/2014/main" id="{F75BF84B-2C0D-4C09-BA31-AFAAC77EAF11}"/>
              </a:ext>
            </a:extLst>
          </p:cNvPr>
          <p:cNvSpPr/>
          <p:nvPr/>
        </p:nvSpPr>
        <p:spPr>
          <a:xfrm>
            <a:off x="8106792" y="17120866"/>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9FFA1951-3CD1-43F1-812E-2361512B994A}"/>
              </a:ext>
            </a:extLst>
          </p:cNvPr>
          <p:cNvSpPr/>
          <p:nvPr/>
        </p:nvSpPr>
        <p:spPr>
          <a:xfrm rot="19912930">
            <a:off x="8159339" y="18887895"/>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4B82BF6-7CC1-4CC0-A076-02DDFFB69BDA}"/>
              </a:ext>
            </a:extLst>
          </p:cNvPr>
          <p:cNvSpPr/>
          <p:nvPr/>
        </p:nvSpPr>
        <p:spPr>
          <a:xfrm>
            <a:off x="9673821" y="18473745"/>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A1,…A10, B11, B1,10,…,B5,1,…,B5,10&gt;</a:t>
            </a:r>
          </a:p>
          <a:p>
            <a:r>
              <a:rPr lang="en-US" sz="1600" dirty="0"/>
              <a:t>&lt;YER068W, A1,…A10, B11, B1,10,…,B5,1,…,B5,10&gt;</a:t>
            </a:r>
          </a:p>
          <a:p>
            <a:r>
              <a:rPr lang="en-US" sz="1600" dirty="0"/>
              <a:t>...</a:t>
            </a:r>
          </a:p>
          <a:p>
            <a:r>
              <a:rPr lang="en-US" sz="1600" dirty="0"/>
              <a:t>&lt;YMR207C, A1,…A10, B11, B1,10,…,B5,1,…,B5,10&gt;</a:t>
            </a:r>
          </a:p>
        </p:txBody>
      </p:sp>
      <p:sp>
        <p:nvSpPr>
          <p:cNvPr id="57" name="Rounded Rectangle 47">
            <a:extLst>
              <a:ext uri="{FF2B5EF4-FFF2-40B4-BE49-F238E27FC236}">
                <a16:creationId xmlns:a16="http://schemas.microsoft.com/office/drawing/2014/main" id="{094D318D-7740-40B1-8FDC-752A452D00FC}"/>
              </a:ext>
            </a:extLst>
          </p:cNvPr>
          <p:cNvSpPr/>
          <p:nvPr/>
        </p:nvSpPr>
        <p:spPr>
          <a:xfrm>
            <a:off x="9705638" y="18122743"/>
            <a:ext cx="4824748" cy="379313"/>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60 features extracted from protein sequences</a:t>
            </a:r>
          </a:p>
        </p:txBody>
      </p:sp>
      <p:sp>
        <p:nvSpPr>
          <p:cNvPr id="58" name="Rectangle 57">
            <a:extLst>
              <a:ext uri="{FF2B5EF4-FFF2-40B4-BE49-F238E27FC236}">
                <a16:creationId xmlns:a16="http://schemas.microsoft.com/office/drawing/2014/main" id="{E5A2346C-B437-4A8F-8C2E-BBED9297E0C1}"/>
              </a:ext>
            </a:extLst>
          </p:cNvPr>
          <p:cNvSpPr/>
          <p:nvPr/>
        </p:nvSpPr>
        <p:spPr>
          <a:xfrm>
            <a:off x="7050790" y="19738633"/>
            <a:ext cx="8393551" cy="3539430"/>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For each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in {A, B1-B5}</a:t>
            </a:r>
          </a:p>
          <a:p>
            <a:r>
              <a:rPr lang="en-US" sz="1600" dirty="0">
                <a:solidFill>
                  <a:srgbClr val="000000"/>
                </a:solidFill>
                <a:latin typeface="Calibri" panose="020F0502020204030204" pitchFamily="34" charset="0"/>
              </a:rPr>
              <a:t>For a protein sequence, S = {a1, a2, a3, a4,…,</a:t>
            </a:r>
            <a:r>
              <a:rPr lang="en-US" sz="1600" dirty="0" err="1">
                <a:solidFill>
                  <a:srgbClr val="000000"/>
                </a:solidFill>
                <a:latin typeface="Calibri" panose="020F0502020204030204" pitchFamily="34" charset="0"/>
              </a:rPr>
              <a:t>aN</a:t>
            </a:r>
            <a:r>
              <a:rPr lang="en-US" sz="1600" dirty="0">
                <a:solidFill>
                  <a:srgbClr val="000000"/>
                </a:solidFill>
                <a:latin typeface="Calibri" panose="020F0502020204030204" pitchFamily="34" charset="0"/>
              </a:rPr>
              <a:t>), where a1, a2, … are the successive residues, calculate the binary sequence, f(S) through an indicator function, f, as, F(s)={f(a1),f(a2),…,}</a:t>
            </a:r>
          </a:p>
          <a:p>
            <a:r>
              <a:rPr lang="en-US" sz="1600" dirty="0">
                <a:solidFill>
                  <a:srgbClr val="000000"/>
                </a:solidFill>
                <a:latin typeface="Calibri" panose="020F0502020204030204" pitchFamily="34" charset="0"/>
              </a:rPr>
              <a:t>where, f(</a:t>
            </a:r>
            <a:r>
              <a:rPr lang="en-US" sz="1600" dirty="0" err="1">
                <a:solidFill>
                  <a:srgbClr val="000000"/>
                </a:solidFill>
                <a:latin typeface="Calibri" panose="020F0502020204030204" pitchFamily="34" charset="0"/>
              </a:rPr>
              <a:t>aj</a:t>
            </a:r>
            <a:r>
              <a:rPr lang="en-US" sz="1600" dirty="0">
                <a:solidFill>
                  <a:srgbClr val="000000"/>
                </a:solidFill>
                <a:latin typeface="Calibri" panose="020F0502020204030204" pitchFamily="34" charset="0"/>
              </a:rPr>
              <a:t>) = 1 if </a:t>
            </a:r>
            <a:r>
              <a:rPr lang="en-US" sz="1600" dirty="0" err="1">
                <a:solidFill>
                  <a:srgbClr val="000000"/>
                </a:solidFill>
                <a:latin typeface="Calibri" panose="020F0502020204030204" pitchFamily="34" charset="0"/>
              </a:rPr>
              <a:t>aj</a:t>
            </a:r>
            <a:r>
              <a:rPr lang="en-US" sz="1600" dirty="0">
                <a:solidFill>
                  <a:srgbClr val="000000"/>
                </a:solidFill>
                <a:latin typeface="Calibri" panose="020F0502020204030204" pitchFamily="34" charset="0"/>
              </a:rPr>
              <a:t> has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Calculate two inter-arrival distances (IADs) array for successive residues i.e. determine the distance between two successive residues: (array1) having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and (array2) not having the property </a:t>
            </a:r>
            <a:r>
              <a:rPr lang="en-US" sz="1600" i="1" dirty="0">
                <a:solidFill>
                  <a:srgbClr val="000000"/>
                </a:solidFill>
                <a:latin typeface="Calibri" panose="020F0502020204030204" pitchFamily="34" charset="0"/>
              </a:rPr>
              <a:t>prop</a:t>
            </a:r>
          </a:p>
          <a:p>
            <a:r>
              <a:rPr lang="en-US" sz="1600" dirty="0">
                <a:solidFill>
                  <a:srgbClr val="000000"/>
                </a:solidFill>
                <a:latin typeface="Calibri" panose="020F0502020204030204" pitchFamily="34" charset="0"/>
              </a:rPr>
              <a:t>For each IAD array</a:t>
            </a:r>
          </a:p>
          <a:p>
            <a:r>
              <a:rPr lang="en-US" sz="1600" dirty="0">
                <a:solidFill>
                  <a:srgbClr val="000000"/>
                </a:solidFill>
                <a:latin typeface="Calibri" panose="020F0502020204030204" pitchFamily="34" charset="0"/>
              </a:rPr>
              <a:t>    Build the frequency histogram based on values of IAD</a:t>
            </a:r>
          </a:p>
          <a:p>
            <a:r>
              <a:rPr lang="en-US" sz="1600" dirty="0">
                <a:solidFill>
                  <a:srgbClr val="000000"/>
                </a:solidFill>
                <a:latin typeface="Calibri" panose="020F0502020204030204" pitchFamily="34" charset="0"/>
              </a:rPr>
              <a:t>    Construct the histogram with five intervals chosen in advanced</a:t>
            </a:r>
          </a:p>
          <a:p>
            <a:r>
              <a:rPr lang="en-US" sz="1600" dirty="0">
                <a:solidFill>
                  <a:srgbClr val="000000"/>
                </a:solidFill>
                <a:latin typeface="Calibri" panose="020F0502020204030204" pitchFamily="34" charset="0"/>
              </a:rPr>
              <a:t>    Convert the frequency histogram to a probability distribution using standard statistical procedures.</a:t>
            </a:r>
          </a:p>
          <a:p>
            <a:r>
              <a:rPr lang="en-US" sz="1600" dirty="0">
                <a:solidFill>
                  <a:srgbClr val="000000"/>
                </a:solidFill>
                <a:latin typeface="Calibri" panose="020F0502020204030204" pitchFamily="34" charset="0"/>
              </a:rPr>
              <a:t>    Derive 5 probability values from the frequency histogram </a:t>
            </a:r>
          </a:p>
          <a:p>
            <a:r>
              <a:rPr lang="en-US" sz="1600" dirty="0">
                <a:solidFill>
                  <a:srgbClr val="000000"/>
                </a:solidFill>
                <a:latin typeface="Calibri" panose="020F0502020204030204" pitchFamily="34" charset="0"/>
              </a:rPr>
              <a:t>Constitute the final array of 10 features based on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(total 60 features)</a:t>
            </a:r>
            <a:endParaRPr lang="en-US" sz="1600" dirty="0"/>
          </a:p>
        </p:txBody>
      </p:sp>
      <p:graphicFrame>
        <p:nvGraphicFramePr>
          <p:cNvPr id="21" name="Diagram 20">
            <a:extLst>
              <a:ext uri="{FF2B5EF4-FFF2-40B4-BE49-F238E27FC236}">
                <a16:creationId xmlns:a16="http://schemas.microsoft.com/office/drawing/2014/main" id="{E3B1F8A6-065A-446D-865B-A7233CC9A7C0}"/>
              </a:ext>
            </a:extLst>
          </p:cNvPr>
          <p:cNvGraphicFramePr/>
          <p:nvPr>
            <p:extLst>
              <p:ext uri="{D42A27DB-BD31-4B8C-83A1-F6EECF244321}">
                <p14:modId xmlns:p14="http://schemas.microsoft.com/office/powerpoint/2010/main" val="2900180364"/>
              </p:ext>
            </p:extLst>
          </p:nvPr>
        </p:nvGraphicFramePr>
        <p:xfrm>
          <a:off x="17798678" y="20803744"/>
          <a:ext cx="11151176" cy="16417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59" name="Rectangle 58">
            <a:extLst>
              <a:ext uri="{FF2B5EF4-FFF2-40B4-BE49-F238E27FC236}">
                <a16:creationId xmlns:a16="http://schemas.microsoft.com/office/drawing/2014/main" id="{632B674B-5C97-4C65-B93A-0721E9DC16EE}"/>
              </a:ext>
            </a:extLst>
          </p:cNvPr>
          <p:cNvSpPr/>
          <p:nvPr/>
        </p:nvSpPr>
        <p:spPr>
          <a:xfrm>
            <a:off x="3354764" y="22766785"/>
            <a:ext cx="345638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Extracting features from protein sequences</a:t>
            </a:r>
          </a:p>
        </p:txBody>
      </p:sp>
      <p:sp>
        <p:nvSpPr>
          <p:cNvPr id="60" name="Rectangle 59">
            <a:extLst>
              <a:ext uri="{FF2B5EF4-FFF2-40B4-BE49-F238E27FC236}">
                <a16:creationId xmlns:a16="http://schemas.microsoft.com/office/drawing/2014/main" id="{1447920C-522C-48BD-BD46-479D0D73E142}"/>
              </a:ext>
            </a:extLst>
          </p:cNvPr>
          <p:cNvSpPr/>
          <p:nvPr/>
        </p:nvSpPr>
        <p:spPr>
          <a:xfrm>
            <a:off x="641236" y="22588206"/>
            <a:ext cx="2473887"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Calculate weights of PPI</a:t>
            </a:r>
          </a:p>
        </p:txBody>
      </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3339</TotalTime>
  <Words>1044</Words>
  <Application>Microsoft Office PowerPoint</Application>
  <PresentationFormat>Custom</PresentationFormat>
  <Paragraphs>114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Korisnik</dc:creator>
  <cp:lastModifiedBy>Milan Matić</cp:lastModifiedBy>
  <cp:revision>394</cp:revision>
  <dcterms:created xsi:type="dcterms:W3CDTF">2017-06-06T08:17:17Z</dcterms:created>
  <dcterms:modified xsi:type="dcterms:W3CDTF">2024-04-10T09:54:48Z</dcterms:modified>
</cp:coreProperties>
</file>