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0600650" cy="42840275"/>
  <p:notesSz cx="6858000" cy="9144000"/>
  <p:defaultTextStyle>
    <a:defPPr>
      <a:defRPr lang="sr-Latn-CS"/>
    </a:defPPr>
    <a:lvl1pPr marL="0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1pPr>
    <a:lvl2pPr marL="2098270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2pPr>
    <a:lvl3pPr marL="4196541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3pPr>
    <a:lvl4pPr marL="6294811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4pPr>
    <a:lvl5pPr marL="8393081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5pPr>
    <a:lvl6pPr marL="10491351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6pPr>
    <a:lvl7pPr marL="12589622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7pPr>
    <a:lvl8pPr marL="14687892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8pPr>
    <a:lvl9pPr marL="16786162" algn="l" defTabSz="4196541" rtl="0" eaLnBrk="1" latinLnBrk="0" hangingPunct="1">
      <a:defRPr sz="82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 userDrawn="1">
          <p15:clr>
            <a:srgbClr val="A4A3A4"/>
          </p15:clr>
        </p15:guide>
        <p15:guide id="2" pos="9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B86"/>
    <a:srgbClr val="7D6759"/>
    <a:srgbClr val="000000"/>
    <a:srgbClr val="E9EDF4"/>
    <a:srgbClr val="7D7F83"/>
    <a:srgbClr val="FFFF00"/>
    <a:srgbClr val="F6F8FC"/>
    <a:srgbClr val="ED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15" autoAdjust="0"/>
  </p:normalViewPr>
  <p:slideViewPr>
    <p:cSldViewPr>
      <p:cViewPr>
        <p:scale>
          <a:sx n="69" d="100"/>
          <a:sy n="69" d="100"/>
        </p:scale>
        <p:origin x="-1373" y="-14347"/>
      </p:cViewPr>
      <p:guideLst>
        <p:guide orient="horz" pos="13493"/>
        <p:guide pos="96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DAEBC-087F-4D15-B752-4785C06736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948468-426C-430E-8463-EA0A9047AA97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2500" dirty="0"/>
            <a:t>Form </a:t>
          </a:r>
          <a:r>
            <a:rPr lang="en-US" sz="2500" dirty="0" err="1"/>
            <a:t>traning</a:t>
          </a:r>
          <a:r>
            <a:rPr lang="en-US" sz="2500" dirty="0"/>
            <a:t> and test sets 70:30 </a:t>
          </a:r>
          <a:r>
            <a:rPr lang="en-US" sz="2500" dirty="0" err="1"/>
            <a:t>stratfied</a:t>
          </a:r>
          <a:endParaRPr lang="en-US" sz="2500" dirty="0"/>
        </a:p>
      </dgm:t>
    </dgm:pt>
    <dgm:pt modelId="{089F8F6F-ED72-497F-B944-BDE96C4547C5}" type="parTrans" cxnId="{8A0A7A8C-9957-45EB-A42F-57DBD8274257}">
      <dgm:prSet/>
      <dgm:spPr/>
      <dgm:t>
        <a:bodyPr/>
        <a:lstStyle/>
        <a:p>
          <a:endParaRPr lang="en-US" sz="2500"/>
        </a:p>
      </dgm:t>
    </dgm:pt>
    <dgm:pt modelId="{55FCA17C-1EF6-4064-B59A-DED79FC40987}" type="sibTrans" cxnId="{8A0A7A8C-9957-45EB-A42F-57DBD8274257}">
      <dgm:prSet custT="1"/>
      <dgm:spPr/>
      <dgm:t>
        <a:bodyPr/>
        <a:lstStyle/>
        <a:p>
          <a:endParaRPr lang="en-US" sz="2500"/>
        </a:p>
      </dgm:t>
    </dgm:pt>
    <dgm:pt modelId="{4DBB097A-AAC8-4558-83CD-5D293BA0E73F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500" dirty="0"/>
            <a:t>Resample the training set by using SMOTEEN</a:t>
          </a:r>
        </a:p>
      </dgm:t>
    </dgm:pt>
    <dgm:pt modelId="{F66D8E7D-91C7-486F-96A1-E8901AD94FBA}" type="parTrans" cxnId="{2D6E6A99-0884-421B-9583-F66FB72B4CE8}">
      <dgm:prSet/>
      <dgm:spPr/>
      <dgm:t>
        <a:bodyPr/>
        <a:lstStyle/>
        <a:p>
          <a:endParaRPr lang="en-US" sz="2500"/>
        </a:p>
      </dgm:t>
    </dgm:pt>
    <dgm:pt modelId="{AAF2528D-193F-4D93-A91F-6874F8247A7E}" type="sibTrans" cxnId="{2D6E6A99-0884-421B-9583-F66FB72B4CE8}">
      <dgm:prSet custT="1"/>
      <dgm:spPr/>
      <dgm:t>
        <a:bodyPr/>
        <a:lstStyle/>
        <a:p>
          <a:endParaRPr lang="en-US" sz="2500"/>
        </a:p>
      </dgm:t>
    </dgm:pt>
    <dgm:pt modelId="{FFE45BF6-B8B7-4DF6-B255-42C35051D756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500" dirty="0"/>
            <a:t>Scale data MinMaxScaler</a:t>
          </a:r>
        </a:p>
      </dgm:t>
    </dgm:pt>
    <dgm:pt modelId="{550CEC22-6DA6-4C97-9825-0EA4212E08F2}" type="parTrans" cxnId="{F0E2C854-E738-4B9A-99E1-2771B60C9447}">
      <dgm:prSet/>
      <dgm:spPr/>
      <dgm:t>
        <a:bodyPr/>
        <a:lstStyle/>
        <a:p>
          <a:endParaRPr lang="en-US" sz="2500"/>
        </a:p>
      </dgm:t>
    </dgm:pt>
    <dgm:pt modelId="{A491963B-FA65-4F9A-A948-8D6552EF7FBD}" type="sibTrans" cxnId="{F0E2C854-E738-4B9A-99E1-2771B60C9447}">
      <dgm:prSet custT="1"/>
      <dgm:spPr/>
      <dgm:t>
        <a:bodyPr/>
        <a:lstStyle/>
        <a:p>
          <a:endParaRPr lang="en-US" sz="2500"/>
        </a:p>
      </dgm:t>
    </dgm:pt>
    <dgm:pt modelId="{F6006F7E-AC86-45B0-8635-2B1FB4B48637}">
      <dgm:prSet custT="1"/>
      <dgm:spPr>
        <a:solidFill>
          <a:srgbClr val="FFC000"/>
        </a:solidFill>
      </dgm:spPr>
      <dgm:t>
        <a:bodyPr/>
        <a:lstStyle/>
        <a:p>
          <a:r>
            <a:rPr lang="en-US" sz="2500" dirty="0"/>
            <a:t>Adjust hyperparameters of KNN by using GridSearchCV</a:t>
          </a:r>
        </a:p>
      </dgm:t>
    </dgm:pt>
    <dgm:pt modelId="{9BB6F8E7-7675-44CB-9DA3-545DA6F36E9D}" type="parTrans" cxnId="{039EE9CB-942E-4BB3-B9DC-936A8F50F939}">
      <dgm:prSet/>
      <dgm:spPr/>
      <dgm:t>
        <a:bodyPr/>
        <a:lstStyle/>
        <a:p>
          <a:endParaRPr lang="en-US" sz="2500"/>
        </a:p>
      </dgm:t>
    </dgm:pt>
    <dgm:pt modelId="{DE65469D-6D73-4E22-BA1D-C8408998D1F0}" type="sibTrans" cxnId="{039EE9CB-942E-4BB3-B9DC-936A8F50F939}">
      <dgm:prSet custT="1"/>
      <dgm:spPr/>
      <dgm:t>
        <a:bodyPr/>
        <a:lstStyle/>
        <a:p>
          <a:endParaRPr lang="en-US" sz="2500"/>
        </a:p>
      </dgm:t>
    </dgm:pt>
    <dgm:pt modelId="{4DF115B0-D97C-4D45-995F-751D171483ED}" type="pres">
      <dgm:prSet presAssocID="{084DAEBC-087F-4D15-B752-4785C0673660}" presName="Name0" presStyleCnt="0">
        <dgm:presLayoutVars>
          <dgm:dir/>
          <dgm:resizeHandles val="exact"/>
        </dgm:presLayoutVars>
      </dgm:prSet>
      <dgm:spPr/>
    </dgm:pt>
    <dgm:pt modelId="{9039D0E1-9BDE-4D45-A61C-BA5F9D629281}" type="pres">
      <dgm:prSet presAssocID="{8D948468-426C-430E-8463-EA0A9047AA9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B3AA5-5C37-401B-BD24-8CDBE6CDE631}" type="pres">
      <dgm:prSet presAssocID="{55FCA17C-1EF6-4064-B59A-DED79FC40987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24ED164-7D46-4FE6-99D4-115D05EB5090}" type="pres">
      <dgm:prSet presAssocID="{55FCA17C-1EF6-4064-B59A-DED79FC40987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66EB45E-0BF0-4F15-90A8-48CDB3BB1843}" type="pres">
      <dgm:prSet presAssocID="{4DBB097A-AAC8-4558-83CD-5D293BA0E73F}" presName="node" presStyleLbl="node1" presStyleIdx="1" presStyleCnt="4" custLinFactNeighborX="13307" custLinFactNeighborY="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36536-CA58-460B-9592-E804F4957C65}" type="pres">
      <dgm:prSet presAssocID="{AAF2528D-193F-4D93-A91F-6874F8247A7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484F5B9-AF2E-4D41-B34C-14F23DAB6613}" type="pres">
      <dgm:prSet presAssocID="{AAF2528D-193F-4D93-A91F-6874F8247A7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B7A5903-CDD3-4CC0-94BF-E92BA3DA96DD}" type="pres">
      <dgm:prSet presAssocID="{FFE45BF6-B8B7-4DF6-B255-42C35051D756}" presName="node" presStyleLbl="node1" presStyleIdx="2" presStyleCnt="4" custLinFactNeighborX="13307" custLinFactNeighborY="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2B67F-A38C-4915-8317-7B8D2EEE0C67}" type="pres">
      <dgm:prSet presAssocID="{A491963B-FA65-4F9A-A948-8D6552EF7FB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F882EF6-49EC-4B53-B100-EAD4E720298A}" type="pres">
      <dgm:prSet presAssocID="{A491963B-FA65-4F9A-A948-8D6552EF7FB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DFA93C7-BE63-4691-A297-B8C9BB46D38B}" type="pres">
      <dgm:prSet presAssocID="{F6006F7E-AC86-45B0-8635-2B1FB4B48637}" presName="node" presStyleLbl="node1" presStyleIdx="3" presStyleCnt="4" custScaleX="117086" custLinFactNeighborX="13307" custLinFactNeighborY="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19E57-37CF-4D7F-8567-1CB6667515CB}" type="presOf" srcId="{A491963B-FA65-4F9A-A948-8D6552EF7FBD}" destId="{8F882EF6-49EC-4B53-B100-EAD4E720298A}" srcOrd="1" destOrd="0" presId="urn:microsoft.com/office/officeart/2005/8/layout/process1"/>
    <dgm:cxn modelId="{039EE9CB-942E-4BB3-B9DC-936A8F50F939}" srcId="{084DAEBC-087F-4D15-B752-4785C0673660}" destId="{F6006F7E-AC86-45B0-8635-2B1FB4B48637}" srcOrd="3" destOrd="0" parTransId="{9BB6F8E7-7675-44CB-9DA3-545DA6F36E9D}" sibTransId="{DE65469D-6D73-4E22-BA1D-C8408998D1F0}"/>
    <dgm:cxn modelId="{F0E2C854-E738-4B9A-99E1-2771B60C9447}" srcId="{084DAEBC-087F-4D15-B752-4785C0673660}" destId="{FFE45BF6-B8B7-4DF6-B255-42C35051D756}" srcOrd="2" destOrd="0" parTransId="{550CEC22-6DA6-4C97-9825-0EA4212E08F2}" sibTransId="{A491963B-FA65-4F9A-A948-8D6552EF7FBD}"/>
    <dgm:cxn modelId="{BB129FEE-B7DF-409C-94FD-C3180D7E6BCB}" type="presOf" srcId="{FFE45BF6-B8B7-4DF6-B255-42C35051D756}" destId="{0B7A5903-CDD3-4CC0-94BF-E92BA3DA96DD}" srcOrd="0" destOrd="0" presId="urn:microsoft.com/office/officeart/2005/8/layout/process1"/>
    <dgm:cxn modelId="{1F63834A-14E8-4045-ADBC-17DC5CB5F954}" type="presOf" srcId="{55FCA17C-1EF6-4064-B59A-DED79FC40987}" destId="{49AB3AA5-5C37-401B-BD24-8CDBE6CDE631}" srcOrd="0" destOrd="0" presId="urn:microsoft.com/office/officeart/2005/8/layout/process1"/>
    <dgm:cxn modelId="{BEBA565C-4BB6-4FAC-8220-2037A2C4BB59}" type="presOf" srcId="{AAF2528D-193F-4D93-A91F-6874F8247A7E}" destId="{9D036536-CA58-460B-9592-E804F4957C65}" srcOrd="0" destOrd="0" presId="urn:microsoft.com/office/officeart/2005/8/layout/process1"/>
    <dgm:cxn modelId="{8F79D79C-09D6-487D-8FD1-87A5FD0DF99A}" type="presOf" srcId="{084DAEBC-087F-4D15-B752-4785C0673660}" destId="{4DF115B0-D97C-4D45-995F-751D171483ED}" srcOrd="0" destOrd="0" presId="urn:microsoft.com/office/officeart/2005/8/layout/process1"/>
    <dgm:cxn modelId="{C3E2F7B3-4158-494E-83A1-75C1933FC0BF}" type="presOf" srcId="{AAF2528D-193F-4D93-A91F-6874F8247A7E}" destId="{5484F5B9-AF2E-4D41-B34C-14F23DAB6613}" srcOrd="1" destOrd="0" presId="urn:microsoft.com/office/officeart/2005/8/layout/process1"/>
    <dgm:cxn modelId="{29E6CB5C-90D4-4537-A08F-602AB69E1185}" type="presOf" srcId="{8D948468-426C-430E-8463-EA0A9047AA97}" destId="{9039D0E1-9BDE-4D45-A61C-BA5F9D629281}" srcOrd="0" destOrd="0" presId="urn:microsoft.com/office/officeart/2005/8/layout/process1"/>
    <dgm:cxn modelId="{CE4C3E71-01BF-48FF-8849-74C1F916C255}" type="presOf" srcId="{4DBB097A-AAC8-4558-83CD-5D293BA0E73F}" destId="{266EB45E-0BF0-4F15-90A8-48CDB3BB1843}" srcOrd="0" destOrd="0" presId="urn:microsoft.com/office/officeart/2005/8/layout/process1"/>
    <dgm:cxn modelId="{2D6E6A99-0884-421B-9583-F66FB72B4CE8}" srcId="{084DAEBC-087F-4D15-B752-4785C0673660}" destId="{4DBB097A-AAC8-4558-83CD-5D293BA0E73F}" srcOrd="1" destOrd="0" parTransId="{F66D8E7D-91C7-486F-96A1-E8901AD94FBA}" sibTransId="{AAF2528D-193F-4D93-A91F-6874F8247A7E}"/>
    <dgm:cxn modelId="{CF05EDF1-8EB6-4600-B8CE-CA21F2358774}" type="presOf" srcId="{A491963B-FA65-4F9A-A948-8D6552EF7FBD}" destId="{9132B67F-A38C-4915-8317-7B8D2EEE0C67}" srcOrd="0" destOrd="0" presId="urn:microsoft.com/office/officeart/2005/8/layout/process1"/>
    <dgm:cxn modelId="{467FE643-5A2A-4725-9326-4A4BE2A4EDD6}" type="presOf" srcId="{F6006F7E-AC86-45B0-8635-2B1FB4B48637}" destId="{2DFA93C7-BE63-4691-A297-B8C9BB46D38B}" srcOrd="0" destOrd="0" presId="urn:microsoft.com/office/officeart/2005/8/layout/process1"/>
    <dgm:cxn modelId="{D87ED65A-1EE6-4167-9E92-EF0162A41ED0}" type="presOf" srcId="{55FCA17C-1EF6-4064-B59A-DED79FC40987}" destId="{B24ED164-7D46-4FE6-99D4-115D05EB5090}" srcOrd="1" destOrd="0" presId="urn:microsoft.com/office/officeart/2005/8/layout/process1"/>
    <dgm:cxn modelId="{8A0A7A8C-9957-45EB-A42F-57DBD8274257}" srcId="{084DAEBC-087F-4D15-B752-4785C0673660}" destId="{8D948468-426C-430E-8463-EA0A9047AA97}" srcOrd="0" destOrd="0" parTransId="{089F8F6F-ED72-497F-B944-BDE96C4547C5}" sibTransId="{55FCA17C-1EF6-4064-B59A-DED79FC40987}"/>
    <dgm:cxn modelId="{2EE71F70-44B8-4167-AE8E-D808B4B8507E}" type="presParOf" srcId="{4DF115B0-D97C-4D45-995F-751D171483ED}" destId="{9039D0E1-9BDE-4D45-A61C-BA5F9D629281}" srcOrd="0" destOrd="0" presId="urn:microsoft.com/office/officeart/2005/8/layout/process1"/>
    <dgm:cxn modelId="{C6CBE64A-4FE6-4DA8-BB33-48D1672F1161}" type="presParOf" srcId="{4DF115B0-D97C-4D45-995F-751D171483ED}" destId="{49AB3AA5-5C37-401B-BD24-8CDBE6CDE631}" srcOrd="1" destOrd="0" presId="urn:microsoft.com/office/officeart/2005/8/layout/process1"/>
    <dgm:cxn modelId="{5B0FFD9C-195F-45EB-BCE5-2493D4E9AA6C}" type="presParOf" srcId="{49AB3AA5-5C37-401B-BD24-8CDBE6CDE631}" destId="{B24ED164-7D46-4FE6-99D4-115D05EB5090}" srcOrd="0" destOrd="0" presId="urn:microsoft.com/office/officeart/2005/8/layout/process1"/>
    <dgm:cxn modelId="{AEC087A3-4796-4815-8372-C649A79BD78E}" type="presParOf" srcId="{4DF115B0-D97C-4D45-995F-751D171483ED}" destId="{266EB45E-0BF0-4F15-90A8-48CDB3BB1843}" srcOrd="2" destOrd="0" presId="urn:microsoft.com/office/officeart/2005/8/layout/process1"/>
    <dgm:cxn modelId="{BBF93382-7271-4FFA-8496-A91A22B8DB64}" type="presParOf" srcId="{4DF115B0-D97C-4D45-995F-751D171483ED}" destId="{9D036536-CA58-460B-9592-E804F4957C65}" srcOrd="3" destOrd="0" presId="urn:microsoft.com/office/officeart/2005/8/layout/process1"/>
    <dgm:cxn modelId="{6D96DAE9-D1A1-49D9-B673-5379A51A4DFC}" type="presParOf" srcId="{9D036536-CA58-460B-9592-E804F4957C65}" destId="{5484F5B9-AF2E-4D41-B34C-14F23DAB6613}" srcOrd="0" destOrd="0" presId="urn:microsoft.com/office/officeart/2005/8/layout/process1"/>
    <dgm:cxn modelId="{14B3089A-1194-46EA-BBAC-34972DDA113A}" type="presParOf" srcId="{4DF115B0-D97C-4D45-995F-751D171483ED}" destId="{0B7A5903-CDD3-4CC0-94BF-E92BA3DA96DD}" srcOrd="4" destOrd="0" presId="urn:microsoft.com/office/officeart/2005/8/layout/process1"/>
    <dgm:cxn modelId="{1800F8E3-A13C-4E0F-AE02-875A069862AC}" type="presParOf" srcId="{4DF115B0-D97C-4D45-995F-751D171483ED}" destId="{9132B67F-A38C-4915-8317-7B8D2EEE0C67}" srcOrd="5" destOrd="0" presId="urn:microsoft.com/office/officeart/2005/8/layout/process1"/>
    <dgm:cxn modelId="{96CD40B2-16CF-42B2-8A53-77B621AA6B26}" type="presParOf" srcId="{9132B67F-A38C-4915-8317-7B8D2EEE0C67}" destId="{8F882EF6-49EC-4B53-B100-EAD4E720298A}" srcOrd="0" destOrd="0" presId="urn:microsoft.com/office/officeart/2005/8/layout/process1"/>
    <dgm:cxn modelId="{F0D0295F-D2B6-4998-8EC4-3A52C4BEDB30}" type="presParOf" srcId="{4DF115B0-D97C-4D45-995F-751D171483ED}" destId="{2DFA93C7-BE63-4691-A297-B8C9BB46D38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D35960-DDC9-4639-BD50-62380431F57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4848219-8E91-4CAC-BAFC-A34865839130}">
      <dgm:prSet phldrT="[Text]" custT="1"/>
      <dgm:spPr>
        <a:solidFill>
          <a:srgbClr val="AB2B86"/>
        </a:solidFill>
      </dgm:spPr>
      <dgm:t>
        <a:bodyPr/>
        <a:lstStyle/>
        <a:p>
          <a:pPr>
            <a:buNone/>
          </a:pPr>
          <a:r>
            <a:rPr lang="en-US" sz="3000" dirty="0"/>
            <a:t>Train the model on the resampled training set</a:t>
          </a:r>
        </a:p>
      </dgm:t>
    </dgm:pt>
    <dgm:pt modelId="{4F12413A-D534-4719-9025-417569C2510A}" type="parTrans" cxnId="{F324393A-AC06-4A50-8119-259F4AC4A2A9}">
      <dgm:prSet/>
      <dgm:spPr/>
      <dgm:t>
        <a:bodyPr/>
        <a:lstStyle/>
        <a:p>
          <a:endParaRPr lang="en-US"/>
        </a:p>
      </dgm:t>
    </dgm:pt>
    <dgm:pt modelId="{87E812C8-FE63-46A2-82C4-E3AF1165FAEC}" type="sibTrans" cxnId="{F324393A-AC06-4A50-8119-259F4AC4A2A9}">
      <dgm:prSet/>
      <dgm:spPr/>
      <dgm:t>
        <a:bodyPr/>
        <a:lstStyle/>
        <a:p>
          <a:endParaRPr lang="en-US"/>
        </a:p>
      </dgm:t>
    </dgm:pt>
    <dgm:pt modelId="{10AAF480-0D29-4E26-A72C-915CF903C5C7}">
      <dgm:prSet phldrT="[Text]" custT="1"/>
      <dgm:spPr>
        <a:solidFill>
          <a:srgbClr val="7D6759"/>
        </a:solidFill>
      </dgm:spPr>
      <dgm:t>
        <a:bodyPr/>
        <a:lstStyle/>
        <a:p>
          <a:pPr>
            <a:buNone/>
          </a:pPr>
          <a:r>
            <a:rPr lang="en-US" sz="3000" dirty="0"/>
            <a:t>Evaluate the model</a:t>
          </a:r>
        </a:p>
      </dgm:t>
    </dgm:pt>
    <dgm:pt modelId="{A15204E6-6B7E-4387-BE48-8BA1CD249171}" type="parTrans" cxnId="{F92103A6-3F6A-46B2-98E8-CDB2C3262F70}">
      <dgm:prSet/>
      <dgm:spPr/>
      <dgm:t>
        <a:bodyPr/>
        <a:lstStyle/>
        <a:p>
          <a:endParaRPr lang="en-US"/>
        </a:p>
      </dgm:t>
    </dgm:pt>
    <dgm:pt modelId="{2057236A-A7B1-4E1D-AADF-C7248AA9F058}" type="sibTrans" cxnId="{F92103A6-3F6A-46B2-98E8-CDB2C3262F70}">
      <dgm:prSet/>
      <dgm:spPr/>
      <dgm:t>
        <a:bodyPr/>
        <a:lstStyle/>
        <a:p>
          <a:endParaRPr lang="en-US"/>
        </a:p>
      </dgm:t>
    </dgm:pt>
    <dgm:pt modelId="{9BDC6DE6-065D-479B-BEB3-BB668775D263}" type="pres">
      <dgm:prSet presAssocID="{73D35960-DDC9-4639-BD50-62380431F57D}" presName="Name0" presStyleCnt="0">
        <dgm:presLayoutVars>
          <dgm:dir/>
          <dgm:resizeHandles val="exact"/>
        </dgm:presLayoutVars>
      </dgm:prSet>
      <dgm:spPr/>
    </dgm:pt>
    <dgm:pt modelId="{CA2A973F-C317-4D25-AD4E-D5833079E7DF}" type="pres">
      <dgm:prSet presAssocID="{D4848219-8E91-4CAC-BAFC-A3486583913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23861-EBE9-44B3-9472-EF4C03646A1C}" type="pres">
      <dgm:prSet presAssocID="{87E812C8-FE63-46A2-82C4-E3AF1165FAE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82908010-5D50-447A-A669-F7ED88D694B7}" type="pres">
      <dgm:prSet presAssocID="{87E812C8-FE63-46A2-82C4-E3AF1165FAE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84C38B99-337A-4D51-B033-2DCA5A1A3CFC}" type="pres">
      <dgm:prSet presAssocID="{10AAF480-0D29-4E26-A72C-915CF903C5C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E3A5A3-0AD7-4EDD-8D27-C33EA483770A}" type="presOf" srcId="{87E812C8-FE63-46A2-82C4-E3AF1165FAEC}" destId="{87E23861-EBE9-44B3-9472-EF4C03646A1C}" srcOrd="0" destOrd="0" presId="urn:microsoft.com/office/officeart/2005/8/layout/process1"/>
    <dgm:cxn modelId="{EA23C1DB-8FF9-4D27-907D-265B2BD827B4}" type="presOf" srcId="{73D35960-DDC9-4639-BD50-62380431F57D}" destId="{9BDC6DE6-065D-479B-BEB3-BB668775D263}" srcOrd="0" destOrd="0" presId="urn:microsoft.com/office/officeart/2005/8/layout/process1"/>
    <dgm:cxn modelId="{E66D701E-E795-4E5D-9DD5-7080975E9BCB}" type="presOf" srcId="{10AAF480-0D29-4E26-A72C-915CF903C5C7}" destId="{84C38B99-337A-4D51-B033-2DCA5A1A3CFC}" srcOrd="0" destOrd="0" presId="urn:microsoft.com/office/officeart/2005/8/layout/process1"/>
    <dgm:cxn modelId="{EC22D993-5D1C-405F-BA7B-F8645DC04E32}" type="presOf" srcId="{D4848219-8E91-4CAC-BAFC-A34865839130}" destId="{CA2A973F-C317-4D25-AD4E-D5833079E7DF}" srcOrd="0" destOrd="0" presId="urn:microsoft.com/office/officeart/2005/8/layout/process1"/>
    <dgm:cxn modelId="{F92103A6-3F6A-46B2-98E8-CDB2C3262F70}" srcId="{73D35960-DDC9-4639-BD50-62380431F57D}" destId="{10AAF480-0D29-4E26-A72C-915CF903C5C7}" srcOrd="1" destOrd="0" parTransId="{A15204E6-6B7E-4387-BE48-8BA1CD249171}" sibTransId="{2057236A-A7B1-4E1D-AADF-C7248AA9F058}"/>
    <dgm:cxn modelId="{0256AF0D-FA80-4245-B03A-79310906EB78}" type="presOf" srcId="{87E812C8-FE63-46A2-82C4-E3AF1165FAEC}" destId="{82908010-5D50-447A-A669-F7ED88D694B7}" srcOrd="1" destOrd="0" presId="urn:microsoft.com/office/officeart/2005/8/layout/process1"/>
    <dgm:cxn modelId="{F324393A-AC06-4A50-8119-259F4AC4A2A9}" srcId="{73D35960-DDC9-4639-BD50-62380431F57D}" destId="{D4848219-8E91-4CAC-BAFC-A34865839130}" srcOrd="0" destOrd="0" parTransId="{4F12413A-D534-4719-9025-417569C2510A}" sibTransId="{87E812C8-FE63-46A2-82C4-E3AF1165FAEC}"/>
    <dgm:cxn modelId="{0661E27E-9CE3-4612-9832-E02A04BDDBCA}" type="presParOf" srcId="{9BDC6DE6-065D-479B-BEB3-BB668775D263}" destId="{CA2A973F-C317-4D25-AD4E-D5833079E7DF}" srcOrd="0" destOrd="0" presId="urn:microsoft.com/office/officeart/2005/8/layout/process1"/>
    <dgm:cxn modelId="{09071F40-2BC7-41C2-ACD7-1465FE71B199}" type="presParOf" srcId="{9BDC6DE6-065D-479B-BEB3-BB668775D263}" destId="{87E23861-EBE9-44B3-9472-EF4C03646A1C}" srcOrd="1" destOrd="0" presId="urn:microsoft.com/office/officeart/2005/8/layout/process1"/>
    <dgm:cxn modelId="{2807512F-6459-4854-A1B6-A744369E2B98}" type="presParOf" srcId="{87E23861-EBE9-44B3-9472-EF4C03646A1C}" destId="{82908010-5D50-447A-A669-F7ED88D694B7}" srcOrd="0" destOrd="0" presId="urn:microsoft.com/office/officeart/2005/8/layout/process1"/>
    <dgm:cxn modelId="{2CB3E0C7-1AB3-41CA-A8C1-E86014C30A14}" type="presParOf" srcId="{9BDC6DE6-065D-479B-BEB3-BB668775D263}" destId="{84C38B99-337A-4D51-B033-2DCA5A1A3CF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9D0E1-9BDE-4D45-A61C-BA5F9D629281}">
      <dsp:nvSpPr>
        <dsp:cNvPr id="0" name=""/>
        <dsp:cNvSpPr/>
      </dsp:nvSpPr>
      <dsp:spPr>
        <a:xfrm>
          <a:off x="11138" y="1380638"/>
          <a:ext cx="2291238" cy="1698607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Form </a:t>
          </a:r>
          <a:r>
            <a:rPr lang="en-US" sz="2500" kern="1200" dirty="0" err="1"/>
            <a:t>traning</a:t>
          </a:r>
          <a:r>
            <a:rPr lang="en-US" sz="2500" kern="1200" dirty="0"/>
            <a:t> and test sets 70:30 </a:t>
          </a:r>
          <a:r>
            <a:rPr lang="en-US" sz="2500" kern="1200" dirty="0" err="1"/>
            <a:t>stratfied</a:t>
          </a:r>
          <a:endParaRPr lang="en-US" sz="2500" kern="1200" dirty="0"/>
        </a:p>
      </dsp:txBody>
      <dsp:txXfrm>
        <a:off x="60889" y="1430389"/>
        <a:ext cx="2191736" cy="1599105"/>
      </dsp:txXfrm>
    </dsp:sp>
    <dsp:sp modelId="{49AB3AA5-5C37-401B-BD24-8CDBE6CDE631}">
      <dsp:nvSpPr>
        <dsp:cNvPr id="0" name=""/>
        <dsp:cNvSpPr/>
      </dsp:nvSpPr>
      <dsp:spPr>
        <a:xfrm rot="2999">
          <a:off x="2561989" y="1947294"/>
          <a:ext cx="550380" cy="56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561989" y="2060867"/>
        <a:ext cx="385266" cy="340937"/>
      </dsp:txXfrm>
    </dsp:sp>
    <dsp:sp modelId="{266EB45E-0BF0-4F15-90A8-48CDB3BB1843}">
      <dsp:nvSpPr>
        <dsp:cNvPr id="0" name=""/>
        <dsp:cNvSpPr/>
      </dsp:nvSpPr>
      <dsp:spPr>
        <a:xfrm>
          <a:off x="3340830" y="1383543"/>
          <a:ext cx="2291238" cy="169860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Resample the training set by using SMOTEEN</a:t>
          </a:r>
        </a:p>
      </dsp:txBody>
      <dsp:txXfrm>
        <a:off x="3390581" y="1433294"/>
        <a:ext cx="2191736" cy="1599105"/>
      </dsp:txXfrm>
    </dsp:sp>
    <dsp:sp modelId="{9D036536-CA58-460B-9592-E804F4957C65}">
      <dsp:nvSpPr>
        <dsp:cNvPr id="0" name=""/>
        <dsp:cNvSpPr/>
      </dsp:nvSpPr>
      <dsp:spPr>
        <a:xfrm>
          <a:off x="5861192" y="1948733"/>
          <a:ext cx="485742" cy="56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861192" y="2062378"/>
        <a:ext cx="340019" cy="340937"/>
      </dsp:txXfrm>
    </dsp:sp>
    <dsp:sp modelId="{0B7A5903-CDD3-4CC0-94BF-E92BA3DA96DD}">
      <dsp:nvSpPr>
        <dsp:cNvPr id="0" name=""/>
        <dsp:cNvSpPr/>
      </dsp:nvSpPr>
      <dsp:spPr>
        <a:xfrm>
          <a:off x="6548563" y="1383543"/>
          <a:ext cx="2291238" cy="169860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Scale data MinMaxScaler</a:t>
          </a:r>
        </a:p>
      </dsp:txBody>
      <dsp:txXfrm>
        <a:off x="6598314" y="1433294"/>
        <a:ext cx="2191736" cy="1599105"/>
      </dsp:txXfrm>
    </dsp:sp>
    <dsp:sp modelId="{9132B67F-A38C-4915-8317-7B8D2EEE0C67}">
      <dsp:nvSpPr>
        <dsp:cNvPr id="0" name=""/>
        <dsp:cNvSpPr/>
      </dsp:nvSpPr>
      <dsp:spPr>
        <a:xfrm>
          <a:off x="9041220" y="1948733"/>
          <a:ext cx="427008" cy="568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9041220" y="2062378"/>
        <a:ext cx="298906" cy="340937"/>
      </dsp:txXfrm>
    </dsp:sp>
    <dsp:sp modelId="{2DFA93C7-BE63-4691-A297-B8C9BB46D38B}">
      <dsp:nvSpPr>
        <dsp:cNvPr id="0" name=""/>
        <dsp:cNvSpPr/>
      </dsp:nvSpPr>
      <dsp:spPr>
        <a:xfrm>
          <a:off x="9645477" y="1383543"/>
          <a:ext cx="2682719" cy="1698607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Adjust hyperparameters of KNN by using GridSearchCV</a:t>
          </a:r>
        </a:p>
      </dsp:txBody>
      <dsp:txXfrm>
        <a:off x="9695228" y="1433294"/>
        <a:ext cx="2583217" cy="1599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A973F-C317-4D25-AD4E-D5833079E7DF}">
      <dsp:nvSpPr>
        <dsp:cNvPr id="0" name=""/>
        <dsp:cNvSpPr/>
      </dsp:nvSpPr>
      <dsp:spPr>
        <a:xfrm>
          <a:off x="2177" y="0"/>
          <a:ext cx="4644508" cy="1641738"/>
        </a:xfrm>
        <a:prstGeom prst="roundRect">
          <a:avLst>
            <a:gd name="adj" fmla="val 10000"/>
          </a:avLst>
        </a:prstGeom>
        <a:solidFill>
          <a:srgbClr val="AB2B8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the model on the resampled training set</a:t>
          </a:r>
        </a:p>
      </dsp:txBody>
      <dsp:txXfrm>
        <a:off x="50262" y="48085"/>
        <a:ext cx="4548338" cy="1545568"/>
      </dsp:txXfrm>
    </dsp:sp>
    <dsp:sp modelId="{87E23861-EBE9-44B3-9472-EF4C03646A1C}">
      <dsp:nvSpPr>
        <dsp:cNvPr id="0" name=""/>
        <dsp:cNvSpPr/>
      </dsp:nvSpPr>
      <dsp:spPr>
        <a:xfrm>
          <a:off x="5111137" y="244950"/>
          <a:ext cx="984635" cy="11518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900" kern="1200"/>
        </a:p>
      </dsp:txBody>
      <dsp:txXfrm>
        <a:off x="5111137" y="475318"/>
        <a:ext cx="689245" cy="691102"/>
      </dsp:txXfrm>
    </dsp:sp>
    <dsp:sp modelId="{84C38B99-337A-4D51-B033-2DCA5A1A3CFC}">
      <dsp:nvSpPr>
        <dsp:cNvPr id="0" name=""/>
        <dsp:cNvSpPr/>
      </dsp:nvSpPr>
      <dsp:spPr>
        <a:xfrm>
          <a:off x="6504489" y="0"/>
          <a:ext cx="4644508" cy="1641738"/>
        </a:xfrm>
        <a:prstGeom prst="roundRect">
          <a:avLst>
            <a:gd name="adj" fmla="val 10000"/>
          </a:avLst>
        </a:prstGeom>
        <a:solidFill>
          <a:srgbClr val="7D67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Evaluate the model</a:t>
          </a:r>
        </a:p>
      </dsp:txBody>
      <dsp:txXfrm>
        <a:off x="6552574" y="48085"/>
        <a:ext cx="4548338" cy="1545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6662-CA49-4C96-9773-885CF69B300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A0DE-5A0B-445E-8356-401283A4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CA0DE-5A0B-445E-8356-401283A4F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3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13308284"/>
            <a:ext cx="26010553" cy="91828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0098" y="24276156"/>
            <a:ext cx="21420455" cy="109480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9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9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9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9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99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39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79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1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r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39101" y="2290770"/>
            <a:ext cx="5163862" cy="48730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7545" y="2290770"/>
            <a:ext cx="14981570" cy="48730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42" y="27528845"/>
            <a:ext cx="26010553" cy="8508555"/>
          </a:xfrm>
        </p:spPr>
        <p:txBody>
          <a:bodyPr anchor="t"/>
          <a:lstStyle>
            <a:lvl1pPr algn="l">
              <a:defRPr sz="17847" b="1" cap="all"/>
            </a:lvl1pPr>
          </a:lstStyle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242" y="18157571"/>
            <a:ext cx="26010553" cy="9371306"/>
          </a:xfrm>
        </p:spPr>
        <p:txBody>
          <a:bodyPr anchor="b"/>
          <a:lstStyle>
            <a:lvl1pPr marL="0" indent="0">
              <a:buNone/>
              <a:defRPr sz="8971">
                <a:solidFill>
                  <a:schemeClr val="tx1">
                    <a:tint val="75000"/>
                  </a:schemeClr>
                </a:solidFill>
              </a:defRPr>
            </a:lvl1pPr>
            <a:lvl2pPr marL="2039943" indent="0">
              <a:buNone/>
              <a:defRPr sz="8027">
                <a:solidFill>
                  <a:schemeClr val="tx1">
                    <a:tint val="75000"/>
                  </a:schemeClr>
                </a:solidFill>
              </a:defRPr>
            </a:lvl2pPr>
            <a:lvl3pPr marL="4079886" indent="0">
              <a:buNone/>
              <a:defRPr sz="7177">
                <a:solidFill>
                  <a:schemeClr val="tx1">
                    <a:tint val="75000"/>
                  </a:schemeClr>
                </a:solidFill>
              </a:defRPr>
            </a:lvl3pPr>
            <a:lvl4pPr marL="6119829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4pPr>
            <a:lvl5pPr marL="8159772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5pPr>
            <a:lvl6pPr marL="10199715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6pPr>
            <a:lvl7pPr marL="12239658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7pPr>
            <a:lvl8pPr marL="14279601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8pPr>
            <a:lvl9pPr marL="16319544" indent="0">
              <a:buNone/>
              <a:defRPr sz="62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7536" y="13328092"/>
            <a:ext cx="10072714" cy="37693497"/>
          </a:xfrm>
        </p:spPr>
        <p:txBody>
          <a:bodyPr/>
          <a:lstStyle>
            <a:lvl1pPr>
              <a:defRPr sz="12465"/>
            </a:lvl1pPr>
            <a:lvl2pPr>
              <a:defRPr sz="10671"/>
            </a:lvl2pPr>
            <a:lvl3pPr>
              <a:defRPr sz="8971"/>
            </a:lvl3pPr>
            <a:lvl4pPr>
              <a:defRPr sz="8027"/>
            </a:lvl4pPr>
            <a:lvl5pPr>
              <a:defRPr sz="8027"/>
            </a:lvl5pPr>
            <a:lvl6pPr>
              <a:defRPr sz="8027"/>
            </a:lvl6pPr>
            <a:lvl7pPr>
              <a:defRPr sz="8027"/>
            </a:lvl7pPr>
            <a:lvl8pPr>
              <a:defRPr sz="8027"/>
            </a:lvl8pPr>
            <a:lvl9pPr>
              <a:defRPr sz="80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0260" y="13328092"/>
            <a:ext cx="10072714" cy="37693497"/>
          </a:xfrm>
        </p:spPr>
        <p:txBody>
          <a:bodyPr/>
          <a:lstStyle>
            <a:lvl1pPr>
              <a:defRPr sz="12465"/>
            </a:lvl1pPr>
            <a:lvl2pPr>
              <a:defRPr sz="10671"/>
            </a:lvl2pPr>
            <a:lvl3pPr>
              <a:defRPr sz="8971"/>
            </a:lvl3pPr>
            <a:lvl4pPr>
              <a:defRPr sz="8027"/>
            </a:lvl4pPr>
            <a:lvl5pPr>
              <a:defRPr sz="8027"/>
            </a:lvl5pPr>
            <a:lvl6pPr>
              <a:defRPr sz="8027"/>
            </a:lvl6pPr>
            <a:lvl7pPr>
              <a:defRPr sz="8027"/>
            </a:lvl7pPr>
            <a:lvl8pPr>
              <a:defRPr sz="8027"/>
            </a:lvl8pPr>
            <a:lvl9pPr>
              <a:defRPr sz="80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033" y="1715597"/>
            <a:ext cx="27540585" cy="71400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0043" y="9589480"/>
            <a:ext cx="13520601" cy="3996440"/>
          </a:xfrm>
        </p:spPr>
        <p:txBody>
          <a:bodyPr anchor="b"/>
          <a:lstStyle>
            <a:lvl1pPr marL="0" indent="0">
              <a:buNone/>
              <a:defRPr sz="10671" b="1"/>
            </a:lvl1pPr>
            <a:lvl2pPr marL="2039943" indent="0">
              <a:buNone/>
              <a:defRPr sz="8971" b="1"/>
            </a:lvl2pPr>
            <a:lvl3pPr marL="4079886" indent="0">
              <a:buNone/>
              <a:defRPr sz="8027" b="1"/>
            </a:lvl3pPr>
            <a:lvl4pPr marL="6119829" indent="0">
              <a:buNone/>
              <a:defRPr sz="7177" b="1"/>
            </a:lvl4pPr>
            <a:lvl5pPr marL="8159772" indent="0">
              <a:buNone/>
              <a:defRPr sz="7177" b="1"/>
            </a:lvl5pPr>
            <a:lvl6pPr marL="10199715" indent="0">
              <a:buNone/>
              <a:defRPr sz="7177" b="1"/>
            </a:lvl6pPr>
            <a:lvl7pPr marL="12239658" indent="0">
              <a:buNone/>
              <a:defRPr sz="7177" b="1"/>
            </a:lvl7pPr>
            <a:lvl8pPr marL="14279601" indent="0">
              <a:buNone/>
              <a:defRPr sz="7177" b="1"/>
            </a:lvl8pPr>
            <a:lvl9pPr marL="16319544" indent="0">
              <a:buNone/>
              <a:defRPr sz="71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043" y="13585919"/>
            <a:ext cx="13520601" cy="24682745"/>
          </a:xfrm>
        </p:spPr>
        <p:txBody>
          <a:bodyPr/>
          <a:lstStyle>
            <a:lvl1pPr>
              <a:defRPr sz="10671"/>
            </a:lvl1pPr>
            <a:lvl2pPr>
              <a:defRPr sz="8971"/>
            </a:lvl2pPr>
            <a:lvl3pPr>
              <a:defRPr sz="8027"/>
            </a:lvl3pPr>
            <a:lvl4pPr>
              <a:defRPr sz="7177"/>
            </a:lvl4pPr>
            <a:lvl5pPr>
              <a:defRPr sz="7177"/>
            </a:lvl5pPr>
            <a:lvl6pPr>
              <a:defRPr sz="7177"/>
            </a:lvl6pPr>
            <a:lvl7pPr>
              <a:defRPr sz="7177"/>
            </a:lvl7pPr>
            <a:lvl8pPr>
              <a:defRPr sz="7177"/>
            </a:lvl8pPr>
            <a:lvl9pPr>
              <a:defRPr sz="71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44727" y="9589480"/>
            <a:ext cx="13525911" cy="3996440"/>
          </a:xfrm>
        </p:spPr>
        <p:txBody>
          <a:bodyPr anchor="b"/>
          <a:lstStyle>
            <a:lvl1pPr marL="0" indent="0">
              <a:buNone/>
              <a:defRPr sz="10671" b="1"/>
            </a:lvl1pPr>
            <a:lvl2pPr marL="2039943" indent="0">
              <a:buNone/>
              <a:defRPr sz="8971" b="1"/>
            </a:lvl2pPr>
            <a:lvl3pPr marL="4079886" indent="0">
              <a:buNone/>
              <a:defRPr sz="8027" b="1"/>
            </a:lvl3pPr>
            <a:lvl4pPr marL="6119829" indent="0">
              <a:buNone/>
              <a:defRPr sz="7177" b="1"/>
            </a:lvl4pPr>
            <a:lvl5pPr marL="8159772" indent="0">
              <a:buNone/>
              <a:defRPr sz="7177" b="1"/>
            </a:lvl5pPr>
            <a:lvl6pPr marL="10199715" indent="0">
              <a:buNone/>
              <a:defRPr sz="7177" b="1"/>
            </a:lvl6pPr>
            <a:lvl7pPr marL="12239658" indent="0">
              <a:buNone/>
              <a:defRPr sz="7177" b="1"/>
            </a:lvl7pPr>
            <a:lvl8pPr marL="14279601" indent="0">
              <a:buNone/>
              <a:defRPr sz="7177" b="1"/>
            </a:lvl8pPr>
            <a:lvl9pPr marL="16319544" indent="0">
              <a:buNone/>
              <a:defRPr sz="71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44727" y="13585919"/>
            <a:ext cx="13525911" cy="24682745"/>
          </a:xfrm>
        </p:spPr>
        <p:txBody>
          <a:bodyPr/>
          <a:lstStyle>
            <a:lvl1pPr>
              <a:defRPr sz="10671"/>
            </a:lvl1pPr>
            <a:lvl2pPr>
              <a:defRPr sz="8971"/>
            </a:lvl2pPr>
            <a:lvl3pPr>
              <a:defRPr sz="8027"/>
            </a:lvl3pPr>
            <a:lvl4pPr>
              <a:defRPr sz="7177"/>
            </a:lvl4pPr>
            <a:lvl5pPr>
              <a:defRPr sz="7177"/>
            </a:lvl5pPr>
            <a:lvl6pPr>
              <a:defRPr sz="7177"/>
            </a:lvl6pPr>
            <a:lvl7pPr>
              <a:defRPr sz="7177"/>
            </a:lvl7pPr>
            <a:lvl8pPr>
              <a:defRPr sz="7177"/>
            </a:lvl8pPr>
            <a:lvl9pPr>
              <a:defRPr sz="71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053" y="1705680"/>
            <a:ext cx="10067404" cy="7259047"/>
          </a:xfrm>
        </p:spPr>
        <p:txBody>
          <a:bodyPr anchor="b"/>
          <a:lstStyle>
            <a:lvl1pPr algn="l">
              <a:defRPr sz="8971" b="1"/>
            </a:lvl1pPr>
          </a:lstStyle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4023" y="1705711"/>
            <a:ext cx="17106615" cy="36562989"/>
          </a:xfrm>
        </p:spPr>
        <p:txBody>
          <a:bodyPr/>
          <a:lstStyle>
            <a:lvl1pPr>
              <a:defRPr sz="14259"/>
            </a:lvl1pPr>
            <a:lvl2pPr>
              <a:defRPr sz="12465"/>
            </a:lvl2pPr>
            <a:lvl3pPr>
              <a:defRPr sz="10671"/>
            </a:lvl3pPr>
            <a:lvl4pPr>
              <a:defRPr sz="8971"/>
            </a:lvl4pPr>
            <a:lvl5pPr>
              <a:defRPr sz="8971"/>
            </a:lvl5pPr>
            <a:lvl6pPr>
              <a:defRPr sz="8971"/>
            </a:lvl6pPr>
            <a:lvl7pPr>
              <a:defRPr sz="8971"/>
            </a:lvl7pPr>
            <a:lvl8pPr>
              <a:defRPr sz="8971"/>
            </a:lvl8pPr>
            <a:lvl9pPr>
              <a:defRPr sz="89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0053" y="8964757"/>
            <a:ext cx="10067404" cy="29303942"/>
          </a:xfrm>
        </p:spPr>
        <p:txBody>
          <a:bodyPr/>
          <a:lstStyle>
            <a:lvl1pPr marL="0" indent="0">
              <a:buNone/>
              <a:defRPr sz="6232"/>
            </a:lvl1pPr>
            <a:lvl2pPr marL="2039943" indent="0">
              <a:buNone/>
              <a:defRPr sz="5383"/>
            </a:lvl2pPr>
            <a:lvl3pPr marL="4079886" indent="0">
              <a:buNone/>
              <a:defRPr sz="4438"/>
            </a:lvl3pPr>
            <a:lvl4pPr marL="6119829" indent="0">
              <a:buNone/>
              <a:defRPr sz="4060"/>
            </a:lvl4pPr>
            <a:lvl5pPr marL="8159772" indent="0">
              <a:buNone/>
              <a:defRPr sz="4060"/>
            </a:lvl5pPr>
            <a:lvl6pPr marL="10199715" indent="0">
              <a:buNone/>
              <a:defRPr sz="4060"/>
            </a:lvl6pPr>
            <a:lvl7pPr marL="12239658" indent="0">
              <a:buNone/>
              <a:defRPr sz="4060"/>
            </a:lvl7pPr>
            <a:lvl8pPr marL="14279601" indent="0">
              <a:buNone/>
              <a:defRPr sz="4060"/>
            </a:lvl8pPr>
            <a:lvl9pPr marL="16319544" indent="0">
              <a:buNone/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942" y="29988200"/>
            <a:ext cx="18360390" cy="3540277"/>
          </a:xfrm>
        </p:spPr>
        <p:txBody>
          <a:bodyPr anchor="b"/>
          <a:lstStyle>
            <a:lvl1pPr algn="l">
              <a:defRPr sz="8971" b="1"/>
            </a:lvl1pPr>
          </a:lstStyle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97942" y="3827856"/>
            <a:ext cx="18360390" cy="25704165"/>
          </a:xfrm>
        </p:spPr>
        <p:txBody>
          <a:bodyPr/>
          <a:lstStyle>
            <a:lvl1pPr marL="0" indent="0">
              <a:buNone/>
              <a:defRPr sz="14259"/>
            </a:lvl1pPr>
            <a:lvl2pPr marL="2039943" indent="0">
              <a:buNone/>
              <a:defRPr sz="12465"/>
            </a:lvl2pPr>
            <a:lvl3pPr marL="4079886" indent="0">
              <a:buNone/>
              <a:defRPr sz="10671"/>
            </a:lvl3pPr>
            <a:lvl4pPr marL="6119829" indent="0">
              <a:buNone/>
              <a:defRPr sz="8971"/>
            </a:lvl4pPr>
            <a:lvl5pPr marL="8159772" indent="0">
              <a:buNone/>
              <a:defRPr sz="8971"/>
            </a:lvl5pPr>
            <a:lvl6pPr marL="10199715" indent="0">
              <a:buNone/>
              <a:defRPr sz="8971"/>
            </a:lvl6pPr>
            <a:lvl7pPr marL="12239658" indent="0">
              <a:buNone/>
              <a:defRPr sz="8971"/>
            </a:lvl7pPr>
            <a:lvl8pPr marL="14279601" indent="0">
              <a:buNone/>
              <a:defRPr sz="8971"/>
            </a:lvl8pPr>
            <a:lvl9pPr marL="16319544" indent="0">
              <a:buNone/>
              <a:defRPr sz="8971"/>
            </a:lvl9pPr>
          </a:lstStyle>
          <a:p>
            <a:endParaRPr lang="sr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7942" y="33528477"/>
            <a:ext cx="18360390" cy="5027778"/>
          </a:xfrm>
        </p:spPr>
        <p:txBody>
          <a:bodyPr/>
          <a:lstStyle>
            <a:lvl1pPr marL="0" indent="0">
              <a:buNone/>
              <a:defRPr sz="6232"/>
            </a:lvl1pPr>
            <a:lvl2pPr marL="2039943" indent="0">
              <a:buNone/>
              <a:defRPr sz="5383"/>
            </a:lvl2pPr>
            <a:lvl3pPr marL="4079886" indent="0">
              <a:buNone/>
              <a:defRPr sz="4438"/>
            </a:lvl3pPr>
            <a:lvl4pPr marL="6119829" indent="0">
              <a:buNone/>
              <a:defRPr sz="4060"/>
            </a:lvl4pPr>
            <a:lvl5pPr marL="8159772" indent="0">
              <a:buNone/>
              <a:defRPr sz="4060"/>
            </a:lvl5pPr>
            <a:lvl6pPr marL="10199715" indent="0">
              <a:buNone/>
              <a:defRPr sz="4060"/>
            </a:lvl6pPr>
            <a:lvl7pPr marL="12239658" indent="0">
              <a:buNone/>
              <a:defRPr sz="4060"/>
            </a:lvl7pPr>
            <a:lvl8pPr marL="14279601" indent="0">
              <a:buNone/>
              <a:defRPr sz="4060"/>
            </a:lvl8pPr>
            <a:lvl9pPr marL="16319544" indent="0">
              <a:buNone/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0033" y="1715597"/>
            <a:ext cx="27540585" cy="7140046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0033" y="9996096"/>
            <a:ext cx="27540585" cy="28272599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0033" y="39706622"/>
            <a:ext cx="7140152" cy="228084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0072-612F-4A00-B036-4E419A70927F}" type="datetimeFigureOut">
              <a:rPr lang="sr-Latn-BA" smtClean="0"/>
              <a:pPr/>
              <a:t>17.4.2024.</a:t>
            </a:fld>
            <a:endParaRPr lang="sr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55223" y="39706622"/>
            <a:ext cx="9690206" cy="228084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30467" y="39706622"/>
            <a:ext cx="7140152" cy="2280846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3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70C83-1FEE-48B8-AECF-9D1C0016EB72}" type="slidenum">
              <a:rPr lang="sr-Latn-BA" smtClean="0"/>
              <a:pPr/>
              <a:t>‹#›</a:t>
            </a:fld>
            <a:endParaRPr lang="sr-Latn-B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079886" rtl="0" eaLnBrk="1" latinLnBrk="0" hangingPunct="1">
        <a:spcBef>
          <a:spcPct val="0"/>
        </a:spcBef>
        <a:buNone/>
        <a:defRPr sz="19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9958" indent="-1529958" algn="l" defTabSz="4079886" rtl="0" eaLnBrk="1" latinLnBrk="0" hangingPunct="1">
        <a:spcBef>
          <a:spcPct val="20000"/>
        </a:spcBef>
        <a:buFont typeface="Arial" pitchFamily="34" charset="0"/>
        <a:buChar char="•"/>
        <a:defRPr sz="14259" kern="1200">
          <a:solidFill>
            <a:schemeClr val="tx1"/>
          </a:solidFill>
          <a:latin typeface="+mn-lt"/>
          <a:ea typeface="+mn-ea"/>
          <a:cs typeface="+mn-cs"/>
        </a:defRPr>
      </a:lvl1pPr>
      <a:lvl2pPr marL="3314908" indent="-1274965" algn="l" defTabSz="4079886" rtl="0" eaLnBrk="1" latinLnBrk="0" hangingPunct="1">
        <a:spcBef>
          <a:spcPct val="20000"/>
        </a:spcBef>
        <a:buFont typeface="Arial" pitchFamily="34" charset="0"/>
        <a:buChar char="–"/>
        <a:defRPr sz="12465" kern="1200">
          <a:solidFill>
            <a:schemeClr val="tx1"/>
          </a:solidFill>
          <a:latin typeface="+mn-lt"/>
          <a:ea typeface="+mn-ea"/>
          <a:cs typeface="+mn-cs"/>
        </a:defRPr>
      </a:lvl2pPr>
      <a:lvl3pPr marL="5099857" indent="-1019971" algn="l" defTabSz="4079886" rtl="0" eaLnBrk="1" latinLnBrk="0" hangingPunct="1">
        <a:spcBef>
          <a:spcPct val="20000"/>
        </a:spcBef>
        <a:buFont typeface="Arial" pitchFamily="34" charset="0"/>
        <a:buChar char="•"/>
        <a:defRPr sz="10671" kern="1200">
          <a:solidFill>
            <a:schemeClr val="tx1"/>
          </a:solidFill>
          <a:latin typeface="+mn-lt"/>
          <a:ea typeface="+mn-ea"/>
          <a:cs typeface="+mn-cs"/>
        </a:defRPr>
      </a:lvl3pPr>
      <a:lvl4pPr marL="7139800" indent="-1019971" algn="l" defTabSz="4079886" rtl="0" eaLnBrk="1" latinLnBrk="0" hangingPunct="1">
        <a:spcBef>
          <a:spcPct val="20000"/>
        </a:spcBef>
        <a:buFont typeface="Arial" pitchFamily="34" charset="0"/>
        <a:buChar char="–"/>
        <a:defRPr sz="8971" kern="1200">
          <a:solidFill>
            <a:schemeClr val="tx1"/>
          </a:solidFill>
          <a:latin typeface="+mn-lt"/>
          <a:ea typeface="+mn-ea"/>
          <a:cs typeface="+mn-cs"/>
        </a:defRPr>
      </a:lvl4pPr>
      <a:lvl5pPr marL="9179743" indent="-1019971" algn="l" defTabSz="4079886" rtl="0" eaLnBrk="1" latinLnBrk="0" hangingPunct="1">
        <a:spcBef>
          <a:spcPct val="20000"/>
        </a:spcBef>
        <a:buFont typeface="Arial" pitchFamily="34" charset="0"/>
        <a:buChar char="»"/>
        <a:defRPr sz="8971" kern="1200">
          <a:solidFill>
            <a:schemeClr val="tx1"/>
          </a:solidFill>
          <a:latin typeface="+mn-lt"/>
          <a:ea typeface="+mn-ea"/>
          <a:cs typeface="+mn-cs"/>
        </a:defRPr>
      </a:lvl5pPr>
      <a:lvl6pPr marL="11219686" indent="-1019971" algn="l" defTabSz="4079886" rtl="0" eaLnBrk="1" latinLnBrk="0" hangingPunct="1">
        <a:spcBef>
          <a:spcPct val="20000"/>
        </a:spcBef>
        <a:buFont typeface="Arial" pitchFamily="34" charset="0"/>
        <a:buChar char="•"/>
        <a:defRPr sz="8971" kern="1200">
          <a:solidFill>
            <a:schemeClr val="tx1"/>
          </a:solidFill>
          <a:latin typeface="+mn-lt"/>
          <a:ea typeface="+mn-ea"/>
          <a:cs typeface="+mn-cs"/>
        </a:defRPr>
      </a:lvl6pPr>
      <a:lvl7pPr marL="13259629" indent="-1019971" algn="l" defTabSz="4079886" rtl="0" eaLnBrk="1" latinLnBrk="0" hangingPunct="1">
        <a:spcBef>
          <a:spcPct val="20000"/>
        </a:spcBef>
        <a:buFont typeface="Arial" pitchFamily="34" charset="0"/>
        <a:buChar char="•"/>
        <a:defRPr sz="8971" kern="1200">
          <a:solidFill>
            <a:schemeClr val="tx1"/>
          </a:solidFill>
          <a:latin typeface="+mn-lt"/>
          <a:ea typeface="+mn-ea"/>
          <a:cs typeface="+mn-cs"/>
        </a:defRPr>
      </a:lvl7pPr>
      <a:lvl8pPr marL="15299572" indent="-1019971" algn="l" defTabSz="4079886" rtl="0" eaLnBrk="1" latinLnBrk="0" hangingPunct="1">
        <a:spcBef>
          <a:spcPct val="20000"/>
        </a:spcBef>
        <a:buFont typeface="Arial" pitchFamily="34" charset="0"/>
        <a:buChar char="•"/>
        <a:defRPr sz="8971" kern="1200">
          <a:solidFill>
            <a:schemeClr val="tx1"/>
          </a:solidFill>
          <a:latin typeface="+mn-lt"/>
          <a:ea typeface="+mn-ea"/>
          <a:cs typeface="+mn-cs"/>
        </a:defRPr>
      </a:lvl8pPr>
      <a:lvl9pPr marL="17339515" indent="-1019971" algn="l" defTabSz="4079886" rtl="0" eaLnBrk="1" latinLnBrk="0" hangingPunct="1">
        <a:spcBef>
          <a:spcPct val="20000"/>
        </a:spcBef>
        <a:buFont typeface="Arial" pitchFamily="34" charset="0"/>
        <a:buChar char="•"/>
        <a:defRPr sz="89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1pPr>
      <a:lvl2pPr marL="2039943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2pPr>
      <a:lvl3pPr marL="4079886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3pPr>
      <a:lvl4pPr marL="6119829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4pPr>
      <a:lvl5pPr marL="8159772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5pPr>
      <a:lvl6pPr marL="10199715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6pPr>
      <a:lvl7pPr marL="12239658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7pPr>
      <a:lvl8pPr marL="14279601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8pPr>
      <a:lvl9pPr marL="16319544" algn="l" defTabSz="4079886" rtl="0" eaLnBrk="1" latinLnBrk="0" hangingPunct="1">
        <a:defRPr sz="8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diagramColors" Target="../diagrams/colors2.xml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3">
            <a:extLst>
              <a:ext uri="{FF2B5EF4-FFF2-40B4-BE49-F238E27FC236}">
                <a16:creationId xmlns="" xmlns:a16="http://schemas.microsoft.com/office/drawing/2014/main" id="{E42E21C6-7A64-4E84-A503-EF9679DF851D}"/>
              </a:ext>
            </a:extLst>
          </p:cNvPr>
          <p:cNvSpPr/>
          <p:nvPr/>
        </p:nvSpPr>
        <p:spPr>
          <a:xfrm>
            <a:off x="16923915" y="15953362"/>
            <a:ext cx="12900702" cy="7546293"/>
          </a:xfrm>
          <a:prstGeom prst="roundRect">
            <a:avLst/>
          </a:prstGeom>
          <a:ln>
            <a:solidFill>
              <a:srgbClr val="AB2B8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sr-Latn-BA" sz="36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600" dirty="0"/>
          </a:p>
        </p:txBody>
      </p:sp>
      <p:sp>
        <p:nvSpPr>
          <p:cNvPr id="27" name="Rounded Rectangle 3">
            <a:extLst>
              <a:ext uri="{FF2B5EF4-FFF2-40B4-BE49-F238E27FC236}">
                <a16:creationId xmlns="" xmlns:a16="http://schemas.microsoft.com/office/drawing/2014/main" id="{1C16C5A3-8C37-4B07-AA5E-BABF5084826F}"/>
              </a:ext>
            </a:extLst>
          </p:cNvPr>
          <p:cNvSpPr/>
          <p:nvPr/>
        </p:nvSpPr>
        <p:spPr>
          <a:xfrm>
            <a:off x="394669" y="15947529"/>
            <a:ext cx="15578242" cy="7546294"/>
          </a:xfrm>
          <a:prstGeom prst="roundRect">
            <a:avLst/>
          </a:prstGeom>
          <a:ln>
            <a:solidFill>
              <a:srgbClr val="AB2B8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sr-Latn-BA" sz="36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329905"/>
            <a:ext cx="30600650" cy="3899567"/>
          </a:xfrm>
          <a:prstGeom prst="rect">
            <a:avLst/>
          </a:prstGeom>
          <a:noFill/>
        </p:spPr>
        <p:txBody>
          <a:bodyPr vert="horz" lIns="408009" tIns="204004" rIns="408009" bIns="204004"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9065" b="1" dirty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Collective Classification Algorithms in Identifying Intrinsically Disordered Proteins within Protein-Protein Interaction Networks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5477" i="1" dirty="0" err="1">
                <a:solidFill>
                  <a:schemeClr val="accent2"/>
                </a:solidFill>
                <a:ea typeface="+mj-ea"/>
                <a:cs typeface="+mj-cs"/>
              </a:rPr>
              <a:t>Milana</a:t>
            </a:r>
            <a:r>
              <a:rPr lang="en-US" sz="5477" i="1" dirty="0">
                <a:solidFill>
                  <a:schemeClr val="accent2"/>
                </a:solidFill>
                <a:ea typeface="+mj-ea"/>
                <a:cs typeface="+mj-cs"/>
              </a:rPr>
              <a:t> </a:t>
            </a:r>
            <a:r>
              <a:rPr lang="en-US" sz="5477" i="1" dirty="0" err="1">
                <a:solidFill>
                  <a:schemeClr val="accent2"/>
                </a:solidFill>
                <a:ea typeface="+mj-ea"/>
                <a:cs typeface="+mj-cs"/>
              </a:rPr>
              <a:t>Grbi</a:t>
            </a:r>
            <a:r>
              <a:rPr lang="sr-Latn-BA" sz="5477" i="1" dirty="0">
                <a:solidFill>
                  <a:schemeClr val="accent2"/>
                </a:solidFill>
                <a:ea typeface="+mj-ea"/>
                <a:cs typeface="+mj-cs"/>
              </a:rPr>
              <a:t>ć</a:t>
            </a:r>
            <a:r>
              <a:rPr lang="en-US" sz="5477" i="1" baseline="30000" dirty="0">
                <a:solidFill>
                  <a:schemeClr val="accent2"/>
                </a:solidFill>
                <a:ea typeface="+mj-ea"/>
                <a:cs typeface="+mj-cs"/>
              </a:rPr>
              <a:t>1</a:t>
            </a:r>
            <a:r>
              <a:rPr lang="en-US" sz="5477" i="1" dirty="0">
                <a:solidFill>
                  <a:schemeClr val="accent2"/>
                </a:solidFill>
                <a:ea typeface="+mj-ea"/>
                <a:cs typeface="+mj-cs"/>
              </a:rPr>
              <a:t>, </a:t>
            </a:r>
            <a:r>
              <a:rPr lang="en-US" sz="5477" i="1" dirty="0" err="1">
                <a:solidFill>
                  <a:schemeClr val="accent2"/>
                </a:solidFill>
                <a:ea typeface="+mj-ea"/>
                <a:cs typeface="+mj-cs"/>
              </a:rPr>
              <a:t>Nenad</a:t>
            </a:r>
            <a:r>
              <a:rPr lang="en-US" sz="5477" i="1" dirty="0">
                <a:solidFill>
                  <a:schemeClr val="accent2"/>
                </a:solidFill>
                <a:ea typeface="+mj-ea"/>
                <a:cs typeface="+mj-cs"/>
              </a:rPr>
              <a:t> </a:t>
            </a:r>
            <a:r>
              <a:rPr lang="en-US" sz="5477" i="1" dirty="0" err="1">
                <a:solidFill>
                  <a:schemeClr val="accent2"/>
                </a:solidFill>
                <a:ea typeface="+mj-ea"/>
                <a:cs typeface="+mj-cs"/>
              </a:rPr>
              <a:t>Vilendečić</a:t>
            </a:r>
            <a:r>
              <a:rPr lang="en-US" sz="5477" i="1" baseline="30000" dirty="0">
                <a:solidFill>
                  <a:schemeClr val="accent2"/>
                </a:solidFill>
              </a:rPr>
              <a:t> 1</a:t>
            </a:r>
            <a:r>
              <a:rPr lang="en-US" sz="5477" i="1" dirty="0">
                <a:solidFill>
                  <a:schemeClr val="accent2"/>
                </a:solidFill>
                <a:ea typeface="+mj-ea"/>
                <a:cs typeface="+mj-cs"/>
              </a:rPr>
              <a:t>, Milan </a:t>
            </a:r>
            <a:r>
              <a:rPr lang="en-US" sz="5477" i="1" dirty="0" err="1">
                <a:solidFill>
                  <a:schemeClr val="accent2"/>
                </a:solidFill>
                <a:ea typeface="+mj-ea"/>
                <a:cs typeface="+mj-cs"/>
              </a:rPr>
              <a:t>Predojević</a:t>
            </a:r>
            <a:r>
              <a:rPr lang="en-US" sz="5477" i="1" baseline="30000" dirty="0">
                <a:solidFill>
                  <a:schemeClr val="accent2"/>
                </a:solidFill>
              </a:rPr>
              <a:t> 1</a:t>
            </a:r>
            <a:r>
              <a:rPr lang="en-US" sz="5477" i="1" dirty="0">
                <a:solidFill>
                  <a:schemeClr val="accent2"/>
                </a:solidFill>
                <a:ea typeface="+mj-ea"/>
                <a:cs typeface="+mj-cs"/>
              </a:rPr>
              <a:t>, &amp; </a:t>
            </a:r>
            <a:r>
              <a:rPr lang="en-US" sz="5477" i="1" dirty="0" err="1">
                <a:solidFill>
                  <a:schemeClr val="accent2"/>
                </a:solidFill>
                <a:ea typeface="+mj-ea"/>
                <a:cs typeface="+mj-cs"/>
              </a:rPr>
              <a:t>Dragan</a:t>
            </a:r>
            <a:r>
              <a:rPr lang="en-US" sz="5477" i="1" dirty="0">
                <a:solidFill>
                  <a:schemeClr val="accent2"/>
                </a:solidFill>
                <a:ea typeface="+mj-ea"/>
                <a:cs typeface="+mj-cs"/>
              </a:rPr>
              <a:t> </a:t>
            </a:r>
            <a:r>
              <a:rPr lang="en-US" sz="5477" i="1" dirty="0" err="1">
                <a:solidFill>
                  <a:schemeClr val="accent2"/>
                </a:solidFill>
                <a:ea typeface="+mj-ea"/>
                <a:cs typeface="+mj-cs"/>
              </a:rPr>
              <a:t>Mati</a:t>
            </a:r>
            <a:r>
              <a:rPr lang="sr-Latn-BA" sz="5477" i="1" dirty="0">
                <a:solidFill>
                  <a:schemeClr val="accent2"/>
                </a:solidFill>
                <a:ea typeface="+mj-ea"/>
                <a:cs typeface="+mj-cs"/>
              </a:rPr>
              <a:t>ć</a:t>
            </a:r>
            <a:r>
              <a:rPr lang="en-US" sz="5477" i="1" baseline="30000" dirty="0">
                <a:solidFill>
                  <a:schemeClr val="accent2"/>
                </a:solidFill>
              </a:rPr>
              <a:t>1</a:t>
            </a:r>
            <a:endParaRPr lang="en-US" sz="1700" i="1" dirty="0">
              <a:solidFill>
                <a:schemeClr val="accent2"/>
              </a:solidFill>
              <a:ea typeface="+mj-ea"/>
              <a:cs typeface="+mj-cs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3966" i="1" baseline="30000" dirty="0">
                <a:solidFill>
                  <a:schemeClr val="accent2"/>
                </a:solidFill>
              </a:rPr>
              <a:t>1</a:t>
            </a:r>
            <a:r>
              <a:rPr lang="en-US" sz="3966" i="1" dirty="0">
                <a:solidFill>
                  <a:schemeClr val="accent2"/>
                </a:solidFill>
                <a:ea typeface="+mj-ea"/>
                <a:cs typeface="+mj-cs"/>
              </a:rPr>
              <a:t>Faculty of Natural Science and Mathematics, University of Banja Luka            </a:t>
            </a:r>
            <a:endParaRPr lang="en-US" sz="3966" dirty="0">
              <a:solidFill>
                <a:schemeClr val="accent2"/>
              </a:solidFill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219" y="17476108"/>
            <a:ext cx="11356084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67"/>
              </a:spcBef>
            </a:pPr>
            <a:endParaRPr lang="sr-Latn-BA" sz="2266" dirty="0"/>
          </a:p>
        </p:txBody>
      </p:sp>
      <p:sp>
        <p:nvSpPr>
          <p:cNvPr id="24" name="Rectangle 23"/>
          <p:cNvSpPr/>
          <p:nvPr/>
        </p:nvSpPr>
        <p:spPr>
          <a:xfrm>
            <a:off x="89491" y="105769"/>
            <a:ext cx="14705436" cy="1347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399" b="1" dirty="0">
                <a:solidFill>
                  <a:schemeClr val="accent2"/>
                </a:solidFill>
              </a:rPr>
              <a:t>2</a:t>
            </a:r>
            <a:r>
              <a:rPr lang="en-US" sz="3399" b="1" baseline="30000" dirty="0">
                <a:solidFill>
                  <a:schemeClr val="accent2"/>
                </a:solidFill>
              </a:rPr>
              <a:t>nd</a:t>
            </a:r>
            <a:r>
              <a:rPr lang="en-US" sz="3399" b="1" dirty="0">
                <a:solidFill>
                  <a:schemeClr val="accent2"/>
                </a:solidFill>
              </a:rPr>
              <a:t> ML4NGP MEETING ON MACHINE LEARNING AND NON-GLOBULAR PROTEINS</a:t>
            </a:r>
          </a:p>
          <a:p>
            <a:pPr>
              <a:lnSpc>
                <a:spcPct val="120000"/>
              </a:lnSpc>
            </a:pPr>
            <a:r>
              <a:rPr lang="en-US" sz="3399" b="1" dirty="0">
                <a:solidFill>
                  <a:schemeClr val="accent2"/>
                </a:solidFill>
              </a:rPr>
              <a:t>May 14 - 17, 2024</a:t>
            </a:r>
            <a:r>
              <a:rPr lang="sr-Latn-BA" sz="3399" b="1" dirty="0">
                <a:solidFill>
                  <a:schemeClr val="accent2"/>
                </a:solidFill>
              </a:rPr>
              <a:t> – </a:t>
            </a:r>
            <a:r>
              <a:rPr lang="en-US" sz="3399" b="1" dirty="0">
                <a:solidFill>
                  <a:schemeClr val="accent2"/>
                </a:solidFill>
              </a:rPr>
              <a:t>Thessaloniki, Greece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4219" y="18145487"/>
            <a:ext cx="10064074" cy="4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r-Latn-BA" sz="2266" dirty="0"/>
          </a:p>
        </p:txBody>
      </p:sp>
      <p:sp>
        <p:nvSpPr>
          <p:cNvPr id="37" name="Rectangle 36"/>
          <p:cNvSpPr/>
          <p:nvPr/>
        </p:nvSpPr>
        <p:spPr>
          <a:xfrm>
            <a:off x="16020405" y="36181777"/>
            <a:ext cx="135375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6236429" y="30925193"/>
            <a:ext cx="13825536" cy="1298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References</a:t>
            </a: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</a:rPr>
              <a:t>[1]</a:t>
            </a:r>
            <a:r>
              <a:rPr lang="sr-Latn-BA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P. </a:t>
            </a:r>
            <a:r>
              <a:rPr lang="en-US" sz="2200" dirty="0" err="1">
                <a:solidFill>
                  <a:srgbClr val="000000"/>
                </a:solidFill>
              </a:rPr>
              <a:t>Tompa</a:t>
            </a:r>
            <a:r>
              <a:rPr lang="en-US" sz="2200" dirty="0">
                <a:solidFill>
                  <a:srgbClr val="000000"/>
                </a:solidFill>
              </a:rPr>
              <a:t> “Intrinsically disordered proteins: a 10-year </a:t>
            </a:r>
            <a:r>
              <a:rPr lang="en-US" sz="2200" dirty="0" smtClean="0">
                <a:solidFill>
                  <a:srgbClr val="000000"/>
                </a:solidFill>
              </a:rPr>
              <a:t>recap”. </a:t>
            </a:r>
            <a:r>
              <a:rPr lang="en-US" sz="2200" dirty="0">
                <a:solidFill>
                  <a:srgbClr val="000000"/>
                </a:solidFill>
              </a:rPr>
              <a:t>Trends in Biochemical </a:t>
            </a:r>
            <a:r>
              <a:rPr lang="en-US" sz="2200" dirty="0" smtClean="0">
                <a:solidFill>
                  <a:srgbClr val="000000"/>
                </a:solidFill>
              </a:rPr>
              <a:t>Sciences, 2012, 37(12), </a:t>
            </a:r>
            <a:r>
              <a:rPr lang="en-US" sz="2200" dirty="0">
                <a:solidFill>
                  <a:srgbClr val="000000"/>
                </a:solidFill>
              </a:rPr>
              <a:t>pp. 509–516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  <a:endParaRPr lang="sr-Latn-BA" sz="22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</a:rPr>
              <a:t>[2] T. </a:t>
            </a:r>
            <a:r>
              <a:rPr lang="en-US" sz="2200" dirty="0" err="1">
                <a:solidFill>
                  <a:srgbClr val="000000"/>
                </a:solidFill>
              </a:rPr>
              <a:t>Nepusz</a:t>
            </a:r>
            <a:r>
              <a:rPr lang="en-US" sz="2200" dirty="0">
                <a:solidFill>
                  <a:srgbClr val="000000"/>
                </a:solidFill>
              </a:rPr>
              <a:t>, H. Yu and A. </a:t>
            </a:r>
            <a:r>
              <a:rPr lang="en-US" sz="2200" dirty="0" err="1">
                <a:solidFill>
                  <a:srgbClr val="000000"/>
                </a:solidFill>
              </a:rPr>
              <a:t>Paccanaro</a:t>
            </a:r>
            <a:r>
              <a:rPr lang="en-US" sz="2200" dirty="0">
                <a:solidFill>
                  <a:srgbClr val="000000"/>
                </a:solidFill>
              </a:rPr>
              <a:t> “Detecting overlapping protein complexes in protein-protein interaction networks.”,  </a:t>
            </a:r>
            <a:r>
              <a:rPr lang="en-US" sz="2200" dirty="0" smtClean="0">
                <a:solidFill>
                  <a:srgbClr val="000000"/>
                </a:solidFill>
              </a:rPr>
              <a:t>Nature </a:t>
            </a:r>
            <a:r>
              <a:rPr lang="en-US" sz="2200" dirty="0">
                <a:solidFill>
                  <a:srgbClr val="000000"/>
                </a:solidFill>
              </a:rPr>
              <a:t>Methods, 9(5), 471-472, </a:t>
            </a:r>
            <a:r>
              <a:rPr lang="en-US" sz="2200" dirty="0" smtClean="0">
                <a:solidFill>
                  <a:srgbClr val="000000"/>
                </a:solidFill>
              </a:rPr>
              <a:t>2012</a:t>
            </a:r>
            <a:r>
              <a:rPr lang="sr-Latn-BA" sz="22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[</a:t>
            </a:r>
            <a:r>
              <a:rPr lang="en-US" sz="2200" dirty="0">
                <a:solidFill>
                  <a:srgbClr val="000000"/>
                </a:solidFill>
              </a:rPr>
              <a:t>3] F. </a:t>
            </a:r>
            <a:r>
              <a:rPr lang="en-US" sz="2200" dirty="0" err="1">
                <a:solidFill>
                  <a:srgbClr val="000000"/>
                </a:solidFill>
              </a:rPr>
              <a:t>Quaglia</a:t>
            </a:r>
            <a:r>
              <a:rPr lang="en-US" sz="2200" dirty="0">
                <a:solidFill>
                  <a:srgbClr val="000000"/>
                </a:solidFill>
              </a:rPr>
              <a:t>, et al. “</a:t>
            </a:r>
            <a:r>
              <a:rPr lang="en-US" sz="2200" dirty="0" err="1">
                <a:solidFill>
                  <a:srgbClr val="000000"/>
                </a:solidFill>
              </a:rPr>
              <a:t>DisProt</a:t>
            </a:r>
            <a:r>
              <a:rPr lang="en-US" sz="2200" dirty="0">
                <a:solidFill>
                  <a:srgbClr val="000000"/>
                </a:solidFill>
              </a:rPr>
              <a:t> in 2022: improved quality and accessibility of protein intrinsic disorder annotation”. Nucleic Acids Research, 2022, 50.D1: D480-D487.</a:t>
            </a: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</a:rPr>
              <a:t>[4] A. </a:t>
            </a:r>
            <a:r>
              <a:rPr lang="en-US" sz="2200" dirty="0" err="1">
                <a:solidFill>
                  <a:srgbClr val="000000"/>
                </a:solidFill>
              </a:rPr>
              <a:t>Hatos</a:t>
            </a:r>
            <a:r>
              <a:rPr lang="en-US" sz="2200" dirty="0">
                <a:solidFill>
                  <a:srgbClr val="000000"/>
                </a:solidFill>
              </a:rPr>
              <a:t>, et al. “</a:t>
            </a:r>
            <a:r>
              <a:rPr lang="en-US" sz="2200" dirty="0" err="1">
                <a:solidFill>
                  <a:srgbClr val="000000"/>
                </a:solidFill>
              </a:rPr>
              <a:t>DisProt</a:t>
            </a:r>
            <a:r>
              <a:rPr lang="en-US" sz="2200" dirty="0">
                <a:solidFill>
                  <a:srgbClr val="000000"/>
                </a:solidFill>
              </a:rPr>
              <a:t>: intrinsic protein disorder annotation in 2020”. Nucleic acids research, 2020, 48.D1: D269-D276.</a:t>
            </a: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</a:rPr>
              <a:t>[5] D. </a:t>
            </a:r>
            <a:r>
              <a:rPr lang="en-US" sz="2200" dirty="0" err="1">
                <a:solidFill>
                  <a:srgbClr val="000000"/>
                </a:solidFill>
              </a:rPr>
              <a:t>Piovesan</a:t>
            </a:r>
            <a:r>
              <a:rPr lang="en-US" sz="2200" dirty="0">
                <a:solidFill>
                  <a:srgbClr val="000000"/>
                </a:solidFill>
              </a:rPr>
              <a:t>, et al. “</a:t>
            </a:r>
            <a:r>
              <a:rPr lang="en-US" sz="2200" dirty="0" err="1">
                <a:solidFill>
                  <a:srgbClr val="000000"/>
                </a:solidFill>
              </a:rPr>
              <a:t>DisProt</a:t>
            </a:r>
            <a:r>
              <a:rPr lang="en-US" sz="2200" dirty="0">
                <a:solidFill>
                  <a:srgbClr val="000000"/>
                </a:solidFill>
              </a:rPr>
              <a:t> 7.0: a major update of the database of disordered proteins”. Nucleic acids research, 2017, 45.D1: D219-D227.</a:t>
            </a:r>
          </a:p>
          <a:p>
            <a:pPr algn="just"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</a:rPr>
              <a:t>[6] M.A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  <a:r>
              <a:rPr lang="sr-Latn-BA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Hibbs</a:t>
            </a:r>
            <a:r>
              <a:rPr lang="en-US" sz="2200" dirty="0" smtClean="0">
                <a:solidFill>
                  <a:srgbClr val="000000"/>
                </a:solidFill>
              </a:rPr>
              <a:t>, </a:t>
            </a:r>
            <a:r>
              <a:rPr lang="en-US" sz="2200" dirty="0">
                <a:solidFill>
                  <a:srgbClr val="000000"/>
                </a:solidFill>
              </a:rPr>
              <a:t>et </a:t>
            </a:r>
            <a:r>
              <a:rPr lang="en-US" sz="2200" dirty="0" smtClean="0">
                <a:solidFill>
                  <a:srgbClr val="000000"/>
                </a:solidFill>
              </a:rPr>
              <a:t>al.</a:t>
            </a:r>
            <a:r>
              <a:rPr lang="sr-Latn-BA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“Exploring </a:t>
            </a:r>
            <a:r>
              <a:rPr lang="en-US" sz="2200" dirty="0">
                <a:solidFill>
                  <a:srgbClr val="000000"/>
                </a:solidFill>
              </a:rPr>
              <a:t>the functional landscape of gene expression: directed search of large microarray </a:t>
            </a:r>
            <a:r>
              <a:rPr lang="en-US" sz="2200" dirty="0" smtClean="0">
                <a:solidFill>
                  <a:srgbClr val="000000"/>
                </a:solidFill>
              </a:rPr>
              <a:t>compendia”. Bioinformatics</a:t>
            </a:r>
            <a:r>
              <a:rPr lang="sr-Latn-BA" sz="2200" dirty="0" smtClean="0">
                <a:solidFill>
                  <a:srgbClr val="000000"/>
                </a:solidFill>
              </a:rPr>
              <a:t>, 2007,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23 (20), 2692–2699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[7] </a:t>
            </a:r>
            <a:r>
              <a:rPr lang="en-US" sz="2200" dirty="0">
                <a:solidFill>
                  <a:srgbClr val="000000"/>
                </a:solidFill>
              </a:rPr>
              <a:t>https://www.yeastgenome.org/ (</a:t>
            </a:r>
            <a:r>
              <a:rPr lang="en-US" sz="2200" dirty="0" err="1">
                <a:solidFill>
                  <a:srgbClr val="000000"/>
                </a:solidFill>
              </a:rPr>
              <a:t>Eds</a:t>
            </a:r>
            <a:r>
              <a:rPr lang="en-US" sz="2200" dirty="0">
                <a:solidFill>
                  <a:srgbClr val="000000"/>
                </a:solidFill>
              </a:rPr>
              <a:t>), (Pasadena, CA USA), pp. 11–15, Aug </a:t>
            </a:r>
            <a:r>
              <a:rPr lang="en-US" sz="2200" dirty="0" smtClean="0">
                <a:solidFill>
                  <a:srgbClr val="000000"/>
                </a:solidFill>
              </a:rPr>
              <a:t>2008.</a:t>
            </a:r>
            <a:endParaRPr lang="en-US" sz="22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[8] R. </a:t>
            </a:r>
            <a:r>
              <a:rPr lang="en-US" sz="2200" dirty="0">
                <a:solidFill>
                  <a:srgbClr val="000000"/>
                </a:solidFill>
              </a:rPr>
              <a:t>Liu, </a:t>
            </a:r>
            <a:r>
              <a:rPr lang="en-US" sz="2200" dirty="0" smtClean="0">
                <a:solidFill>
                  <a:srgbClr val="000000"/>
                </a:solidFill>
              </a:rPr>
              <a:t>A. </a:t>
            </a:r>
            <a:r>
              <a:rPr lang="en-US" sz="2200" dirty="0">
                <a:solidFill>
                  <a:srgbClr val="000000"/>
                </a:solidFill>
              </a:rPr>
              <a:t>Krishnan, </a:t>
            </a:r>
            <a:r>
              <a:rPr lang="en-US" sz="2200" dirty="0" smtClean="0">
                <a:solidFill>
                  <a:srgbClr val="000000"/>
                </a:solidFill>
              </a:rPr>
              <a:t>“</a:t>
            </a:r>
            <a:r>
              <a:rPr lang="en-US" sz="2200" dirty="0" err="1" smtClean="0">
                <a:solidFill>
                  <a:srgbClr val="000000"/>
                </a:solidFill>
              </a:rPr>
              <a:t>PecanPy</a:t>
            </a:r>
            <a:r>
              <a:rPr lang="en-US" sz="2200" dirty="0">
                <a:solidFill>
                  <a:srgbClr val="000000"/>
                </a:solidFill>
              </a:rPr>
              <a:t>: a fast, efficient and parallelized Python implementation of </a:t>
            </a:r>
            <a:r>
              <a:rPr lang="en-US" sz="2200" dirty="0" smtClean="0">
                <a:solidFill>
                  <a:srgbClr val="000000"/>
                </a:solidFill>
              </a:rPr>
              <a:t>node2vec”. </a:t>
            </a:r>
            <a:r>
              <a:rPr lang="en-US" sz="2200" dirty="0">
                <a:solidFill>
                  <a:srgbClr val="000000"/>
                </a:solidFill>
              </a:rPr>
              <a:t>Bioinformatics</a:t>
            </a:r>
            <a:r>
              <a:rPr lang="en-US" sz="2200" dirty="0" smtClean="0">
                <a:solidFill>
                  <a:srgbClr val="000000"/>
                </a:solidFill>
              </a:rPr>
              <a:t>, 2021, 37(19), pp. </a:t>
            </a:r>
            <a:r>
              <a:rPr lang="en-US" sz="2200" dirty="0">
                <a:solidFill>
                  <a:srgbClr val="000000"/>
                </a:solidFill>
              </a:rPr>
              <a:t>3377–3379,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[</a:t>
            </a:r>
            <a:r>
              <a:rPr lang="en-US" sz="2200" dirty="0">
                <a:solidFill>
                  <a:srgbClr val="000000"/>
                </a:solidFill>
              </a:rPr>
              <a:t>9</a:t>
            </a:r>
            <a:r>
              <a:rPr lang="en-US" sz="2200" dirty="0" smtClean="0">
                <a:solidFill>
                  <a:srgbClr val="000000"/>
                </a:solidFill>
              </a:rPr>
              <a:t>]</a:t>
            </a:r>
            <a:r>
              <a:rPr lang="sr-Latn-BA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G. </a:t>
            </a:r>
            <a:r>
              <a:rPr lang="en-US" sz="2200" dirty="0" smtClean="0">
                <a:solidFill>
                  <a:srgbClr val="000000"/>
                </a:solidFill>
              </a:rPr>
              <a:t>E.</a:t>
            </a:r>
            <a:r>
              <a:rPr lang="sr-Latn-BA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Batista,</a:t>
            </a:r>
            <a:r>
              <a:rPr lang="sr-Latn-BA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R. </a:t>
            </a:r>
            <a:r>
              <a:rPr lang="en-US" sz="2200" dirty="0" smtClean="0">
                <a:solidFill>
                  <a:srgbClr val="000000"/>
                </a:solidFill>
              </a:rPr>
              <a:t>C</a:t>
            </a:r>
            <a:r>
              <a:rPr lang="sr-Latn-BA" sz="2200" dirty="0" smtClean="0">
                <a:solidFill>
                  <a:srgbClr val="000000"/>
                </a:solidFill>
              </a:rPr>
              <a:t>.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Prati</a:t>
            </a:r>
            <a:r>
              <a:rPr lang="en-US" sz="2200" dirty="0" smtClean="0">
                <a:solidFill>
                  <a:srgbClr val="000000"/>
                </a:solidFill>
              </a:rPr>
              <a:t>, </a:t>
            </a:r>
            <a:r>
              <a:rPr lang="sr-Latn-BA" sz="2200" dirty="0" smtClean="0">
                <a:solidFill>
                  <a:srgbClr val="000000"/>
                </a:solidFill>
              </a:rPr>
              <a:t>and </a:t>
            </a:r>
            <a:r>
              <a:rPr lang="en-US" sz="2200" dirty="0" smtClean="0">
                <a:solidFill>
                  <a:srgbClr val="000000"/>
                </a:solidFill>
              </a:rPr>
              <a:t>M</a:t>
            </a:r>
            <a:r>
              <a:rPr lang="en-US" sz="2200" dirty="0">
                <a:solidFill>
                  <a:srgbClr val="000000"/>
                </a:solidFill>
              </a:rPr>
              <a:t>. C. </a:t>
            </a:r>
            <a:r>
              <a:rPr lang="en-US" sz="2200" dirty="0" err="1" smtClean="0">
                <a:solidFill>
                  <a:srgbClr val="000000"/>
                </a:solidFill>
              </a:rPr>
              <a:t>Monard</a:t>
            </a:r>
            <a:r>
              <a:rPr lang="sr-Latn-BA" sz="2200" dirty="0">
                <a:solidFill>
                  <a:srgbClr val="000000"/>
                </a:solidFill>
              </a:rPr>
              <a:t> </a:t>
            </a:r>
            <a:r>
              <a:rPr lang="sr-Latn-BA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“A </a:t>
            </a:r>
            <a:r>
              <a:rPr lang="en-US" sz="2200" dirty="0">
                <a:solidFill>
                  <a:srgbClr val="000000"/>
                </a:solidFill>
              </a:rPr>
              <a:t>study of the behavior of several methods for balancing machine learning training </a:t>
            </a:r>
            <a:r>
              <a:rPr lang="en-US" sz="2200" dirty="0" smtClean="0">
                <a:solidFill>
                  <a:srgbClr val="000000"/>
                </a:solidFill>
              </a:rPr>
              <a:t>data”. </a:t>
            </a:r>
            <a:r>
              <a:rPr lang="en-US" sz="2200" dirty="0">
                <a:solidFill>
                  <a:srgbClr val="000000"/>
                </a:solidFill>
              </a:rPr>
              <a:t>ACM SIGKDD explorations newsletter</a:t>
            </a:r>
            <a:r>
              <a:rPr lang="en-US" sz="2200" dirty="0" smtClean="0">
                <a:solidFill>
                  <a:srgbClr val="000000"/>
                </a:solidFill>
              </a:rPr>
              <a:t>, 2004</a:t>
            </a:r>
            <a:r>
              <a:rPr lang="en-US" sz="2200" dirty="0">
                <a:solidFill>
                  <a:srgbClr val="000000"/>
                </a:solidFill>
              </a:rPr>
              <a:t>,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6(1), 20-29.</a:t>
            </a:r>
            <a:endParaRPr lang="sr-Latn-BA" sz="2200" dirty="0" smtClean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[</a:t>
            </a:r>
            <a:r>
              <a:rPr lang="en-US" sz="2200" dirty="0">
                <a:solidFill>
                  <a:srgbClr val="000000"/>
                </a:solidFill>
              </a:rPr>
              <a:t>10] </a:t>
            </a:r>
            <a:r>
              <a:rPr lang="en-US" sz="2200" dirty="0" err="1">
                <a:solidFill>
                  <a:srgbClr val="000000"/>
                </a:solidFill>
              </a:rPr>
              <a:t>Pedregosa</a:t>
            </a:r>
            <a:r>
              <a:rPr lang="en-US" sz="2200" dirty="0">
                <a:solidFill>
                  <a:srgbClr val="000000"/>
                </a:solidFill>
              </a:rPr>
              <a:t> et al. “</a:t>
            </a:r>
            <a:r>
              <a:rPr lang="en-US" sz="2200" dirty="0" err="1">
                <a:solidFill>
                  <a:srgbClr val="000000"/>
                </a:solidFill>
              </a:rPr>
              <a:t>Scikit</a:t>
            </a:r>
            <a:r>
              <a:rPr lang="en-US" sz="2200" dirty="0">
                <a:solidFill>
                  <a:srgbClr val="000000"/>
                </a:solidFill>
              </a:rPr>
              <a:t>-learn: Machine Learning in Python”, </a:t>
            </a:r>
            <a:r>
              <a:rPr lang="en-US" sz="2200" dirty="0" smtClean="0">
                <a:solidFill>
                  <a:srgbClr val="000000"/>
                </a:solidFill>
              </a:rPr>
              <a:t>JMLR </a:t>
            </a:r>
            <a:r>
              <a:rPr lang="en-US" sz="2200" dirty="0">
                <a:solidFill>
                  <a:srgbClr val="000000"/>
                </a:solidFill>
              </a:rPr>
              <a:t>12</a:t>
            </a:r>
            <a:r>
              <a:rPr lang="en-US" sz="2200" dirty="0" smtClean="0">
                <a:solidFill>
                  <a:srgbClr val="000000"/>
                </a:solidFill>
              </a:rPr>
              <a:t>, 2011, </a:t>
            </a:r>
            <a:r>
              <a:rPr lang="en-US" sz="2200" dirty="0">
                <a:solidFill>
                  <a:srgbClr val="000000"/>
                </a:solidFill>
              </a:rPr>
              <a:t>pp. </a:t>
            </a:r>
            <a:r>
              <a:rPr lang="en-US" sz="2200" dirty="0" smtClean="0">
                <a:solidFill>
                  <a:srgbClr val="000000"/>
                </a:solidFill>
              </a:rPr>
              <a:t>2825-2830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</a:rPr>
              <a:t>[11] D. </a:t>
            </a:r>
            <a:r>
              <a:rPr lang="en-US" sz="2200" dirty="0" err="1" smtClean="0">
                <a:solidFill>
                  <a:srgbClr val="000000"/>
                </a:solidFill>
              </a:rPr>
              <a:t>Chaurasiya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smtClean="0">
                <a:solidFill>
                  <a:srgbClr val="000000"/>
                </a:solidFill>
              </a:rPr>
              <a:t>R. </a:t>
            </a:r>
            <a:r>
              <a:rPr lang="en-US" sz="2200" dirty="0" err="1" smtClean="0">
                <a:solidFill>
                  <a:srgbClr val="000000"/>
                </a:solidFill>
              </a:rPr>
              <a:t>Mondal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smtClean="0">
                <a:solidFill>
                  <a:srgbClr val="000000"/>
                </a:solidFill>
              </a:rPr>
              <a:t>T. </a:t>
            </a:r>
            <a:r>
              <a:rPr lang="en-US" sz="2200" dirty="0" err="1" smtClean="0">
                <a:solidFill>
                  <a:srgbClr val="000000"/>
                </a:solidFill>
              </a:rPr>
              <a:t>Lahiri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smtClean="0">
                <a:solidFill>
                  <a:srgbClr val="000000"/>
                </a:solidFill>
              </a:rPr>
              <a:t>A. </a:t>
            </a:r>
            <a:r>
              <a:rPr lang="en-US" sz="2200" dirty="0" err="1" smtClean="0">
                <a:solidFill>
                  <a:srgbClr val="000000"/>
                </a:solidFill>
              </a:rPr>
              <a:t>Tripathi</a:t>
            </a:r>
            <a:r>
              <a:rPr lang="en-US" sz="2200" dirty="0" smtClean="0">
                <a:solidFill>
                  <a:srgbClr val="000000"/>
                </a:solidFill>
              </a:rPr>
              <a:t>, T. </a:t>
            </a:r>
            <a:r>
              <a:rPr lang="en-US" sz="2200" dirty="0" err="1">
                <a:solidFill>
                  <a:srgbClr val="000000"/>
                </a:solidFill>
              </a:rPr>
              <a:t>Ghinmine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smtClean="0">
                <a:solidFill>
                  <a:srgbClr val="000000"/>
                </a:solidFill>
              </a:rPr>
              <a:t>“</a:t>
            </a:r>
            <a:r>
              <a:rPr lang="en-US" sz="2200" dirty="0" err="1" smtClean="0">
                <a:solidFill>
                  <a:srgbClr val="000000"/>
                </a:solidFill>
              </a:rPr>
              <a:t>IDPpred</a:t>
            </a:r>
            <a:r>
              <a:rPr lang="en-US" sz="2200" dirty="0">
                <a:solidFill>
                  <a:srgbClr val="000000"/>
                </a:solidFill>
              </a:rPr>
              <a:t>: a new sequence-based predictor for identification of intrinsically disordered protein with enhanced </a:t>
            </a:r>
            <a:r>
              <a:rPr lang="en-US" sz="2200" dirty="0" smtClean="0">
                <a:solidFill>
                  <a:srgbClr val="000000"/>
                </a:solidFill>
              </a:rPr>
              <a:t>accuracy”.</a:t>
            </a:r>
            <a:r>
              <a:rPr lang="en-US" sz="2200" dirty="0">
                <a:solidFill>
                  <a:srgbClr val="000000"/>
                </a:solidFill>
              </a:rPr>
              <a:t> Journal of </a:t>
            </a:r>
            <a:r>
              <a:rPr lang="en-US" sz="2200" dirty="0" err="1">
                <a:solidFill>
                  <a:srgbClr val="000000"/>
                </a:solidFill>
              </a:rPr>
              <a:t>Biomolecular</a:t>
            </a:r>
            <a:r>
              <a:rPr lang="en-US" sz="2200" dirty="0">
                <a:solidFill>
                  <a:srgbClr val="000000"/>
                </a:solidFill>
              </a:rPr>
              <a:t> Structure and Dynamics</a:t>
            </a:r>
            <a:r>
              <a:rPr lang="en-US" sz="2200" dirty="0" smtClean="0">
                <a:solidFill>
                  <a:srgbClr val="000000"/>
                </a:solidFill>
              </a:rPr>
              <a:t>, 2023, </a:t>
            </a:r>
            <a:r>
              <a:rPr lang="en-US" sz="2200" dirty="0">
                <a:solidFill>
                  <a:srgbClr val="000000"/>
                </a:solidFill>
              </a:rPr>
              <a:t>1-9.</a:t>
            </a: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02781" y="5506369"/>
            <a:ext cx="12745416" cy="7998722"/>
          </a:xfrm>
          <a:prstGeom prst="roundRect">
            <a:avLst/>
          </a:prstGeom>
          <a:ln>
            <a:solidFill>
              <a:srgbClr val="AB2B8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sr-Latn-BA" sz="36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4067077" y="5578377"/>
            <a:ext cx="7344816" cy="12241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373" y="39926193"/>
            <a:ext cx="5400600" cy="253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285" y="40070209"/>
            <a:ext cx="10058400" cy="21102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693" y="40502257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</a:rPr>
              <a:t>This poster is based upon work from COST Action ML4NGP, CA21160, supported by COST (European Cooperation in Science and Technology).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3" y="40070209"/>
            <a:ext cx="2669303" cy="2417202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970733" y="31717281"/>
            <a:ext cx="13465496" cy="7920880"/>
          </a:xfrm>
          <a:prstGeom prst="roundRect">
            <a:avLst/>
          </a:prstGeom>
          <a:ln>
            <a:solidFill>
              <a:srgbClr val="AB2B8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38" name="Rounded Rectangle 37"/>
          <p:cNvSpPr/>
          <p:nvPr/>
        </p:nvSpPr>
        <p:spPr>
          <a:xfrm>
            <a:off x="2122861" y="32077321"/>
            <a:ext cx="11089232" cy="10801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Conclusion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1627917" y="13931305"/>
            <a:ext cx="7344816" cy="12241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Methodology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6837" y="6802513"/>
            <a:ext cx="1166529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Intrinsically Disordered Proteins (IDPs) are vital for cellular functions like transcriptional regulation, translation transcriptional regulation, translation, and cell cycle control [1]. Unlike regular proteins, IDPs lack stable structures, </a:t>
            </a:r>
            <a:r>
              <a:rPr lang="en-US" sz="3200" dirty="0"/>
              <a:t>which allows them to act as central hubs in protein-protein interaction (PPI) networks, crucial for signaling </a:t>
            </a:r>
            <a:r>
              <a:rPr lang="en-US" sz="3200" dirty="0" smtClean="0"/>
              <a:t>pathways</a:t>
            </a:r>
            <a:r>
              <a:rPr lang="en-US" sz="3200" dirty="0"/>
              <a:t>. </a:t>
            </a:r>
            <a:r>
              <a:rPr lang="en-US" sz="3200" dirty="0" smtClean="0"/>
              <a:t>Traditional </a:t>
            </a:r>
            <a:r>
              <a:rPr lang="en-US" sz="3200" dirty="0"/>
              <a:t>methods used for IDP classification primarily rely on information obtained from secondary structures or amino acid </a:t>
            </a:r>
            <a:r>
              <a:rPr lang="en-US" sz="3200" dirty="0" smtClean="0"/>
              <a:t>sequences.</a:t>
            </a:r>
            <a:r>
              <a:rPr lang="sr-Latn-BA" sz="3200" dirty="0" smtClean="0"/>
              <a:t> </a:t>
            </a:r>
            <a:r>
              <a:rPr lang="en-US" sz="3200" dirty="0" smtClean="0"/>
              <a:t>Integrating data from PPI networks </a:t>
            </a:r>
            <a:r>
              <a:rPr lang="en-US" sz="3200" dirty="0" smtClean="0"/>
              <a:t>can </a:t>
            </a:r>
            <a:r>
              <a:rPr lang="sr-Latn-BA" sz="3200" dirty="0" smtClean="0"/>
              <a:t>improve</a:t>
            </a:r>
            <a:r>
              <a:rPr lang="en-US" sz="3200" dirty="0" smtClean="0"/>
              <a:t> </a:t>
            </a:r>
            <a:r>
              <a:rPr lang="en-US" sz="3200" dirty="0" smtClean="0"/>
              <a:t>IDP classification as PPI networks</a:t>
            </a:r>
            <a:r>
              <a:rPr lang="sr-Latn-BA" sz="3200" dirty="0" smtClean="0"/>
              <a:t> </a:t>
            </a:r>
            <a:r>
              <a:rPr lang="en-US" sz="3200" dirty="0" smtClean="0"/>
              <a:t>leverages </a:t>
            </a:r>
            <a:r>
              <a:rPr lang="en-US" sz="3200" dirty="0"/>
              <a:t>the rich information contained in protein interactions which can enhance </a:t>
            </a:r>
            <a:r>
              <a:rPr lang="en-US" sz="3200" dirty="0" smtClean="0"/>
              <a:t>biological relevance</a:t>
            </a:r>
            <a:r>
              <a:rPr lang="sr-Latn-BA" sz="3200" dirty="0" smtClean="0"/>
              <a:t> of classification results.</a:t>
            </a:r>
            <a:r>
              <a:rPr lang="en-US" sz="3200" dirty="0" smtClean="0"/>
              <a:t> </a:t>
            </a:r>
            <a:r>
              <a:rPr lang="sr-Latn-BA" sz="3200" dirty="0" smtClean="0"/>
              <a:t>In this research, we </a:t>
            </a:r>
            <a:r>
              <a:rPr lang="en-US" sz="3200" dirty="0" err="1" smtClean="0"/>
              <a:t>combi</a:t>
            </a:r>
            <a:r>
              <a:rPr lang="sr-Latn-BA" sz="3200" dirty="0" smtClean="0"/>
              <a:t>ne</a:t>
            </a:r>
            <a:r>
              <a:rPr lang="en-US" sz="3200" dirty="0" smtClean="0"/>
              <a:t> </a:t>
            </a:r>
            <a:r>
              <a:rPr lang="sr-Latn-BA" sz="3200" dirty="0" smtClean="0"/>
              <a:t>data from different sources, including </a:t>
            </a:r>
            <a:r>
              <a:rPr lang="en-US" sz="3200" dirty="0" smtClean="0"/>
              <a:t>PPI network</a:t>
            </a:r>
            <a:r>
              <a:rPr lang="sr-Latn-BA" sz="3200" dirty="0" smtClean="0"/>
              <a:t>s</a:t>
            </a:r>
            <a:r>
              <a:rPr lang="en-US" sz="3200" dirty="0" smtClean="0"/>
              <a:t> </a:t>
            </a:r>
            <a:r>
              <a:rPr lang="sr-Latn-BA" sz="3200" dirty="0" smtClean="0"/>
              <a:t>and </a:t>
            </a:r>
            <a:r>
              <a:rPr lang="en-US" sz="3200" dirty="0" smtClean="0"/>
              <a:t>protein sequences</a:t>
            </a:r>
            <a:r>
              <a:rPr lang="sr-Latn-BA" sz="3200" dirty="0" smtClean="0"/>
              <a:t>, and test accuray of classification models.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0835829" y="7594601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>
            <a:off x="15084301" y="5578377"/>
            <a:ext cx="12745416" cy="7926714"/>
          </a:xfrm>
          <a:prstGeom prst="roundRect">
            <a:avLst/>
          </a:prstGeom>
          <a:ln>
            <a:solidFill>
              <a:srgbClr val="AB2B8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sr-Latn-BA" sz="36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200"/>
          </a:p>
          <a:p>
            <a:pPr algn="just"/>
            <a:endParaRPr lang="en-US" sz="3600" dirty="0"/>
          </a:p>
        </p:txBody>
      </p:sp>
      <p:sp>
        <p:nvSpPr>
          <p:cNvPr id="43" name="Rounded Rectangle 42"/>
          <p:cNvSpPr/>
          <p:nvPr/>
        </p:nvSpPr>
        <p:spPr>
          <a:xfrm>
            <a:off x="16740485" y="5722393"/>
            <a:ext cx="9937104" cy="12241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Data</a:t>
            </a:r>
            <a:r>
              <a:rPr lang="sr-Latn-BA" sz="7200" dirty="0" smtClean="0"/>
              <a:t>, Tools</a:t>
            </a:r>
            <a:r>
              <a:rPr lang="en-US" sz="7200" dirty="0" smtClean="0"/>
              <a:t> </a:t>
            </a:r>
            <a:r>
              <a:rPr lang="en-US" sz="7200" dirty="0"/>
              <a:t>&amp; Resources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76389" y="7018537"/>
            <a:ext cx="1137726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The </a:t>
            </a:r>
            <a:r>
              <a:rPr lang="en-US" sz="3200" dirty="0" smtClean="0"/>
              <a:t>data </a:t>
            </a:r>
            <a:r>
              <a:rPr lang="en-US" sz="3200" dirty="0"/>
              <a:t>used in this study pertain to the model organism </a:t>
            </a:r>
            <a:r>
              <a:rPr lang="en-US" sz="3200" i="1" dirty="0"/>
              <a:t>S. </a:t>
            </a:r>
            <a:r>
              <a:rPr lang="en-US" sz="3200" i="1" dirty="0" err="1"/>
              <a:t>cerevisiae</a:t>
            </a:r>
            <a:r>
              <a:rPr lang="en-US" sz="3200" i="1" dirty="0"/>
              <a:t> </a:t>
            </a:r>
            <a:r>
              <a:rPr lang="sr-Latn-BA" sz="3200" i="1" dirty="0" smtClean="0"/>
              <a:t>- </a:t>
            </a:r>
            <a:r>
              <a:rPr lang="en-US" sz="3200" dirty="0" smtClean="0"/>
              <a:t>yeast</a:t>
            </a:r>
            <a:r>
              <a:rPr lang="en-US" sz="32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 Protein-Protein Interaction (PPI) network – </a:t>
            </a:r>
            <a:r>
              <a:rPr lang="en-US" sz="3200" dirty="0" err="1"/>
              <a:t>BioGRID</a:t>
            </a:r>
            <a:r>
              <a:rPr lang="en-US" sz="3200" dirty="0"/>
              <a:t> [2] 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sr-Latn-BA" sz="3200" dirty="0" smtClean="0"/>
              <a:t>IDPs</a:t>
            </a:r>
            <a:r>
              <a:rPr lang="en-US" sz="3200" dirty="0" smtClean="0"/>
              <a:t> </a:t>
            </a:r>
            <a:r>
              <a:rPr lang="en-US" sz="3200" dirty="0"/>
              <a:t>from the </a:t>
            </a:r>
            <a:r>
              <a:rPr lang="sr-Latn-BA" sz="3200" dirty="0"/>
              <a:t>DisProt database</a:t>
            </a:r>
            <a:r>
              <a:rPr lang="en-US" sz="3200" dirty="0"/>
              <a:t> [3-5],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Gene expression </a:t>
            </a:r>
            <a:r>
              <a:rPr lang="en-US" sz="3200" dirty="0" smtClean="0"/>
              <a:t>information</a:t>
            </a:r>
            <a:r>
              <a:rPr lang="sr-Latn-BA" sz="3200" dirty="0" smtClean="0"/>
              <a:t> obtained</a:t>
            </a:r>
            <a:r>
              <a:rPr lang="en-US" sz="3200" dirty="0" smtClean="0"/>
              <a:t> </a:t>
            </a:r>
            <a:r>
              <a:rPr lang="en-US" sz="3200" dirty="0"/>
              <a:t>by SPELL engine [6</a:t>
            </a:r>
            <a:r>
              <a:rPr lang="en-US" sz="3200" dirty="0" smtClean="0"/>
              <a:t>],</a:t>
            </a:r>
            <a:endParaRPr lang="sr-Latn-BA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Protein sequences </a:t>
            </a:r>
            <a:r>
              <a:rPr lang="en-US" sz="3200" dirty="0" smtClean="0"/>
              <a:t>[7],</a:t>
            </a:r>
            <a:endParaRPr lang="sr-Latn-BA" sz="3200" dirty="0" smtClean="0"/>
          </a:p>
          <a:p>
            <a:pPr algn="just"/>
            <a:r>
              <a:rPr lang="sr-Latn-BA" sz="3200" dirty="0" smtClean="0"/>
              <a:t>For data extraction and classification the following tools and resources were used: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Node2vec+ tool </a:t>
            </a:r>
            <a:r>
              <a:rPr lang="en-US" sz="3200" dirty="0" smtClean="0"/>
              <a:t>[8]</a:t>
            </a:r>
            <a:r>
              <a:rPr lang="sr-Latn-BA" sz="3200" dirty="0" smtClean="0"/>
              <a:t> – for extraction of features from weighted network, based on random walks.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SMOTEEN [9]</a:t>
            </a:r>
            <a:r>
              <a:rPr lang="sr-Latn-BA" sz="3200" dirty="0" smtClean="0"/>
              <a:t> – for sampling training set</a:t>
            </a:r>
            <a:r>
              <a:rPr lang="en-US" sz="3200" dirty="0" smtClean="0"/>
              <a:t>,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/>
              <a:t>MinMaxScaler</a:t>
            </a:r>
            <a:r>
              <a:rPr lang="en-US" sz="3200" dirty="0"/>
              <a:t> [</a:t>
            </a:r>
            <a:r>
              <a:rPr lang="en-US" sz="3200" dirty="0" smtClean="0"/>
              <a:t>10]</a:t>
            </a:r>
            <a:r>
              <a:rPr lang="sr-Latn-BA" sz="3200" dirty="0" smtClean="0"/>
              <a:t> – for normalization of dataset</a:t>
            </a:r>
            <a:r>
              <a:rPr lang="en-US" sz="3200" dirty="0" smtClean="0"/>
              <a:t>,</a:t>
            </a:r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/>
              <a:t>GridSearchCV</a:t>
            </a:r>
            <a:r>
              <a:rPr lang="en-US" sz="3200" dirty="0"/>
              <a:t> [</a:t>
            </a:r>
            <a:r>
              <a:rPr lang="en-US" sz="3200" dirty="0" smtClean="0"/>
              <a:t>10]</a:t>
            </a:r>
            <a:r>
              <a:rPr lang="sr-Latn-BA" sz="3200" dirty="0" smtClean="0"/>
              <a:t> – for tuning hyperparametar of </a:t>
            </a:r>
            <a:r>
              <a:rPr lang="en-US" sz="3200" dirty="0" smtClean="0"/>
              <a:t>K</a:t>
            </a:r>
            <a:r>
              <a:rPr lang="sr-Latn-BA" sz="3200" dirty="0" smtClean="0"/>
              <a:t>NN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8" name="Rounded Rectangle 47"/>
          <p:cNvSpPr/>
          <p:nvPr/>
        </p:nvSpPr>
        <p:spPr>
          <a:xfrm>
            <a:off x="10691813" y="24228449"/>
            <a:ext cx="7344816" cy="12241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Results</a:t>
            </a:r>
          </a:p>
        </p:txBody>
      </p:sp>
      <p:sp>
        <p:nvSpPr>
          <p:cNvPr id="30" name="Rounded Rectangle 47">
            <a:extLst>
              <a:ext uri="{FF2B5EF4-FFF2-40B4-BE49-F238E27FC236}">
                <a16:creationId xmlns="" xmlns:a16="http://schemas.microsoft.com/office/drawing/2014/main" id="{33946411-5D0B-4586-92C0-9422A01632C7}"/>
              </a:ext>
            </a:extLst>
          </p:cNvPr>
          <p:cNvSpPr/>
          <p:nvPr/>
        </p:nvSpPr>
        <p:spPr>
          <a:xfrm>
            <a:off x="3274989" y="15443473"/>
            <a:ext cx="7616793" cy="7489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preparation</a:t>
            </a:r>
          </a:p>
        </p:txBody>
      </p:sp>
      <p:sp>
        <p:nvSpPr>
          <p:cNvPr id="31" name="Rounded Rectangle 47">
            <a:extLst>
              <a:ext uri="{FF2B5EF4-FFF2-40B4-BE49-F238E27FC236}">
                <a16:creationId xmlns="" xmlns:a16="http://schemas.microsoft.com/office/drawing/2014/main" id="{5FB06176-787A-4601-99AD-07335A70D009}"/>
              </a:ext>
            </a:extLst>
          </p:cNvPr>
          <p:cNvSpPr/>
          <p:nvPr/>
        </p:nvSpPr>
        <p:spPr>
          <a:xfrm>
            <a:off x="19251308" y="15450821"/>
            <a:ext cx="7616793" cy="67055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classification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AA320E81-5855-4B1B-A249-74E4C7FE7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273737"/>
              </p:ext>
            </p:extLst>
          </p:nvPr>
        </p:nvGraphicFramePr>
        <p:xfrm>
          <a:off x="17229712" y="16739617"/>
          <a:ext cx="12328197" cy="4459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 descr="https://assets-global.website-files.com/621e95f9ac30687a56e4297e/64a8d750505cf8e707066669_V2_1676215759712_7b2330a6-df89-49b4-be67-3b44bfb50040.png">
            <a:extLst>
              <a:ext uri="{FF2B5EF4-FFF2-40B4-BE49-F238E27FC236}">
                <a16:creationId xmlns="" xmlns:a16="http://schemas.microsoft.com/office/drawing/2014/main" id="{EBEBC945-E341-4136-8DC8-448F42B87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9216" r="7691" b="7211"/>
          <a:stretch/>
        </p:blipFill>
        <p:spPr bwMode="auto">
          <a:xfrm>
            <a:off x="682701" y="16667609"/>
            <a:ext cx="3456385" cy="250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assets-global.website-files.com/621e95f9ac30687a56e4297e/64a8d750505cf8e707066669_V2_1676215759712_7b2330a6-df89-49b4-be67-3b44bfb50040.png">
            <a:extLst>
              <a:ext uri="{FF2B5EF4-FFF2-40B4-BE49-F238E27FC236}">
                <a16:creationId xmlns="" xmlns:a16="http://schemas.microsoft.com/office/drawing/2014/main" id="{34F3213A-A300-4253-B3DE-16FD671B4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3" t="9216" r="7691" b="7211"/>
          <a:stretch/>
        </p:blipFill>
        <p:spPr bwMode="auto">
          <a:xfrm>
            <a:off x="5020273" y="16667609"/>
            <a:ext cx="3456385" cy="250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5C5418E-2EC7-4CDD-A50D-4A1976FD60F2}"/>
              </a:ext>
            </a:extLst>
          </p:cNvPr>
          <p:cNvSpPr/>
          <p:nvPr/>
        </p:nvSpPr>
        <p:spPr>
          <a:xfrm>
            <a:off x="679876" y="19385270"/>
            <a:ext cx="2395126" cy="2800767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each pair (P,Q) of proteins in the PPI network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Adjusted Correlation Score (ACS) is calculated. </a:t>
            </a: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ACS is a measure of weighted correlation for the genes corresponding to the considered proteins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Q by using the SPELL engine [6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]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7FA12D37-8BE6-48FA-A3E0-7F6D80828A2A}"/>
              </a:ext>
            </a:extLst>
          </p:cNvPr>
          <p:cNvSpPr/>
          <p:nvPr/>
        </p:nvSpPr>
        <p:spPr>
          <a:xfrm>
            <a:off x="3354765" y="19410137"/>
            <a:ext cx="3456385" cy="3046988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Determining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features based on  information about amino acids in the context of IDPs involves consideration of the following properties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[11]: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A) Order/disorder promoting amino acids and,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B) five physicochemical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properties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sr-Latn-BA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sr-Latn-BA" sz="16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Aromatic/Aliphatic</a:t>
            </a:r>
          </a:p>
          <a:p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Polar/Non-Polar</a:t>
            </a:r>
          </a:p>
          <a:p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Non-Zero/Zero</a:t>
            </a:r>
          </a:p>
          <a:p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Hydrophobic/Hydrophilic</a:t>
            </a:r>
          </a:p>
          <a:p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Positive/Negative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8E1A2B0C-839C-4318-ACA5-56B88B30D089}"/>
              </a:ext>
            </a:extLst>
          </p:cNvPr>
          <p:cNvSpPr/>
          <p:nvPr/>
        </p:nvSpPr>
        <p:spPr>
          <a:xfrm>
            <a:off x="9673821" y="16935428"/>
            <a:ext cx="4888383" cy="1077218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&lt;YDR143C, 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1,1</a:t>
            </a:r>
            <a:r>
              <a:rPr lang="en-US" sz="1600" dirty="0" smtClean="0"/>
              <a:t>,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1,2</a:t>
            </a:r>
            <a:r>
              <a:rPr lang="en-US" sz="1600" dirty="0" smtClean="0"/>
              <a:t>,…,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1,128</a:t>
            </a:r>
            <a:r>
              <a:rPr lang="en-US" sz="1600" dirty="0"/>
              <a:t>&gt;</a:t>
            </a:r>
          </a:p>
          <a:p>
            <a:r>
              <a:rPr lang="en-US" sz="1600" dirty="0"/>
              <a:t>&lt;YER068W, 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2,1</a:t>
            </a:r>
            <a:r>
              <a:rPr lang="en-US" sz="1600" dirty="0" smtClean="0"/>
              <a:t>,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2,2</a:t>
            </a:r>
            <a:r>
              <a:rPr lang="en-US" sz="1600" dirty="0" smtClean="0"/>
              <a:t>,…,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2,128</a:t>
            </a:r>
            <a:r>
              <a:rPr lang="en-US" sz="1600" dirty="0"/>
              <a:t>&gt;</a:t>
            </a:r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&lt;YMR207C, 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n,1</a:t>
            </a:r>
            <a:r>
              <a:rPr lang="en-US" sz="1600" dirty="0" smtClean="0"/>
              <a:t>,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n,2</a:t>
            </a:r>
            <a:r>
              <a:rPr lang="en-US" sz="1600" dirty="0" smtClean="0"/>
              <a:t>,…,</a:t>
            </a:r>
            <a:r>
              <a:rPr lang="sr-Latn-BA" sz="1600" dirty="0" smtClean="0"/>
              <a:t>v</a:t>
            </a:r>
            <a:r>
              <a:rPr lang="en-US" sz="1600" baseline="-25000" dirty="0" smtClean="0"/>
              <a:t>n,128</a:t>
            </a:r>
            <a:r>
              <a:rPr lang="en-US" sz="1600" dirty="0"/>
              <a:t>&gt;</a:t>
            </a:r>
          </a:p>
        </p:txBody>
      </p:sp>
      <p:sp>
        <p:nvSpPr>
          <p:cNvPr id="52" name="Rounded Rectangle 47">
            <a:extLst>
              <a:ext uri="{FF2B5EF4-FFF2-40B4-BE49-F238E27FC236}">
                <a16:creationId xmlns="" xmlns:a16="http://schemas.microsoft.com/office/drawing/2014/main" id="{82BE85DE-FD18-4E3E-BE20-52E122985005}"/>
              </a:ext>
            </a:extLst>
          </p:cNvPr>
          <p:cNvSpPr/>
          <p:nvPr/>
        </p:nvSpPr>
        <p:spPr>
          <a:xfrm>
            <a:off x="9705638" y="16584426"/>
            <a:ext cx="4824748" cy="3793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128 features obtained by node2vec+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="" xmlns:a16="http://schemas.microsoft.com/office/drawing/2014/main" id="{F75BF84B-2C0D-4C09-BA31-AFAAC77EAF11}"/>
              </a:ext>
            </a:extLst>
          </p:cNvPr>
          <p:cNvSpPr/>
          <p:nvPr/>
        </p:nvSpPr>
        <p:spPr>
          <a:xfrm>
            <a:off x="8531573" y="17027649"/>
            <a:ext cx="1053527" cy="74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="" xmlns:a16="http://schemas.microsoft.com/office/drawing/2014/main" id="{9FFA1951-3CD1-43F1-812E-2361512B994A}"/>
              </a:ext>
            </a:extLst>
          </p:cNvPr>
          <p:cNvSpPr/>
          <p:nvPr/>
        </p:nvSpPr>
        <p:spPr>
          <a:xfrm rot="19912930">
            <a:off x="8159339" y="18887895"/>
            <a:ext cx="1053527" cy="74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54B82BF6-7CC1-4CC0-A076-02DDFFB69BDA}"/>
              </a:ext>
            </a:extLst>
          </p:cNvPr>
          <p:cNvSpPr/>
          <p:nvPr/>
        </p:nvSpPr>
        <p:spPr>
          <a:xfrm>
            <a:off x="9673821" y="18473745"/>
            <a:ext cx="4888383" cy="1077218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&lt;YDR143C, </a:t>
            </a:r>
            <a:r>
              <a:rPr lang="sr-Latn-BA" sz="1600" dirty="0" smtClean="0"/>
              <a:t>a</a:t>
            </a:r>
            <a:r>
              <a:rPr lang="en-US" sz="1600" baseline="-25000" dirty="0" smtClean="0"/>
              <a:t>1</a:t>
            </a:r>
            <a:r>
              <a:rPr lang="sr-Latn-BA" sz="1600" baseline="-25000" dirty="0" smtClean="0"/>
              <a:t>,1</a:t>
            </a:r>
            <a:r>
              <a:rPr lang="en-US" sz="1600" dirty="0" smtClean="0"/>
              <a:t>,…</a:t>
            </a:r>
            <a:r>
              <a:rPr lang="sr-Latn-BA" sz="1600" dirty="0" smtClean="0"/>
              <a:t>a</a:t>
            </a:r>
            <a:r>
              <a:rPr lang="sr-Latn-BA" sz="1600" baseline="-25000" dirty="0" smtClean="0"/>
              <a:t>1,</a:t>
            </a:r>
            <a:r>
              <a:rPr lang="en-US" sz="1600" baseline="-25000" dirty="0" smtClean="0"/>
              <a:t>10</a:t>
            </a:r>
            <a:r>
              <a:rPr lang="en-US" sz="1600" dirty="0"/>
              <a:t>, </a:t>
            </a:r>
            <a:r>
              <a:rPr lang="sr-Latn-BA" sz="1600" dirty="0" smtClean="0"/>
              <a:t>ba</a:t>
            </a:r>
            <a:r>
              <a:rPr lang="sr-Latn-BA" sz="1600" baseline="-25000" dirty="0" smtClean="0"/>
              <a:t>1,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</a:t>
            </a:r>
            <a:r>
              <a:rPr lang="sr-Latn-BA" sz="1600" dirty="0" smtClean="0"/>
              <a:t>...,</a:t>
            </a:r>
            <a:r>
              <a:rPr lang="en-US" sz="1600" dirty="0" smtClean="0"/>
              <a:t> </a:t>
            </a:r>
            <a:r>
              <a:rPr lang="sr-Latn-BA" sz="1600" dirty="0" smtClean="0"/>
              <a:t>ba</a:t>
            </a:r>
            <a:r>
              <a:rPr lang="en-US" sz="1600" baseline="-25000" dirty="0" smtClean="0"/>
              <a:t>1,10</a:t>
            </a:r>
            <a:r>
              <a:rPr lang="en-US" sz="1600" dirty="0" smtClean="0"/>
              <a:t>,…,</a:t>
            </a:r>
            <a:r>
              <a:rPr lang="sr-Latn-BA" sz="1600" dirty="0" smtClean="0"/>
              <a:t>be</a:t>
            </a:r>
            <a:r>
              <a:rPr lang="en-US" sz="1600" baseline="-25000" dirty="0" smtClean="0"/>
              <a:t>1</a:t>
            </a:r>
            <a:r>
              <a:rPr lang="sr-Latn-BA" sz="1600" baseline="-25000" dirty="0" smtClean="0"/>
              <a:t>,1</a:t>
            </a:r>
            <a:r>
              <a:rPr lang="en-US" sz="1600" dirty="0" smtClean="0"/>
              <a:t>,…,</a:t>
            </a:r>
            <a:r>
              <a:rPr lang="sr-Latn-BA" sz="1600" dirty="0" smtClean="0"/>
              <a:t>be</a:t>
            </a:r>
            <a:r>
              <a:rPr lang="sr-Latn-BA" sz="1600" baseline="-25000" dirty="0" smtClean="0"/>
              <a:t>1</a:t>
            </a:r>
            <a:r>
              <a:rPr lang="en-US" sz="1600" baseline="-25000" dirty="0" smtClean="0"/>
              <a:t>,10</a:t>
            </a:r>
            <a:r>
              <a:rPr lang="en-US" sz="1600" dirty="0"/>
              <a:t>&gt;</a:t>
            </a:r>
          </a:p>
          <a:p>
            <a:r>
              <a:rPr lang="en-US" sz="1600" dirty="0"/>
              <a:t>&lt;YER068W, </a:t>
            </a:r>
            <a:r>
              <a:rPr lang="sr-Latn-BA" sz="1600" dirty="0" smtClean="0"/>
              <a:t>a</a:t>
            </a:r>
            <a:r>
              <a:rPr lang="sr-Latn-BA" sz="1600" baseline="-25000" dirty="0" smtClean="0"/>
              <a:t>2,1</a:t>
            </a:r>
            <a:r>
              <a:rPr lang="en-US" sz="1600" dirty="0"/>
              <a:t>,…</a:t>
            </a:r>
            <a:r>
              <a:rPr lang="sr-Latn-BA" sz="1600" dirty="0" smtClean="0"/>
              <a:t>a</a:t>
            </a:r>
            <a:r>
              <a:rPr lang="sr-Latn-BA" sz="1600" baseline="-25000" dirty="0" smtClean="0"/>
              <a:t>2,</a:t>
            </a:r>
            <a:r>
              <a:rPr lang="en-US" sz="1600" baseline="-25000" dirty="0"/>
              <a:t>10</a:t>
            </a:r>
            <a:r>
              <a:rPr lang="en-US" sz="1600" dirty="0"/>
              <a:t>, </a:t>
            </a:r>
            <a:r>
              <a:rPr lang="sr-Latn-BA" sz="1600" dirty="0" smtClean="0"/>
              <a:t>ba</a:t>
            </a:r>
            <a:r>
              <a:rPr lang="sr-Latn-BA" sz="1600" baseline="-25000" dirty="0" smtClean="0"/>
              <a:t>2,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sr-Latn-BA" sz="1600" dirty="0"/>
              <a:t>...,</a:t>
            </a:r>
            <a:r>
              <a:rPr lang="en-US" sz="1600" dirty="0"/>
              <a:t> </a:t>
            </a:r>
            <a:r>
              <a:rPr lang="sr-Latn-BA" sz="1600" dirty="0" smtClean="0"/>
              <a:t>ba</a:t>
            </a:r>
            <a:r>
              <a:rPr lang="sr-Latn-BA" sz="1600" baseline="-25000" dirty="0" smtClean="0"/>
              <a:t>2</a:t>
            </a:r>
            <a:r>
              <a:rPr lang="en-US" sz="1600" baseline="-25000" dirty="0" smtClean="0"/>
              <a:t>,10</a:t>
            </a:r>
            <a:r>
              <a:rPr lang="en-US" sz="1600" dirty="0"/>
              <a:t>,…,</a:t>
            </a:r>
            <a:r>
              <a:rPr lang="sr-Latn-BA" sz="1600" dirty="0" smtClean="0"/>
              <a:t>be</a:t>
            </a:r>
            <a:r>
              <a:rPr lang="sr-Latn-BA" sz="1600" baseline="-25000" dirty="0" smtClean="0"/>
              <a:t>2,1</a:t>
            </a:r>
            <a:r>
              <a:rPr lang="en-US" sz="1600" dirty="0"/>
              <a:t>,…,</a:t>
            </a:r>
            <a:r>
              <a:rPr lang="sr-Latn-BA" sz="1600" dirty="0" smtClean="0"/>
              <a:t>be</a:t>
            </a:r>
            <a:r>
              <a:rPr lang="sr-Latn-BA" sz="1600" baseline="-25000" dirty="0" smtClean="0"/>
              <a:t>2</a:t>
            </a:r>
            <a:r>
              <a:rPr lang="en-US" sz="1600" baseline="-25000" dirty="0" smtClean="0"/>
              <a:t>,10 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/>
              <a:t>...</a:t>
            </a:r>
          </a:p>
          <a:p>
            <a:r>
              <a:rPr lang="en-US" sz="1600" dirty="0"/>
              <a:t>&lt;YMR207C, </a:t>
            </a:r>
            <a:r>
              <a:rPr lang="sr-Latn-BA" sz="1600" dirty="0" smtClean="0"/>
              <a:t>a</a:t>
            </a:r>
            <a:r>
              <a:rPr lang="sr-Latn-BA" sz="1600" baseline="-25000" dirty="0" smtClean="0"/>
              <a:t>n,1</a:t>
            </a:r>
            <a:r>
              <a:rPr lang="en-US" sz="1600" dirty="0"/>
              <a:t>,…</a:t>
            </a:r>
            <a:r>
              <a:rPr lang="sr-Latn-BA" sz="1600" dirty="0" smtClean="0"/>
              <a:t>a</a:t>
            </a:r>
            <a:r>
              <a:rPr lang="sr-Latn-BA" sz="1600" baseline="-25000" dirty="0" smtClean="0"/>
              <a:t>n,</a:t>
            </a:r>
            <a:r>
              <a:rPr lang="en-US" sz="1600" baseline="-25000" dirty="0"/>
              <a:t>10</a:t>
            </a:r>
            <a:r>
              <a:rPr lang="en-US" sz="1600" dirty="0"/>
              <a:t>, </a:t>
            </a:r>
            <a:r>
              <a:rPr lang="sr-Latn-BA" sz="1600" dirty="0" smtClean="0"/>
              <a:t>ba</a:t>
            </a:r>
            <a:r>
              <a:rPr lang="sr-Latn-BA" sz="1600" baseline="-25000" dirty="0" smtClean="0"/>
              <a:t>n,</a:t>
            </a:r>
            <a:r>
              <a:rPr lang="en-US" sz="1600" baseline="-25000" dirty="0"/>
              <a:t>1</a:t>
            </a:r>
            <a:r>
              <a:rPr lang="en-US" sz="1600" dirty="0"/>
              <a:t>,</a:t>
            </a:r>
            <a:r>
              <a:rPr lang="sr-Latn-BA" sz="1600" dirty="0"/>
              <a:t>...,</a:t>
            </a:r>
            <a:r>
              <a:rPr lang="en-US" sz="1600" dirty="0"/>
              <a:t> </a:t>
            </a:r>
            <a:r>
              <a:rPr lang="sr-Latn-BA" sz="1600" dirty="0" smtClean="0"/>
              <a:t>ba</a:t>
            </a:r>
            <a:r>
              <a:rPr lang="sr-Latn-BA" sz="1600" baseline="-25000" dirty="0" smtClean="0"/>
              <a:t>n</a:t>
            </a:r>
            <a:r>
              <a:rPr lang="en-US" sz="1600" baseline="-25000" dirty="0" smtClean="0"/>
              <a:t>,10</a:t>
            </a:r>
            <a:r>
              <a:rPr lang="en-US" sz="1600" dirty="0"/>
              <a:t>,…,</a:t>
            </a:r>
            <a:r>
              <a:rPr lang="sr-Latn-BA" sz="1600" dirty="0" smtClean="0"/>
              <a:t>be</a:t>
            </a:r>
            <a:r>
              <a:rPr lang="sr-Latn-BA" sz="1600" baseline="-25000" dirty="0" smtClean="0"/>
              <a:t>n,1</a:t>
            </a:r>
            <a:r>
              <a:rPr lang="en-US" sz="1600" dirty="0"/>
              <a:t>,…,</a:t>
            </a:r>
            <a:r>
              <a:rPr lang="sr-Latn-BA" sz="1600" dirty="0" smtClean="0"/>
              <a:t>be</a:t>
            </a:r>
            <a:r>
              <a:rPr lang="sr-Latn-BA" sz="1600" baseline="-25000" dirty="0" smtClean="0"/>
              <a:t>n</a:t>
            </a:r>
            <a:r>
              <a:rPr lang="en-US" sz="1600" baseline="-25000" dirty="0" smtClean="0"/>
              <a:t>,10 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57" name="Rounded Rectangle 47">
            <a:extLst>
              <a:ext uri="{FF2B5EF4-FFF2-40B4-BE49-F238E27FC236}">
                <a16:creationId xmlns="" xmlns:a16="http://schemas.microsoft.com/office/drawing/2014/main" id="{094D318D-7740-40B1-8FDC-752A452D00FC}"/>
              </a:ext>
            </a:extLst>
          </p:cNvPr>
          <p:cNvSpPr/>
          <p:nvPr/>
        </p:nvSpPr>
        <p:spPr>
          <a:xfrm>
            <a:off x="9705638" y="18122743"/>
            <a:ext cx="4824748" cy="37931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60 features extracted from protein sequences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E5A2346C-B437-4A8F-8C2E-BBED9297E0C1}"/>
              </a:ext>
            </a:extLst>
          </p:cNvPr>
          <p:cNvSpPr/>
          <p:nvPr/>
        </p:nvSpPr>
        <p:spPr>
          <a:xfrm>
            <a:off x="6947397" y="19763953"/>
            <a:ext cx="8393551" cy="3539430"/>
          </a:xfrm>
          <a:prstGeom prst="rect">
            <a:avLst/>
          </a:prstGeom>
          <a:ln w="25400" cap="fla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For each property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prop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in {A,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-B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 protein sequence,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S = </a:t>
            </a:r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r>
              <a:rPr lang="sr-Latn-BA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sr-Latn-BA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sr-Latn-BA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,…,</a:t>
            </a:r>
            <a:r>
              <a:rPr lang="sr-Latn-BA" sz="16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, where </a:t>
            </a:r>
            <a:r>
              <a:rPr lang="sr-Latn-BA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sr-Latn-BA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 …,</a:t>
            </a:r>
            <a:r>
              <a:rPr lang="sr-Latn-BA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are the successive residues,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calculate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the binary sequence, </a:t>
            </a:r>
            <a:r>
              <a:rPr lang="sr-Latn-BA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(S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through an indicator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 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)={</a:t>
            </a:r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f(</a:t>
            </a:r>
            <a:r>
              <a:rPr lang="sr-Latn-BA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),f(</a:t>
            </a:r>
            <a:r>
              <a:rPr lang="sr-Latn-BA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16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,…,</a:t>
            </a:r>
            <a:r>
              <a:rPr lang="sr-Latn-BA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f(p</a:t>
            </a:r>
            <a:r>
              <a:rPr lang="en-US" sz="1600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sr-Latn-B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where,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f(</a:t>
            </a:r>
            <a:r>
              <a:rPr lang="sr-Latn-BA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sr-Latn-BA" sz="1600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j</a:t>
            </a:r>
            <a:r>
              <a:rPr lang="en-US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= 1 if </a:t>
            </a:r>
            <a:r>
              <a:rPr lang="sr-Latn-BA" sz="16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sr-Latn-BA" sz="1600" i="1" baseline="-25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j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has the property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prop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Calculate two inter-arrival distances (IADs) array for successive residues i.e. determine the distance between two successive residues: (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array1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distances between ones, and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array2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 distances between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zeros.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each IAD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array: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Build the frequency histogram based on values of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IAD;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Construct the histogram with five intervals chosen in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advanced;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Convert the frequency histogram to a probability distribution using standard statistical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procedures;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Derive 5 probability values from the frequency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histogram;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Constitute the final array of 10 features based on the property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</a:rPr>
              <a:t>prop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(total 60 features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endParaRPr lang="en-US" sz="1600" dirty="0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="" xmlns:a16="http://schemas.microsoft.com/office/drawing/2014/main" id="{E3B1F8A6-065A-446D-865B-A7233CC9A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813437"/>
              </p:ext>
            </p:extLst>
          </p:nvPr>
        </p:nvGraphicFramePr>
        <p:xfrm>
          <a:off x="17798678" y="20803744"/>
          <a:ext cx="11151176" cy="1641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632B674B-5C97-4C65-B93A-0721E9DC16EE}"/>
              </a:ext>
            </a:extLst>
          </p:cNvPr>
          <p:cNvSpPr/>
          <p:nvPr/>
        </p:nvSpPr>
        <p:spPr>
          <a:xfrm>
            <a:off x="3346997" y="22572265"/>
            <a:ext cx="3456385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Extracting features from protein sequences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1447920C-522C-48BD-BD46-479D0D73E142}"/>
              </a:ext>
            </a:extLst>
          </p:cNvPr>
          <p:cNvSpPr/>
          <p:nvPr/>
        </p:nvSpPr>
        <p:spPr>
          <a:xfrm>
            <a:off x="682701" y="22356241"/>
            <a:ext cx="2473887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Calculate </a:t>
            </a:r>
            <a:r>
              <a:rPr lang="sr-Latn-BA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PPI </a:t>
            </a: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weights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24099"/>
              </p:ext>
            </p:extLst>
          </p:nvPr>
        </p:nvGraphicFramePr>
        <p:xfrm>
          <a:off x="4715149" y="25740617"/>
          <a:ext cx="20378272" cy="508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1800200"/>
                <a:gridCol w="2158443"/>
                <a:gridCol w="1528371"/>
                <a:gridCol w="2037827"/>
                <a:gridCol w="2037827"/>
                <a:gridCol w="2037827"/>
                <a:gridCol w="2037827"/>
                <a:gridCol w="2037827"/>
                <a:gridCol w="2037827"/>
              </a:tblGrid>
              <a:tr h="10199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Method</a:t>
                      </a:r>
                      <a:endParaRPr lang="en-US" sz="3000" dirty="0"/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Node2vec+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0798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Node2vec+</a:t>
                      </a:r>
                    </a:p>
                    <a:p>
                      <a:pPr algn="ctr"/>
                      <a:r>
                        <a:rPr lang="en-US" sz="3000" dirty="0" smtClean="0"/>
                        <a:t>With A features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0798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Node2vec+</a:t>
                      </a:r>
                    </a:p>
                    <a:p>
                      <a:pPr algn="ctr"/>
                      <a:r>
                        <a:rPr lang="en-US" sz="3000" dirty="0" smtClean="0"/>
                        <a:t>With B features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40798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Node2vec+</a:t>
                      </a:r>
                    </a:p>
                    <a:p>
                      <a:pPr algn="ctr"/>
                      <a:r>
                        <a:rPr lang="en-US" sz="3000" dirty="0" smtClean="0"/>
                        <a:t>With A and B features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97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F1 for</a:t>
                      </a:r>
                      <a:r>
                        <a:rPr lang="en-US" sz="3000" baseline="0" dirty="0" smtClean="0"/>
                        <a:t> non IDP</a:t>
                      </a:r>
                      <a:endParaRPr lang="en-US" sz="3000" dirty="0"/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 anchor="ctr"/>
                </a:tc>
              </a:tr>
              <a:tr h="839734">
                <a:tc gridSpan="2">
                  <a:txBody>
                    <a:bodyPr/>
                    <a:lstStyle/>
                    <a:p>
                      <a:pPr marL="0" marR="0" indent="0" algn="ctr" defTabSz="40798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F1</a:t>
                      </a:r>
                      <a:r>
                        <a:rPr lang="en-US" sz="3000" baseline="0" dirty="0" smtClean="0"/>
                        <a:t> for IDP</a:t>
                      </a:r>
                      <a:endParaRPr lang="en-US" sz="3000" dirty="0" smtClean="0"/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anchor="ctr"/>
                </a:tc>
              </a:tr>
              <a:tr h="839734">
                <a:tc rowSpan="3"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Confusion</a:t>
                      </a:r>
                      <a:r>
                        <a:rPr lang="en-US" sz="3000" baseline="0" dirty="0" smtClean="0"/>
                        <a:t> </a:t>
                      </a:r>
                    </a:p>
                    <a:p>
                      <a:pPr algn="ctr"/>
                      <a:r>
                        <a:rPr lang="en-US" sz="3000" baseline="0" dirty="0" smtClean="0"/>
                        <a:t>matrix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non IDP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IDP</a:t>
                      </a:r>
                      <a:endParaRPr lang="en-US" sz="3000" dirty="0"/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non IDP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IDP</a:t>
                      </a:r>
                      <a:endParaRPr lang="en-US" sz="3000" dirty="0"/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non IDP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IDP</a:t>
                      </a:r>
                      <a:endParaRPr lang="en-US" sz="3000" dirty="0"/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non IDP</a:t>
                      </a:r>
                      <a:endParaRPr lang="en-US" sz="3000" dirty="0"/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IDP</a:t>
                      </a:r>
                      <a:endParaRPr lang="en-US" sz="3000" dirty="0"/>
                    </a:p>
                  </a:txBody>
                  <a:tcPr anchor="ctr"/>
                </a:tc>
              </a:tr>
              <a:tr h="709292">
                <a:tc vMerge="1"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0798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IDP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1414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254</a:t>
                      </a:r>
                    </a:p>
                  </a:txBody>
                  <a:tcPr anchor="ctr"/>
                </a:tc>
              </a:tr>
              <a:tr h="839734">
                <a:tc vMerge="1">
                  <a:txBody>
                    <a:bodyPr/>
                    <a:lstStyle/>
                    <a:p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IDP</a:t>
                      </a:r>
                      <a:endParaRPr lang="en-US" sz="3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4789" y="33373465"/>
            <a:ext cx="12313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Based on the provided table, it is evident that combining different groups of attributes yields similar results. The best F1 score is achieved when only </a:t>
            </a:r>
            <a:r>
              <a:rPr lang="en-US" sz="3200" dirty="0" smtClean="0"/>
              <a:t>network-derived</a:t>
            </a:r>
            <a:r>
              <a:rPr lang="sr-Latn-BA" sz="3200" dirty="0" smtClean="0"/>
              <a:t> (Node2vec+)</a:t>
            </a:r>
            <a:r>
              <a:rPr lang="en-US" sz="3200" dirty="0" smtClean="0"/>
              <a:t> </a:t>
            </a:r>
            <a:r>
              <a:rPr lang="en-US" sz="3200" dirty="0"/>
              <a:t>attributes are used, while </a:t>
            </a:r>
            <a:r>
              <a:rPr lang="sr-Latn-BA" sz="3200" dirty="0" smtClean="0"/>
              <a:t>using </a:t>
            </a:r>
            <a:r>
              <a:rPr lang="en-US" sz="3200" dirty="0" smtClean="0"/>
              <a:t>all </a:t>
            </a:r>
            <a:r>
              <a:rPr lang="sr-Latn-BA" sz="3200" dirty="0" smtClean="0"/>
              <a:t>attributes</a:t>
            </a:r>
            <a:r>
              <a:rPr lang="en-US" sz="3200" dirty="0" smtClean="0"/>
              <a:t> </a:t>
            </a:r>
            <a:r>
              <a:rPr lang="en-US" sz="3200" dirty="0"/>
              <a:t>predict the most intrinsically disordered </a:t>
            </a:r>
            <a:r>
              <a:rPr lang="en-US" sz="3200" dirty="0" smtClean="0"/>
              <a:t>proteins </a:t>
            </a:r>
            <a:r>
              <a:rPr lang="en-US" sz="3200" dirty="0"/>
              <a:t>(</a:t>
            </a:r>
            <a:r>
              <a:rPr lang="en-US" sz="3200" dirty="0" smtClean="0"/>
              <a:t>IDPs).</a:t>
            </a:r>
          </a:p>
          <a:p>
            <a:pPr algn="just"/>
            <a:r>
              <a:rPr lang="en-US" sz="3200" dirty="0" smtClean="0"/>
              <a:t> </a:t>
            </a:r>
            <a:endParaRPr lang="sr-Latn-BA" sz="3200" dirty="0" smtClean="0"/>
          </a:p>
          <a:p>
            <a:pPr algn="just"/>
            <a:r>
              <a:rPr lang="en-US" sz="3200" dirty="0" smtClean="0"/>
              <a:t>Preliminary </a:t>
            </a:r>
            <a:r>
              <a:rPr lang="en-US" sz="3200" dirty="0"/>
              <a:t>findings suggest that integrating attributes from both network and sequence has potential, opening avenues for further methodological refinement. </a:t>
            </a:r>
            <a:r>
              <a:rPr lang="en-US" sz="3200" dirty="0" smtClean="0"/>
              <a:t>In order to further investigate the capability of this approach, it </a:t>
            </a:r>
            <a:r>
              <a:rPr lang="en-US" sz="3200" dirty="0"/>
              <a:t>should be applied </a:t>
            </a:r>
            <a:r>
              <a:rPr lang="en-US" sz="3200" dirty="0" smtClean="0"/>
              <a:t>on </a:t>
            </a:r>
            <a:r>
              <a:rPr lang="en-US" sz="3200" dirty="0"/>
              <a:t>other networks </a:t>
            </a:r>
            <a:r>
              <a:rPr lang="en-US" sz="3200" dirty="0" smtClean="0"/>
              <a:t>of </a:t>
            </a:r>
            <a:r>
              <a:rPr lang="en-US" sz="3200" dirty="0"/>
              <a:t>different organisms, including human networks. Additionally, combining existing attributes with those derived from other protein characteristics could be a promising direction for future research.</a:t>
            </a:r>
            <a:r>
              <a:rPr lang="sr-Latn-BA" sz="3200" dirty="0" smtClean="0"/>
              <a:t> </a:t>
            </a:r>
            <a:endParaRPr lang="en-US" sz="3200" dirty="0"/>
          </a:p>
        </p:txBody>
      </p:sp>
      <p:sp>
        <p:nvSpPr>
          <p:cNvPr id="46" name="Arrow: Right 19">
            <a:extLst>
              <a:ext uri="{FF2B5EF4-FFF2-40B4-BE49-F238E27FC236}">
                <a16:creationId xmlns="" xmlns:a16="http://schemas.microsoft.com/office/drawing/2014/main" id="{F75BF84B-2C0D-4C09-BA31-AFAAC77EAF11}"/>
              </a:ext>
            </a:extLst>
          </p:cNvPr>
          <p:cNvSpPr/>
          <p:nvPr/>
        </p:nvSpPr>
        <p:spPr>
          <a:xfrm>
            <a:off x="3851053" y="17819737"/>
            <a:ext cx="1053527" cy="74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6837" y="19043873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/>
              <a:t>Picture from...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6337" y="18035761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/>
              <a:t>1.4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947397" y="17171665"/>
            <a:ext cx="504056" cy="27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/>
              <a:t>2.5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5291213" y="1760371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/>
              <a:t>1.4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147197" y="1688363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z="1200" dirty="0" smtClean="0"/>
              <a:t>1.4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3628</TotalTime>
  <Words>1381</Words>
  <Application>Microsoft Office PowerPoint</Application>
  <PresentationFormat>Custom</PresentationFormat>
  <Paragraphs>165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Korisnik</dc:creator>
  <cp:lastModifiedBy>Microsoft account</cp:lastModifiedBy>
  <cp:revision>433</cp:revision>
  <dcterms:created xsi:type="dcterms:W3CDTF">2017-06-06T08:17:17Z</dcterms:created>
  <dcterms:modified xsi:type="dcterms:W3CDTF">2024-04-17T11:45:02Z</dcterms:modified>
</cp:coreProperties>
</file>