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2B86"/>
    <a:srgbClr val="7D6759"/>
    <a:srgbClr val="000000"/>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515" autoAdjust="0"/>
  </p:normalViewPr>
  <p:slideViewPr>
    <p:cSldViewPr>
      <p:cViewPr>
        <p:scale>
          <a:sx n="50" d="100"/>
          <a:sy n="50" d="100"/>
        </p:scale>
        <p:origin x="-2016" y="-9984"/>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DAEBC-087F-4D15-B752-4785C0673660}" type="doc">
      <dgm:prSet loTypeId="urn:microsoft.com/office/officeart/2005/8/layout/process1" loCatId="process" qsTypeId="urn:microsoft.com/office/officeart/2005/8/quickstyle/simple1" qsCatId="simple" csTypeId="urn:microsoft.com/office/officeart/2005/8/colors/accent1_2" csCatId="accent1" phldr="1"/>
      <dgm:spPr/>
    </dgm:pt>
    <dgm:pt modelId="{8D948468-426C-430E-8463-EA0A9047AA97}">
      <dgm:prSet phldrT="[Text]" custT="1"/>
      <dgm:spPr>
        <a:solidFill>
          <a:schemeClr val="bg2">
            <a:lumMod val="50000"/>
          </a:schemeClr>
        </a:solidFill>
      </dgm:spPr>
      <dgm:t>
        <a:bodyPr/>
        <a:lstStyle/>
        <a:p>
          <a:r>
            <a:rPr lang="en-US" sz="2500" dirty="0"/>
            <a:t>Form training and test sets 70:30 stratified</a:t>
          </a:r>
        </a:p>
      </dgm:t>
    </dgm:pt>
    <dgm:pt modelId="{089F8F6F-ED72-497F-B944-BDE96C4547C5}" type="parTrans" cxnId="{8A0A7A8C-9957-45EB-A42F-57DBD8274257}">
      <dgm:prSet/>
      <dgm:spPr/>
      <dgm:t>
        <a:bodyPr/>
        <a:lstStyle/>
        <a:p>
          <a:endParaRPr lang="en-US" sz="2500"/>
        </a:p>
      </dgm:t>
    </dgm:pt>
    <dgm:pt modelId="{55FCA17C-1EF6-4064-B59A-DED79FC40987}" type="sibTrans" cxnId="{8A0A7A8C-9957-45EB-A42F-57DBD8274257}">
      <dgm:prSet custT="1"/>
      <dgm:spPr/>
      <dgm:t>
        <a:bodyPr/>
        <a:lstStyle/>
        <a:p>
          <a:endParaRPr lang="en-US" sz="2500"/>
        </a:p>
      </dgm:t>
    </dgm:pt>
    <dgm:pt modelId="{4DBB097A-AAC8-4558-83CD-5D293BA0E73F}">
      <dgm:prSet phldrT="[Text]" custT="1"/>
      <dgm:spPr>
        <a:solidFill>
          <a:schemeClr val="accent5">
            <a:lumMod val="75000"/>
          </a:schemeClr>
        </a:solidFill>
      </dgm:spPr>
      <dgm:t>
        <a:bodyPr/>
        <a:lstStyle/>
        <a:p>
          <a:r>
            <a:rPr lang="en-US" sz="2500" dirty="0"/>
            <a:t>Resample the training set by using SMOTEEN</a:t>
          </a:r>
        </a:p>
      </dgm:t>
    </dgm:pt>
    <dgm:pt modelId="{F66D8E7D-91C7-486F-96A1-E8901AD94FBA}" type="parTrans" cxnId="{2D6E6A99-0884-421B-9583-F66FB72B4CE8}">
      <dgm:prSet/>
      <dgm:spPr/>
      <dgm:t>
        <a:bodyPr/>
        <a:lstStyle/>
        <a:p>
          <a:endParaRPr lang="en-US" sz="2500"/>
        </a:p>
      </dgm:t>
    </dgm:pt>
    <dgm:pt modelId="{AAF2528D-193F-4D93-A91F-6874F8247A7E}" type="sibTrans" cxnId="{2D6E6A99-0884-421B-9583-F66FB72B4CE8}">
      <dgm:prSet custT="1"/>
      <dgm:spPr/>
      <dgm:t>
        <a:bodyPr/>
        <a:lstStyle/>
        <a:p>
          <a:endParaRPr lang="en-US" sz="2500"/>
        </a:p>
      </dgm:t>
    </dgm:pt>
    <dgm:pt modelId="{FFE45BF6-B8B7-4DF6-B255-42C35051D756}">
      <dgm:prSet custT="1"/>
      <dgm:spPr>
        <a:solidFill>
          <a:schemeClr val="accent4">
            <a:lumMod val="75000"/>
          </a:schemeClr>
        </a:solidFill>
      </dgm:spPr>
      <dgm:t>
        <a:bodyPr/>
        <a:lstStyle/>
        <a:p>
          <a:r>
            <a:rPr lang="en-US" sz="2500" dirty="0"/>
            <a:t>Scale data MinMaxScaler</a:t>
          </a:r>
        </a:p>
      </dgm:t>
    </dgm:pt>
    <dgm:pt modelId="{550CEC22-6DA6-4C97-9825-0EA4212E08F2}" type="parTrans" cxnId="{F0E2C854-E738-4B9A-99E1-2771B60C9447}">
      <dgm:prSet/>
      <dgm:spPr/>
      <dgm:t>
        <a:bodyPr/>
        <a:lstStyle/>
        <a:p>
          <a:endParaRPr lang="en-US" sz="2500"/>
        </a:p>
      </dgm:t>
    </dgm:pt>
    <dgm:pt modelId="{A491963B-FA65-4F9A-A948-8D6552EF7FBD}" type="sibTrans" cxnId="{F0E2C854-E738-4B9A-99E1-2771B60C9447}">
      <dgm:prSet custT="1"/>
      <dgm:spPr/>
      <dgm:t>
        <a:bodyPr/>
        <a:lstStyle/>
        <a:p>
          <a:endParaRPr lang="en-US" sz="2500"/>
        </a:p>
      </dgm:t>
    </dgm:pt>
    <dgm:pt modelId="{F6006F7E-AC86-45B0-8635-2B1FB4B48637}">
      <dgm:prSet custT="1"/>
      <dgm:spPr>
        <a:solidFill>
          <a:srgbClr val="FFC000"/>
        </a:solidFill>
      </dgm:spPr>
      <dgm:t>
        <a:bodyPr/>
        <a:lstStyle/>
        <a:p>
          <a:r>
            <a:rPr lang="en-US" sz="2500" dirty="0"/>
            <a:t>Adjust hyperparameters of KNN by using GridSearchCV</a:t>
          </a:r>
        </a:p>
      </dgm:t>
    </dgm:pt>
    <dgm:pt modelId="{9BB6F8E7-7675-44CB-9DA3-545DA6F36E9D}" type="parTrans" cxnId="{039EE9CB-942E-4BB3-B9DC-936A8F50F939}">
      <dgm:prSet/>
      <dgm:spPr/>
      <dgm:t>
        <a:bodyPr/>
        <a:lstStyle/>
        <a:p>
          <a:endParaRPr lang="en-US" sz="2500"/>
        </a:p>
      </dgm:t>
    </dgm:pt>
    <dgm:pt modelId="{DE65469D-6D73-4E22-BA1D-C8408998D1F0}" type="sibTrans" cxnId="{039EE9CB-942E-4BB3-B9DC-936A8F50F939}">
      <dgm:prSet custT="1"/>
      <dgm:spPr/>
      <dgm:t>
        <a:bodyPr/>
        <a:lstStyle/>
        <a:p>
          <a:endParaRPr lang="en-US" sz="2500"/>
        </a:p>
      </dgm:t>
    </dgm:pt>
    <dgm:pt modelId="{4DF115B0-D97C-4D45-995F-751D171483ED}" type="pres">
      <dgm:prSet presAssocID="{084DAEBC-087F-4D15-B752-4785C0673660}" presName="Name0" presStyleCnt="0">
        <dgm:presLayoutVars>
          <dgm:dir/>
          <dgm:resizeHandles val="exact"/>
        </dgm:presLayoutVars>
      </dgm:prSet>
      <dgm:spPr/>
    </dgm:pt>
    <dgm:pt modelId="{9039D0E1-9BDE-4D45-A61C-BA5F9D629281}" type="pres">
      <dgm:prSet presAssocID="{8D948468-426C-430E-8463-EA0A9047AA97}" presName="node" presStyleLbl="node1" presStyleIdx="0" presStyleCnt="4">
        <dgm:presLayoutVars>
          <dgm:bulletEnabled val="1"/>
        </dgm:presLayoutVars>
      </dgm:prSet>
      <dgm:spPr/>
    </dgm:pt>
    <dgm:pt modelId="{49AB3AA5-5C37-401B-BD24-8CDBE6CDE631}" type="pres">
      <dgm:prSet presAssocID="{55FCA17C-1EF6-4064-B59A-DED79FC40987}" presName="sibTrans" presStyleLbl="sibTrans2D1" presStyleIdx="0" presStyleCnt="3"/>
      <dgm:spPr/>
    </dgm:pt>
    <dgm:pt modelId="{B24ED164-7D46-4FE6-99D4-115D05EB5090}" type="pres">
      <dgm:prSet presAssocID="{55FCA17C-1EF6-4064-B59A-DED79FC40987}" presName="connectorText" presStyleLbl="sibTrans2D1" presStyleIdx="0" presStyleCnt="3"/>
      <dgm:spPr/>
    </dgm:pt>
    <dgm:pt modelId="{266EB45E-0BF0-4F15-90A8-48CDB3BB1843}" type="pres">
      <dgm:prSet presAssocID="{4DBB097A-AAC8-4558-83CD-5D293BA0E73F}" presName="node" presStyleLbl="node1" presStyleIdx="1" presStyleCnt="4" custLinFactNeighborX="13307" custLinFactNeighborY="171">
        <dgm:presLayoutVars>
          <dgm:bulletEnabled val="1"/>
        </dgm:presLayoutVars>
      </dgm:prSet>
      <dgm:spPr/>
    </dgm:pt>
    <dgm:pt modelId="{9D036536-CA58-460B-9592-E804F4957C65}" type="pres">
      <dgm:prSet presAssocID="{AAF2528D-193F-4D93-A91F-6874F8247A7E}" presName="sibTrans" presStyleLbl="sibTrans2D1" presStyleIdx="1" presStyleCnt="3"/>
      <dgm:spPr/>
    </dgm:pt>
    <dgm:pt modelId="{5484F5B9-AF2E-4D41-B34C-14F23DAB6613}" type="pres">
      <dgm:prSet presAssocID="{AAF2528D-193F-4D93-A91F-6874F8247A7E}" presName="connectorText" presStyleLbl="sibTrans2D1" presStyleIdx="1" presStyleCnt="3"/>
      <dgm:spPr/>
    </dgm:pt>
    <dgm:pt modelId="{0B7A5903-CDD3-4CC0-94BF-E92BA3DA96DD}" type="pres">
      <dgm:prSet presAssocID="{FFE45BF6-B8B7-4DF6-B255-42C35051D756}" presName="node" presStyleLbl="node1" presStyleIdx="2" presStyleCnt="4" custLinFactNeighborX="13307" custLinFactNeighborY="171">
        <dgm:presLayoutVars>
          <dgm:bulletEnabled val="1"/>
        </dgm:presLayoutVars>
      </dgm:prSet>
      <dgm:spPr/>
    </dgm:pt>
    <dgm:pt modelId="{9132B67F-A38C-4915-8317-7B8D2EEE0C67}" type="pres">
      <dgm:prSet presAssocID="{A491963B-FA65-4F9A-A948-8D6552EF7FBD}" presName="sibTrans" presStyleLbl="sibTrans2D1" presStyleIdx="2" presStyleCnt="3"/>
      <dgm:spPr/>
    </dgm:pt>
    <dgm:pt modelId="{8F882EF6-49EC-4B53-B100-EAD4E720298A}" type="pres">
      <dgm:prSet presAssocID="{A491963B-FA65-4F9A-A948-8D6552EF7FBD}" presName="connectorText" presStyleLbl="sibTrans2D1" presStyleIdx="2" presStyleCnt="3"/>
      <dgm:spPr/>
    </dgm:pt>
    <dgm:pt modelId="{2DFA93C7-BE63-4691-A297-B8C9BB46D38B}" type="pres">
      <dgm:prSet presAssocID="{F6006F7E-AC86-45B0-8635-2B1FB4B48637}" presName="node" presStyleLbl="node1" presStyleIdx="3" presStyleCnt="4" custScaleX="117086" custLinFactNeighborX="13307" custLinFactNeighborY="171">
        <dgm:presLayoutVars>
          <dgm:bulletEnabled val="1"/>
        </dgm:presLayoutVars>
      </dgm:prSet>
      <dgm:spPr/>
    </dgm:pt>
  </dgm:ptLst>
  <dgm:cxnLst>
    <dgm:cxn modelId="{BEBA565C-4BB6-4FAC-8220-2037A2C4BB59}" type="presOf" srcId="{AAF2528D-193F-4D93-A91F-6874F8247A7E}" destId="{9D036536-CA58-460B-9592-E804F4957C65}" srcOrd="0" destOrd="0" presId="urn:microsoft.com/office/officeart/2005/8/layout/process1"/>
    <dgm:cxn modelId="{29E6CB5C-90D4-4537-A08F-602AB69E1185}" type="presOf" srcId="{8D948468-426C-430E-8463-EA0A9047AA97}" destId="{9039D0E1-9BDE-4D45-A61C-BA5F9D629281}" srcOrd="0" destOrd="0" presId="urn:microsoft.com/office/officeart/2005/8/layout/process1"/>
    <dgm:cxn modelId="{467FE643-5A2A-4725-9326-4A4BE2A4EDD6}" type="presOf" srcId="{F6006F7E-AC86-45B0-8635-2B1FB4B48637}" destId="{2DFA93C7-BE63-4691-A297-B8C9BB46D38B}" srcOrd="0" destOrd="0" presId="urn:microsoft.com/office/officeart/2005/8/layout/process1"/>
    <dgm:cxn modelId="{1F63834A-14E8-4045-ADBC-17DC5CB5F954}" type="presOf" srcId="{55FCA17C-1EF6-4064-B59A-DED79FC40987}" destId="{49AB3AA5-5C37-401B-BD24-8CDBE6CDE631}" srcOrd="0" destOrd="0" presId="urn:microsoft.com/office/officeart/2005/8/layout/process1"/>
    <dgm:cxn modelId="{CE4C3E71-01BF-48FF-8849-74C1F916C255}" type="presOf" srcId="{4DBB097A-AAC8-4558-83CD-5D293BA0E73F}" destId="{266EB45E-0BF0-4F15-90A8-48CDB3BB1843}" srcOrd="0" destOrd="0" presId="urn:microsoft.com/office/officeart/2005/8/layout/process1"/>
    <dgm:cxn modelId="{F0E2C854-E738-4B9A-99E1-2771B60C9447}" srcId="{084DAEBC-087F-4D15-B752-4785C0673660}" destId="{FFE45BF6-B8B7-4DF6-B255-42C35051D756}" srcOrd="2" destOrd="0" parTransId="{550CEC22-6DA6-4C97-9825-0EA4212E08F2}" sibTransId="{A491963B-FA65-4F9A-A948-8D6552EF7FBD}"/>
    <dgm:cxn modelId="{77B19E57-37CF-4D7F-8567-1CB6667515CB}" type="presOf" srcId="{A491963B-FA65-4F9A-A948-8D6552EF7FBD}" destId="{8F882EF6-49EC-4B53-B100-EAD4E720298A}" srcOrd="1" destOrd="0" presId="urn:microsoft.com/office/officeart/2005/8/layout/process1"/>
    <dgm:cxn modelId="{D87ED65A-1EE6-4167-9E92-EF0162A41ED0}" type="presOf" srcId="{55FCA17C-1EF6-4064-B59A-DED79FC40987}" destId="{B24ED164-7D46-4FE6-99D4-115D05EB5090}" srcOrd="1" destOrd="0" presId="urn:microsoft.com/office/officeart/2005/8/layout/process1"/>
    <dgm:cxn modelId="{8A0A7A8C-9957-45EB-A42F-57DBD8274257}" srcId="{084DAEBC-087F-4D15-B752-4785C0673660}" destId="{8D948468-426C-430E-8463-EA0A9047AA97}" srcOrd="0" destOrd="0" parTransId="{089F8F6F-ED72-497F-B944-BDE96C4547C5}" sibTransId="{55FCA17C-1EF6-4064-B59A-DED79FC40987}"/>
    <dgm:cxn modelId="{2D6E6A99-0884-421B-9583-F66FB72B4CE8}" srcId="{084DAEBC-087F-4D15-B752-4785C0673660}" destId="{4DBB097A-AAC8-4558-83CD-5D293BA0E73F}" srcOrd="1" destOrd="0" parTransId="{F66D8E7D-91C7-486F-96A1-E8901AD94FBA}" sibTransId="{AAF2528D-193F-4D93-A91F-6874F8247A7E}"/>
    <dgm:cxn modelId="{8F79D79C-09D6-487D-8FD1-87A5FD0DF99A}" type="presOf" srcId="{084DAEBC-087F-4D15-B752-4785C0673660}" destId="{4DF115B0-D97C-4D45-995F-751D171483ED}" srcOrd="0" destOrd="0" presId="urn:microsoft.com/office/officeart/2005/8/layout/process1"/>
    <dgm:cxn modelId="{C3E2F7B3-4158-494E-83A1-75C1933FC0BF}" type="presOf" srcId="{AAF2528D-193F-4D93-A91F-6874F8247A7E}" destId="{5484F5B9-AF2E-4D41-B34C-14F23DAB6613}" srcOrd="1" destOrd="0" presId="urn:microsoft.com/office/officeart/2005/8/layout/process1"/>
    <dgm:cxn modelId="{039EE9CB-942E-4BB3-B9DC-936A8F50F939}" srcId="{084DAEBC-087F-4D15-B752-4785C0673660}" destId="{F6006F7E-AC86-45B0-8635-2B1FB4B48637}" srcOrd="3" destOrd="0" parTransId="{9BB6F8E7-7675-44CB-9DA3-545DA6F36E9D}" sibTransId="{DE65469D-6D73-4E22-BA1D-C8408998D1F0}"/>
    <dgm:cxn modelId="{BB129FEE-B7DF-409C-94FD-C3180D7E6BCB}" type="presOf" srcId="{FFE45BF6-B8B7-4DF6-B255-42C35051D756}" destId="{0B7A5903-CDD3-4CC0-94BF-E92BA3DA96DD}" srcOrd="0" destOrd="0" presId="urn:microsoft.com/office/officeart/2005/8/layout/process1"/>
    <dgm:cxn modelId="{CF05EDF1-8EB6-4600-B8CE-CA21F2358774}" type="presOf" srcId="{A491963B-FA65-4F9A-A948-8D6552EF7FBD}" destId="{9132B67F-A38C-4915-8317-7B8D2EEE0C67}" srcOrd="0" destOrd="0" presId="urn:microsoft.com/office/officeart/2005/8/layout/process1"/>
    <dgm:cxn modelId="{2EE71F70-44B8-4167-AE8E-D808B4B8507E}" type="presParOf" srcId="{4DF115B0-D97C-4D45-995F-751D171483ED}" destId="{9039D0E1-9BDE-4D45-A61C-BA5F9D629281}" srcOrd="0" destOrd="0" presId="urn:microsoft.com/office/officeart/2005/8/layout/process1"/>
    <dgm:cxn modelId="{C6CBE64A-4FE6-4DA8-BB33-48D1672F1161}" type="presParOf" srcId="{4DF115B0-D97C-4D45-995F-751D171483ED}" destId="{49AB3AA5-5C37-401B-BD24-8CDBE6CDE631}" srcOrd="1" destOrd="0" presId="urn:microsoft.com/office/officeart/2005/8/layout/process1"/>
    <dgm:cxn modelId="{5B0FFD9C-195F-45EB-BCE5-2493D4E9AA6C}" type="presParOf" srcId="{49AB3AA5-5C37-401B-BD24-8CDBE6CDE631}" destId="{B24ED164-7D46-4FE6-99D4-115D05EB5090}" srcOrd="0" destOrd="0" presId="urn:microsoft.com/office/officeart/2005/8/layout/process1"/>
    <dgm:cxn modelId="{AEC087A3-4796-4815-8372-C649A79BD78E}" type="presParOf" srcId="{4DF115B0-D97C-4D45-995F-751D171483ED}" destId="{266EB45E-0BF0-4F15-90A8-48CDB3BB1843}" srcOrd="2" destOrd="0" presId="urn:microsoft.com/office/officeart/2005/8/layout/process1"/>
    <dgm:cxn modelId="{BBF93382-7271-4FFA-8496-A91A22B8DB64}" type="presParOf" srcId="{4DF115B0-D97C-4D45-995F-751D171483ED}" destId="{9D036536-CA58-460B-9592-E804F4957C65}" srcOrd="3" destOrd="0" presId="urn:microsoft.com/office/officeart/2005/8/layout/process1"/>
    <dgm:cxn modelId="{6D96DAE9-D1A1-49D9-B673-5379A51A4DFC}" type="presParOf" srcId="{9D036536-CA58-460B-9592-E804F4957C65}" destId="{5484F5B9-AF2E-4D41-B34C-14F23DAB6613}" srcOrd="0" destOrd="0" presId="urn:microsoft.com/office/officeart/2005/8/layout/process1"/>
    <dgm:cxn modelId="{14B3089A-1194-46EA-BBAC-34972DDA113A}" type="presParOf" srcId="{4DF115B0-D97C-4D45-995F-751D171483ED}" destId="{0B7A5903-CDD3-4CC0-94BF-E92BA3DA96DD}" srcOrd="4" destOrd="0" presId="urn:microsoft.com/office/officeart/2005/8/layout/process1"/>
    <dgm:cxn modelId="{1800F8E3-A13C-4E0F-AE02-875A069862AC}" type="presParOf" srcId="{4DF115B0-D97C-4D45-995F-751D171483ED}" destId="{9132B67F-A38C-4915-8317-7B8D2EEE0C67}" srcOrd="5" destOrd="0" presId="urn:microsoft.com/office/officeart/2005/8/layout/process1"/>
    <dgm:cxn modelId="{96CD40B2-16CF-42B2-8A53-77B621AA6B26}" type="presParOf" srcId="{9132B67F-A38C-4915-8317-7B8D2EEE0C67}" destId="{8F882EF6-49EC-4B53-B100-EAD4E720298A}" srcOrd="0" destOrd="0" presId="urn:microsoft.com/office/officeart/2005/8/layout/process1"/>
    <dgm:cxn modelId="{F0D0295F-D2B6-4998-8EC4-3A52C4BEDB30}" type="presParOf" srcId="{4DF115B0-D97C-4D45-995F-751D171483ED}" destId="{2DFA93C7-BE63-4691-A297-B8C9BB46D38B}"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35960-DDC9-4639-BD50-62380431F57D}" type="doc">
      <dgm:prSet loTypeId="urn:microsoft.com/office/officeart/2005/8/layout/process1" loCatId="process" qsTypeId="urn:microsoft.com/office/officeart/2005/8/quickstyle/simple1" qsCatId="simple" csTypeId="urn:microsoft.com/office/officeart/2005/8/colors/accent1_2" csCatId="accent1" phldr="1"/>
      <dgm:spPr/>
    </dgm:pt>
    <dgm:pt modelId="{D4848219-8E91-4CAC-BAFC-A34865839130}">
      <dgm:prSet phldrT="[Text]" custT="1"/>
      <dgm:spPr>
        <a:solidFill>
          <a:srgbClr val="AB2B86"/>
        </a:solidFill>
      </dgm:spPr>
      <dgm:t>
        <a:bodyPr/>
        <a:lstStyle/>
        <a:p>
          <a:pPr>
            <a:buNone/>
          </a:pPr>
          <a:r>
            <a:rPr lang="en-US" sz="3000" dirty="0"/>
            <a:t>Train the model on the resampled training set</a:t>
          </a:r>
        </a:p>
      </dgm:t>
    </dgm:pt>
    <dgm:pt modelId="{4F12413A-D534-4719-9025-417569C2510A}" type="parTrans" cxnId="{F324393A-AC06-4A50-8119-259F4AC4A2A9}">
      <dgm:prSet/>
      <dgm:spPr/>
      <dgm:t>
        <a:bodyPr/>
        <a:lstStyle/>
        <a:p>
          <a:endParaRPr lang="en-US"/>
        </a:p>
      </dgm:t>
    </dgm:pt>
    <dgm:pt modelId="{87E812C8-FE63-46A2-82C4-E3AF1165FAEC}" type="sibTrans" cxnId="{F324393A-AC06-4A50-8119-259F4AC4A2A9}">
      <dgm:prSet/>
      <dgm:spPr/>
      <dgm:t>
        <a:bodyPr/>
        <a:lstStyle/>
        <a:p>
          <a:endParaRPr lang="en-US"/>
        </a:p>
      </dgm:t>
    </dgm:pt>
    <dgm:pt modelId="{10AAF480-0D29-4E26-A72C-915CF903C5C7}">
      <dgm:prSet phldrT="[Text]" custT="1"/>
      <dgm:spPr>
        <a:solidFill>
          <a:srgbClr val="7D6759"/>
        </a:solidFill>
      </dgm:spPr>
      <dgm:t>
        <a:bodyPr/>
        <a:lstStyle/>
        <a:p>
          <a:pPr>
            <a:buNone/>
          </a:pPr>
          <a:r>
            <a:rPr lang="en-US" sz="3000" dirty="0"/>
            <a:t>Evaluate the model</a:t>
          </a:r>
        </a:p>
      </dgm:t>
    </dgm:pt>
    <dgm:pt modelId="{A15204E6-6B7E-4387-BE48-8BA1CD249171}" type="parTrans" cxnId="{F92103A6-3F6A-46B2-98E8-CDB2C3262F70}">
      <dgm:prSet/>
      <dgm:spPr/>
      <dgm:t>
        <a:bodyPr/>
        <a:lstStyle/>
        <a:p>
          <a:endParaRPr lang="en-US"/>
        </a:p>
      </dgm:t>
    </dgm:pt>
    <dgm:pt modelId="{2057236A-A7B1-4E1D-AADF-C7248AA9F058}" type="sibTrans" cxnId="{F92103A6-3F6A-46B2-98E8-CDB2C3262F70}">
      <dgm:prSet/>
      <dgm:spPr/>
      <dgm:t>
        <a:bodyPr/>
        <a:lstStyle/>
        <a:p>
          <a:endParaRPr lang="en-US"/>
        </a:p>
      </dgm:t>
    </dgm:pt>
    <dgm:pt modelId="{9BDC6DE6-065D-479B-BEB3-BB668775D263}" type="pres">
      <dgm:prSet presAssocID="{73D35960-DDC9-4639-BD50-62380431F57D}" presName="Name0" presStyleCnt="0">
        <dgm:presLayoutVars>
          <dgm:dir/>
          <dgm:resizeHandles val="exact"/>
        </dgm:presLayoutVars>
      </dgm:prSet>
      <dgm:spPr/>
    </dgm:pt>
    <dgm:pt modelId="{CA2A973F-C317-4D25-AD4E-D5833079E7DF}" type="pres">
      <dgm:prSet presAssocID="{D4848219-8E91-4CAC-BAFC-A34865839130}" presName="node" presStyleLbl="node1" presStyleIdx="0" presStyleCnt="2">
        <dgm:presLayoutVars>
          <dgm:bulletEnabled val="1"/>
        </dgm:presLayoutVars>
      </dgm:prSet>
      <dgm:spPr/>
    </dgm:pt>
    <dgm:pt modelId="{87E23861-EBE9-44B3-9472-EF4C03646A1C}" type="pres">
      <dgm:prSet presAssocID="{87E812C8-FE63-46A2-82C4-E3AF1165FAEC}" presName="sibTrans" presStyleLbl="sibTrans2D1" presStyleIdx="0" presStyleCnt="1"/>
      <dgm:spPr/>
    </dgm:pt>
    <dgm:pt modelId="{82908010-5D50-447A-A669-F7ED88D694B7}" type="pres">
      <dgm:prSet presAssocID="{87E812C8-FE63-46A2-82C4-E3AF1165FAEC}" presName="connectorText" presStyleLbl="sibTrans2D1" presStyleIdx="0" presStyleCnt="1"/>
      <dgm:spPr/>
    </dgm:pt>
    <dgm:pt modelId="{84C38B99-337A-4D51-B033-2DCA5A1A3CFC}" type="pres">
      <dgm:prSet presAssocID="{10AAF480-0D29-4E26-A72C-915CF903C5C7}" presName="node" presStyleLbl="node1" presStyleIdx="1" presStyleCnt="2">
        <dgm:presLayoutVars>
          <dgm:bulletEnabled val="1"/>
        </dgm:presLayoutVars>
      </dgm:prSet>
      <dgm:spPr/>
    </dgm:pt>
  </dgm:ptLst>
  <dgm:cxnLst>
    <dgm:cxn modelId="{0256AF0D-FA80-4245-B03A-79310906EB78}" type="presOf" srcId="{87E812C8-FE63-46A2-82C4-E3AF1165FAEC}" destId="{82908010-5D50-447A-A669-F7ED88D694B7}" srcOrd="1" destOrd="0" presId="urn:microsoft.com/office/officeart/2005/8/layout/process1"/>
    <dgm:cxn modelId="{E66D701E-E795-4E5D-9DD5-7080975E9BCB}" type="presOf" srcId="{10AAF480-0D29-4E26-A72C-915CF903C5C7}" destId="{84C38B99-337A-4D51-B033-2DCA5A1A3CFC}" srcOrd="0" destOrd="0" presId="urn:microsoft.com/office/officeart/2005/8/layout/process1"/>
    <dgm:cxn modelId="{F324393A-AC06-4A50-8119-259F4AC4A2A9}" srcId="{73D35960-DDC9-4639-BD50-62380431F57D}" destId="{D4848219-8E91-4CAC-BAFC-A34865839130}" srcOrd="0" destOrd="0" parTransId="{4F12413A-D534-4719-9025-417569C2510A}" sibTransId="{87E812C8-FE63-46A2-82C4-E3AF1165FAEC}"/>
    <dgm:cxn modelId="{EC22D993-5D1C-405F-BA7B-F8645DC04E32}" type="presOf" srcId="{D4848219-8E91-4CAC-BAFC-A34865839130}" destId="{CA2A973F-C317-4D25-AD4E-D5833079E7DF}" srcOrd="0" destOrd="0" presId="urn:microsoft.com/office/officeart/2005/8/layout/process1"/>
    <dgm:cxn modelId="{E4E3A5A3-0AD7-4EDD-8D27-C33EA483770A}" type="presOf" srcId="{87E812C8-FE63-46A2-82C4-E3AF1165FAEC}" destId="{87E23861-EBE9-44B3-9472-EF4C03646A1C}" srcOrd="0" destOrd="0" presId="urn:microsoft.com/office/officeart/2005/8/layout/process1"/>
    <dgm:cxn modelId="{F92103A6-3F6A-46B2-98E8-CDB2C3262F70}" srcId="{73D35960-DDC9-4639-BD50-62380431F57D}" destId="{10AAF480-0D29-4E26-A72C-915CF903C5C7}" srcOrd="1" destOrd="0" parTransId="{A15204E6-6B7E-4387-BE48-8BA1CD249171}" sibTransId="{2057236A-A7B1-4E1D-AADF-C7248AA9F058}"/>
    <dgm:cxn modelId="{EA23C1DB-8FF9-4D27-907D-265B2BD827B4}" type="presOf" srcId="{73D35960-DDC9-4639-BD50-62380431F57D}" destId="{9BDC6DE6-065D-479B-BEB3-BB668775D263}" srcOrd="0" destOrd="0" presId="urn:microsoft.com/office/officeart/2005/8/layout/process1"/>
    <dgm:cxn modelId="{0661E27E-9CE3-4612-9832-E02A04BDDBCA}" type="presParOf" srcId="{9BDC6DE6-065D-479B-BEB3-BB668775D263}" destId="{CA2A973F-C317-4D25-AD4E-D5833079E7DF}" srcOrd="0" destOrd="0" presId="urn:microsoft.com/office/officeart/2005/8/layout/process1"/>
    <dgm:cxn modelId="{09071F40-2BC7-41C2-ACD7-1465FE71B199}" type="presParOf" srcId="{9BDC6DE6-065D-479B-BEB3-BB668775D263}" destId="{87E23861-EBE9-44B3-9472-EF4C03646A1C}" srcOrd="1" destOrd="0" presId="urn:microsoft.com/office/officeart/2005/8/layout/process1"/>
    <dgm:cxn modelId="{2807512F-6459-4854-A1B6-A744369E2B98}" type="presParOf" srcId="{87E23861-EBE9-44B3-9472-EF4C03646A1C}" destId="{82908010-5D50-447A-A669-F7ED88D694B7}" srcOrd="0" destOrd="0" presId="urn:microsoft.com/office/officeart/2005/8/layout/process1"/>
    <dgm:cxn modelId="{2CB3E0C7-1AB3-41CA-A8C1-E86014C30A14}" type="presParOf" srcId="{9BDC6DE6-065D-479B-BEB3-BB668775D263}" destId="{84C38B99-337A-4D51-B033-2DCA5A1A3CFC}"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0E1-9BDE-4D45-A61C-BA5F9D629281}">
      <dsp:nvSpPr>
        <dsp:cNvPr id="0" name=""/>
        <dsp:cNvSpPr/>
      </dsp:nvSpPr>
      <dsp:spPr>
        <a:xfrm>
          <a:off x="11138" y="1380638"/>
          <a:ext cx="2291238" cy="16986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Form training and test sets 70:30 stratified</a:t>
          </a:r>
        </a:p>
      </dsp:txBody>
      <dsp:txXfrm>
        <a:off x="60889" y="1430389"/>
        <a:ext cx="2191736" cy="1599105"/>
      </dsp:txXfrm>
    </dsp:sp>
    <dsp:sp modelId="{49AB3AA5-5C37-401B-BD24-8CDBE6CDE631}">
      <dsp:nvSpPr>
        <dsp:cNvPr id="0" name=""/>
        <dsp:cNvSpPr/>
      </dsp:nvSpPr>
      <dsp:spPr>
        <a:xfrm rot="2999">
          <a:off x="2561989" y="1947294"/>
          <a:ext cx="550380"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561989" y="2060867"/>
        <a:ext cx="385266" cy="340937"/>
      </dsp:txXfrm>
    </dsp:sp>
    <dsp:sp modelId="{266EB45E-0BF0-4F15-90A8-48CDB3BB1843}">
      <dsp:nvSpPr>
        <dsp:cNvPr id="0" name=""/>
        <dsp:cNvSpPr/>
      </dsp:nvSpPr>
      <dsp:spPr>
        <a:xfrm>
          <a:off x="3340830" y="1383543"/>
          <a:ext cx="2291238" cy="1698607"/>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Resample the training set by using SMOTEEN</a:t>
          </a:r>
        </a:p>
      </dsp:txBody>
      <dsp:txXfrm>
        <a:off x="3390581" y="1433294"/>
        <a:ext cx="2191736" cy="1599105"/>
      </dsp:txXfrm>
    </dsp:sp>
    <dsp:sp modelId="{9D036536-CA58-460B-9592-E804F4957C65}">
      <dsp:nvSpPr>
        <dsp:cNvPr id="0" name=""/>
        <dsp:cNvSpPr/>
      </dsp:nvSpPr>
      <dsp:spPr>
        <a:xfrm>
          <a:off x="5861192" y="1948733"/>
          <a:ext cx="485742"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5861192" y="2062378"/>
        <a:ext cx="340019" cy="340937"/>
      </dsp:txXfrm>
    </dsp:sp>
    <dsp:sp modelId="{0B7A5903-CDD3-4CC0-94BF-E92BA3DA96DD}">
      <dsp:nvSpPr>
        <dsp:cNvPr id="0" name=""/>
        <dsp:cNvSpPr/>
      </dsp:nvSpPr>
      <dsp:spPr>
        <a:xfrm>
          <a:off x="6548563" y="1383543"/>
          <a:ext cx="2291238" cy="1698607"/>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Scale data MinMaxScaler</a:t>
          </a:r>
        </a:p>
      </dsp:txBody>
      <dsp:txXfrm>
        <a:off x="6598314" y="1433294"/>
        <a:ext cx="2191736" cy="1599105"/>
      </dsp:txXfrm>
    </dsp:sp>
    <dsp:sp modelId="{9132B67F-A38C-4915-8317-7B8D2EEE0C67}">
      <dsp:nvSpPr>
        <dsp:cNvPr id="0" name=""/>
        <dsp:cNvSpPr/>
      </dsp:nvSpPr>
      <dsp:spPr>
        <a:xfrm>
          <a:off x="9041220" y="1948733"/>
          <a:ext cx="427008"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041220" y="2062378"/>
        <a:ext cx="298906" cy="340937"/>
      </dsp:txXfrm>
    </dsp:sp>
    <dsp:sp modelId="{2DFA93C7-BE63-4691-A297-B8C9BB46D38B}">
      <dsp:nvSpPr>
        <dsp:cNvPr id="0" name=""/>
        <dsp:cNvSpPr/>
      </dsp:nvSpPr>
      <dsp:spPr>
        <a:xfrm>
          <a:off x="9645477" y="1383543"/>
          <a:ext cx="2682719" cy="169860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Adjust hyperparameters of KNN by using GridSearchCV</a:t>
          </a:r>
        </a:p>
      </dsp:txBody>
      <dsp:txXfrm>
        <a:off x="9695228" y="1433294"/>
        <a:ext cx="2583217" cy="1599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73F-C317-4D25-AD4E-D5833079E7DF}">
      <dsp:nvSpPr>
        <dsp:cNvPr id="0" name=""/>
        <dsp:cNvSpPr/>
      </dsp:nvSpPr>
      <dsp:spPr>
        <a:xfrm>
          <a:off x="2177" y="0"/>
          <a:ext cx="4644508" cy="1641738"/>
        </a:xfrm>
        <a:prstGeom prst="roundRect">
          <a:avLst>
            <a:gd name="adj" fmla="val 10000"/>
          </a:avLst>
        </a:prstGeom>
        <a:solidFill>
          <a:srgbClr val="AB2B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Train the model on the resampled training set</a:t>
          </a:r>
        </a:p>
      </dsp:txBody>
      <dsp:txXfrm>
        <a:off x="50262" y="48085"/>
        <a:ext cx="4548338" cy="1545568"/>
      </dsp:txXfrm>
    </dsp:sp>
    <dsp:sp modelId="{87E23861-EBE9-44B3-9472-EF4C03646A1C}">
      <dsp:nvSpPr>
        <dsp:cNvPr id="0" name=""/>
        <dsp:cNvSpPr/>
      </dsp:nvSpPr>
      <dsp:spPr>
        <a:xfrm>
          <a:off x="5111137" y="244950"/>
          <a:ext cx="984635" cy="1151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178050">
            <a:lnSpc>
              <a:spcPct val="90000"/>
            </a:lnSpc>
            <a:spcBef>
              <a:spcPct val="0"/>
            </a:spcBef>
            <a:spcAft>
              <a:spcPct val="35000"/>
            </a:spcAft>
            <a:buNone/>
          </a:pPr>
          <a:endParaRPr lang="en-US" sz="4900" kern="1200"/>
        </a:p>
      </dsp:txBody>
      <dsp:txXfrm>
        <a:off x="5111137" y="475318"/>
        <a:ext cx="689245" cy="691102"/>
      </dsp:txXfrm>
    </dsp:sp>
    <dsp:sp modelId="{84C38B99-337A-4D51-B033-2DCA5A1A3CFC}">
      <dsp:nvSpPr>
        <dsp:cNvPr id="0" name=""/>
        <dsp:cNvSpPr/>
      </dsp:nvSpPr>
      <dsp:spPr>
        <a:xfrm>
          <a:off x="6504489" y="0"/>
          <a:ext cx="4644508" cy="1641738"/>
        </a:xfrm>
        <a:prstGeom prst="roundRect">
          <a:avLst>
            <a:gd name="adj" fmla="val 10000"/>
          </a:avLst>
        </a:prstGeom>
        <a:solidFill>
          <a:srgbClr val="7D67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Evaluate the model</a:t>
          </a:r>
        </a:p>
      </dsp:txBody>
      <dsp:txXfrm>
        <a:off x="6552574" y="48085"/>
        <a:ext cx="4548338" cy="1545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4/26/2024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26.4.2024.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26.4.2024.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
            <a:extLst>
              <a:ext uri="{FF2B5EF4-FFF2-40B4-BE49-F238E27FC236}">
                <a16:creationId xmlns:a16="http://schemas.microsoft.com/office/drawing/2014/main" id="{E42E21C6-7A64-4E84-A503-EF9679DF851D}"/>
              </a:ext>
            </a:extLst>
          </p:cNvPr>
          <p:cNvSpPr/>
          <p:nvPr/>
        </p:nvSpPr>
        <p:spPr>
          <a:xfrm>
            <a:off x="16923915" y="15953362"/>
            <a:ext cx="12900702" cy="7546293"/>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27" name="Rounded Rectangle 3">
            <a:extLst>
              <a:ext uri="{FF2B5EF4-FFF2-40B4-BE49-F238E27FC236}">
                <a16:creationId xmlns:a16="http://schemas.microsoft.com/office/drawing/2014/main" id="{1C16C5A3-8C37-4B07-AA5E-BABF5084826F}"/>
              </a:ext>
            </a:extLst>
          </p:cNvPr>
          <p:cNvSpPr/>
          <p:nvPr/>
        </p:nvSpPr>
        <p:spPr>
          <a:xfrm>
            <a:off x="394669" y="15947529"/>
            <a:ext cx="15578242" cy="7546294"/>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600" dirty="0"/>
          </a:p>
        </p:txBody>
      </p:sp>
      <p:sp>
        <p:nvSpPr>
          <p:cNvPr id="5" name="Rectangle 2"/>
          <p:cNvSpPr txBox="1">
            <a:spLocks noChangeArrowheads="1"/>
          </p:cNvSpPr>
          <p:nvPr/>
        </p:nvSpPr>
        <p:spPr>
          <a:xfrm>
            <a:off x="0" y="1329905"/>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AB2B86"/>
                </a:solidFill>
                <a:effectLst>
                  <a:outerShdw blurRad="38100" dist="38100" dir="2700000" algn="tl">
                    <a:srgbClr val="C0C0C0"/>
                  </a:outerShdw>
                </a:effectLst>
                <a:ea typeface="+mj-ea"/>
                <a:cs typeface="+mj-cs"/>
              </a:rPr>
              <a:t>Collective Classification Algorithms in Identifying Intrinsically Disordered Proteins within Protein-Protein Interaction Networks</a:t>
            </a:r>
          </a:p>
          <a:p>
            <a:pPr algn="ctr">
              <a:lnSpc>
                <a:spcPct val="120000"/>
              </a:lnSpc>
              <a:spcBef>
                <a:spcPct val="0"/>
              </a:spcBef>
            </a:pPr>
            <a:r>
              <a:rPr lang="en-US" sz="5477" i="1" dirty="0" err="1">
                <a:solidFill>
                  <a:schemeClr val="accent2"/>
                </a:solidFill>
                <a:ea typeface="+mj-ea"/>
                <a:cs typeface="+mj-cs"/>
              </a:rPr>
              <a:t>Milana</a:t>
            </a:r>
            <a:r>
              <a:rPr lang="en-US" sz="5477" i="1" dirty="0">
                <a:solidFill>
                  <a:schemeClr val="accent2"/>
                </a:solidFill>
                <a:ea typeface="+mj-ea"/>
                <a:cs typeface="+mj-cs"/>
              </a:rPr>
              <a:t> </a:t>
            </a:r>
            <a:r>
              <a:rPr lang="en-US" sz="5477" i="1" dirty="0" err="1">
                <a:solidFill>
                  <a:schemeClr val="accent2"/>
                </a:solidFill>
                <a:ea typeface="+mj-ea"/>
                <a:cs typeface="+mj-cs"/>
              </a:rPr>
              <a:t>Grbi</a:t>
            </a:r>
            <a:r>
              <a:rPr lang="sr-Latn-BA" sz="5477" i="1" dirty="0">
                <a:solidFill>
                  <a:schemeClr val="accent2"/>
                </a:solidFill>
                <a:ea typeface="+mj-ea"/>
                <a:cs typeface="+mj-cs"/>
              </a:rPr>
              <a:t>ć</a:t>
            </a:r>
            <a:r>
              <a:rPr lang="en-US" sz="5477" i="1" baseline="30000" dirty="0">
                <a:solidFill>
                  <a:schemeClr val="accent2"/>
                </a:solidFill>
                <a:ea typeface="+mj-ea"/>
                <a:cs typeface="+mj-cs"/>
              </a:rPr>
              <a:t>1</a:t>
            </a:r>
            <a:r>
              <a:rPr lang="en-US" sz="5477" i="1" dirty="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a:solidFill>
                  <a:schemeClr val="accent2"/>
                </a:solidFill>
                <a:ea typeface="+mj-ea"/>
                <a:cs typeface="+mj-cs"/>
              </a:rPr>
              <a:t>Vilendečić</a:t>
            </a:r>
            <a:r>
              <a:rPr lang="en-US" sz="5477" i="1" baseline="30000" dirty="0">
                <a:solidFill>
                  <a:schemeClr val="accent2"/>
                </a:solidFill>
              </a:rPr>
              <a:t> 1</a:t>
            </a:r>
            <a:r>
              <a:rPr lang="en-US" sz="5477" i="1" dirty="0">
                <a:solidFill>
                  <a:schemeClr val="accent2"/>
                </a:solidFill>
                <a:ea typeface="+mj-ea"/>
                <a:cs typeface="+mj-cs"/>
              </a:rPr>
              <a:t>, Milan </a:t>
            </a:r>
            <a:r>
              <a:rPr lang="en-US" sz="5477" i="1" dirty="0" err="1">
                <a:solidFill>
                  <a:schemeClr val="accent2"/>
                </a:solidFill>
                <a:ea typeface="+mj-ea"/>
                <a:cs typeface="+mj-cs"/>
              </a:rPr>
              <a:t>Predojević</a:t>
            </a:r>
            <a:r>
              <a:rPr lang="en-US" sz="5477" i="1" baseline="30000" dirty="0">
                <a:solidFill>
                  <a:schemeClr val="accent2"/>
                </a:solidFill>
              </a:rPr>
              <a:t> 1</a:t>
            </a:r>
            <a:r>
              <a:rPr lang="en-US" sz="5477" i="1" dirty="0">
                <a:solidFill>
                  <a:schemeClr val="accent2"/>
                </a:solidFill>
                <a:ea typeface="+mj-ea"/>
                <a:cs typeface="+mj-cs"/>
              </a:rPr>
              <a:t>, &amp;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a:solidFill>
                  <a:schemeClr val="accent2"/>
                </a:solidFill>
                <a:ea typeface="+mj-ea"/>
                <a:cs typeface="+mj-cs"/>
              </a:rPr>
              <a:t>Mati</a:t>
            </a:r>
            <a:r>
              <a:rPr lang="sr-Latn-BA" sz="5477" i="1" dirty="0">
                <a:solidFill>
                  <a:schemeClr val="accent2"/>
                </a:solidFill>
                <a:ea typeface="+mj-ea"/>
                <a:cs typeface="+mj-cs"/>
              </a:rPr>
              <a:t>ć</a:t>
            </a:r>
            <a:r>
              <a:rPr lang="en-US" sz="5477" i="1" baseline="30000" dirty="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a:solidFill>
                  <a:schemeClr val="accent2"/>
                </a:solidFill>
              </a:rPr>
              <a:t>1</a:t>
            </a:r>
            <a:r>
              <a:rPr lang="en-US" sz="3966" i="1" dirty="0">
                <a:solidFill>
                  <a:schemeClr val="accent2"/>
                </a:solidFill>
                <a:ea typeface="+mj-ea"/>
                <a:cs typeface="+mj-cs"/>
              </a:rPr>
              <a:t>Faculty of Natural Science and Mathematics, University of Banja 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a:solidFill>
                  <a:schemeClr val="accent2"/>
                </a:solidFill>
              </a:rPr>
              <a:t>2</a:t>
            </a:r>
            <a:r>
              <a:rPr lang="en-US" sz="3399" b="1" baseline="30000" dirty="0">
                <a:solidFill>
                  <a:schemeClr val="accent2"/>
                </a:solidFill>
              </a:rPr>
              <a:t>nd</a:t>
            </a:r>
            <a:r>
              <a:rPr lang="en-US" sz="3399" b="1" dirty="0">
                <a:solidFill>
                  <a:schemeClr val="accent2"/>
                </a:solidFill>
              </a:rPr>
              <a:t> ML4NGP MEETING ON MACHINE LEARNING AND NON-GLOBULAR PROTEINS</a:t>
            </a:r>
          </a:p>
          <a:p>
            <a:pPr>
              <a:lnSpc>
                <a:spcPct val="120000"/>
              </a:lnSpc>
            </a:pPr>
            <a:r>
              <a:rPr lang="en-US" sz="3399" b="1" dirty="0">
                <a:solidFill>
                  <a:schemeClr val="accent2"/>
                </a:solidFill>
              </a:rPr>
              <a:t>May 14 - 17, 2024</a:t>
            </a:r>
            <a:r>
              <a:rPr lang="sr-Latn-BA" sz="3399" b="1" dirty="0">
                <a:solidFill>
                  <a:schemeClr val="accent2"/>
                </a:solidFill>
              </a:rPr>
              <a:t> – </a:t>
            </a:r>
            <a:r>
              <a:rPr lang="en-US" sz="3399" b="1" dirty="0">
                <a:solidFill>
                  <a:schemeClr val="accent2"/>
                </a:solidFill>
              </a:rPr>
              <a:t>Thessaloniki, Greece</a:t>
            </a: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2982015"/>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recap”. Trends in Biochemical Sciences, 2012, 37(12), pp. 509–516.</a:t>
            </a:r>
            <a:endParaRPr lang="sr-Latn-BA" sz="2200" dirty="0">
              <a:solidFill>
                <a:srgbClr val="000000"/>
              </a:solidFill>
            </a:endParaRPr>
          </a:p>
          <a:p>
            <a:pPr algn="just">
              <a:lnSpc>
                <a:spcPct val="120000"/>
              </a:lnSpc>
            </a:pPr>
            <a:r>
              <a:rPr lang="en-US" sz="2200" dirty="0">
                <a:solidFill>
                  <a:srgbClr val="000000"/>
                </a:solidFill>
              </a:rPr>
              <a:t>[2] T. </a:t>
            </a:r>
            <a:r>
              <a:rPr lang="en-US" sz="2200" dirty="0" err="1">
                <a:solidFill>
                  <a:srgbClr val="000000"/>
                </a:solidFill>
              </a:rPr>
              <a:t>Nepusz</a:t>
            </a:r>
            <a:r>
              <a:rPr lang="en-US" sz="2200" dirty="0">
                <a:solidFill>
                  <a:srgbClr val="000000"/>
                </a:solidFill>
              </a:rPr>
              <a:t>, H. Yu and A. </a:t>
            </a:r>
            <a:r>
              <a:rPr lang="en-US" sz="2200" dirty="0" err="1">
                <a:solidFill>
                  <a:srgbClr val="000000"/>
                </a:solidFill>
              </a:rPr>
              <a:t>Paccanaro</a:t>
            </a:r>
            <a:r>
              <a:rPr lang="en-US" sz="2200" dirty="0">
                <a:solidFill>
                  <a:srgbClr val="000000"/>
                </a:solidFill>
              </a:rPr>
              <a:t> “Detecting overlapping protein complexes in protein-protein interaction networks.”,  Nature Methods, 9(5), 471-472, 2012</a:t>
            </a:r>
            <a:r>
              <a:rPr lang="sr-Latn-BA" sz="2200" dirty="0">
                <a:solidFill>
                  <a:srgbClr val="000000"/>
                </a:solidFill>
              </a:rPr>
              <a:t>.</a:t>
            </a:r>
          </a:p>
          <a:p>
            <a:pPr algn="just">
              <a:lnSpc>
                <a:spcPct val="120000"/>
              </a:lnSpc>
            </a:pPr>
            <a:r>
              <a:rPr lang="en-US" sz="2200" dirty="0">
                <a:solidFill>
                  <a:srgbClr val="000000"/>
                </a:solidFill>
              </a:rPr>
              <a:t>[3]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M.A.</a:t>
            </a:r>
            <a:r>
              <a:rPr lang="sr-Latn-BA" sz="2200" dirty="0">
                <a:solidFill>
                  <a:srgbClr val="000000"/>
                </a:solidFill>
              </a:rPr>
              <a:t> </a:t>
            </a:r>
            <a:r>
              <a:rPr lang="en-US" sz="2200" dirty="0" err="1">
                <a:solidFill>
                  <a:srgbClr val="000000"/>
                </a:solidFill>
              </a:rPr>
              <a:t>Hibbs</a:t>
            </a:r>
            <a:r>
              <a:rPr lang="en-US" sz="2200" dirty="0">
                <a:solidFill>
                  <a:srgbClr val="000000"/>
                </a:solidFill>
              </a:rPr>
              <a:t>, et al.</a:t>
            </a:r>
            <a:r>
              <a:rPr lang="sr-Latn-BA" sz="2200" dirty="0">
                <a:solidFill>
                  <a:srgbClr val="000000"/>
                </a:solidFill>
              </a:rPr>
              <a:t> </a:t>
            </a:r>
            <a:r>
              <a:rPr lang="en-US" sz="2200" dirty="0">
                <a:solidFill>
                  <a:srgbClr val="000000"/>
                </a:solidFill>
              </a:rPr>
              <a:t>“Exploring the functional landscape of gene expression: directed search of large microarray compendia”. Bioinformatics</a:t>
            </a:r>
            <a:r>
              <a:rPr lang="sr-Latn-BA" sz="2200" dirty="0">
                <a:solidFill>
                  <a:srgbClr val="000000"/>
                </a:solidFill>
              </a:rPr>
              <a:t>, 2007,</a:t>
            </a:r>
            <a:r>
              <a:rPr lang="en-US" sz="2200" dirty="0">
                <a:solidFill>
                  <a:srgbClr val="000000"/>
                </a:solidFill>
              </a:rPr>
              <a:t> 23 (20), 2692–2699.</a:t>
            </a:r>
          </a:p>
          <a:p>
            <a:pPr algn="just">
              <a:lnSpc>
                <a:spcPct val="120000"/>
              </a:lnSpc>
            </a:pPr>
            <a:r>
              <a:rPr lang="en-US" sz="2200" dirty="0">
                <a:solidFill>
                  <a:srgbClr val="000000"/>
                </a:solidFill>
              </a:rPr>
              <a:t>[7] https://www.yeastgenome.org/ (</a:t>
            </a:r>
            <a:r>
              <a:rPr lang="en-US" sz="2200" dirty="0" err="1">
                <a:solidFill>
                  <a:srgbClr val="000000"/>
                </a:solidFill>
              </a:rPr>
              <a:t>Eds</a:t>
            </a:r>
            <a:r>
              <a:rPr lang="en-US" sz="2200" dirty="0">
                <a:solidFill>
                  <a:srgbClr val="000000"/>
                </a:solidFill>
              </a:rPr>
              <a:t>), (Pasadena, CA USA), pp. 11–15, Aug 2008.</a:t>
            </a:r>
          </a:p>
          <a:p>
            <a:pPr algn="just">
              <a:lnSpc>
                <a:spcPct val="120000"/>
              </a:lnSpc>
            </a:pPr>
            <a:r>
              <a:rPr lang="en-US" sz="2200" dirty="0">
                <a:solidFill>
                  <a:srgbClr val="000000"/>
                </a:solidFill>
              </a:rPr>
              <a:t>[8] R. Liu, A. Krishnan, “</a:t>
            </a:r>
            <a:r>
              <a:rPr lang="en-US" sz="2200" dirty="0" err="1">
                <a:solidFill>
                  <a:srgbClr val="000000"/>
                </a:solidFill>
              </a:rPr>
              <a:t>PecanPy</a:t>
            </a:r>
            <a:r>
              <a:rPr lang="en-US" sz="2200" dirty="0">
                <a:solidFill>
                  <a:srgbClr val="000000"/>
                </a:solidFill>
              </a:rPr>
              <a:t>: a fast, efficient and parallelized Python implementation of node2vec”. Bioinformatics, 2021, 37(19), pp. 3377–3379,</a:t>
            </a:r>
          </a:p>
          <a:p>
            <a:pPr algn="just">
              <a:lnSpc>
                <a:spcPct val="120000"/>
              </a:lnSpc>
            </a:pPr>
            <a:r>
              <a:rPr lang="en-US" sz="2200" dirty="0">
                <a:solidFill>
                  <a:srgbClr val="000000"/>
                </a:solidFill>
              </a:rPr>
              <a:t>[9]</a:t>
            </a:r>
            <a:r>
              <a:rPr lang="sr-Latn-BA" sz="2200" dirty="0">
                <a:solidFill>
                  <a:srgbClr val="000000"/>
                </a:solidFill>
              </a:rPr>
              <a:t> </a:t>
            </a:r>
            <a:r>
              <a:rPr lang="en-US" sz="2200" dirty="0">
                <a:solidFill>
                  <a:srgbClr val="000000"/>
                </a:solidFill>
              </a:rPr>
              <a:t>G. E.</a:t>
            </a:r>
            <a:r>
              <a:rPr lang="sr-Latn-BA" sz="2200" dirty="0">
                <a:solidFill>
                  <a:srgbClr val="000000"/>
                </a:solidFill>
              </a:rPr>
              <a:t> </a:t>
            </a:r>
            <a:r>
              <a:rPr lang="en-US" sz="2200" dirty="0">
                <a:solidFill>
                  <a:srgbClr val="000000"/>
                </a:solidFill>
              </a:rPr>
              <a:t>Batista,</a:t>
            </a:r>
            <a:r>
              <a:rPr lang="sr-Latn-BA" sz="2200" dirty="0">
                <a:solidFill>
                  <a:srgbClr val="000000"/>
                </a:solidFill>
              </a:rPr>
              <a:t> </a:t>
            </a:r>
            <a:r>
              <a:rPr lang="en-US" sz="2200" dirty="0">
                <a:solidFill>
                  <a:srgbClr val="000000"/>
                </a:solidFill>
              </a:rPr>
              <a:t>R. C</a:t>
            </a:r>
            <a:r>
              <a:rPr lang="sr-Latn-BA" sz="2200" dirty="0">
                <a:solidFill>
                  <a:srgbClr val="000000"/>
                </a:solidFill>
              </a:rPr>
              <a:t>.</a:t>
            </a:r>
            <a:r>
              <a:rPr lang="en-US" sz="2200" dirty="0">
                <a:solidFill>
                  <a:srgbClr val="000000"/>
                </a:solidFill>
              </a:rPr>
              <a:t> </a:t>
            </a:r>
            <a:r>
              <a:rPr lang="en-US" sz="2200" dirty="0" err="1">
                <a:solidFill>
                  <a:srgbClr val="000000"/>
                </a:solidFill>
              </a:rPr>
              <a:t>Prati</a:t>
            </a:r>
            <a:r>
              <a:rPr lang="en-US" sz="2200" dirty="0">
                <a:solidFill>
                  <a:srgbClr val="000000"/>
                </a:solidFill>
              </a:rPr>
              <a:t>, </a:t>
            </a:r>
            <a:r>
              <a:rPr lang="sr-Latn-BA" sz="2200" dirty="0">
                <a:solidFill>
                  <a:srgbClr val="000000"/>
                </a:solidFill>
              </a:rPr>
              <a:t>and </a:t>
            </a:r>
            <a:r>
              <a:rPr lang="en-US" sz="2200" dirty="0">
                <a:solidFill>
                  <a:srgbClr val="000000"/>
                </a:solidFill>
              </a:rPr>
              <a:t>M. C. </a:t>
            </a:r>
            <a:r>
              <a:rPr lang="en-US" sz="2200" dirty="0" err="1">
                <a:solidFill>
                  <a:srgbClr val="000000"/>
                </a:solidFill>
              </a:rPr>
              <a:t>Monard</a:t>
            </a:r>
            <a:r>
              <a:rPr lang="sr-Latn-BA" sz="2200" dirty="0">
                <a:solidFill>
                  <a:srgbClr val="000000"/>
                </a:solidFill>
              </a:rPr>
              <a:t>  </a:t>
            </a:r>
            <a:r>
              <a:rPr lang="en-US" sz="2200" dirty="0">
                <a:solidFill>
                  <a:srgbClr val="000000"/>
                </a:solidFill>
              </a:rPr>
              <a:t>“A study of the behavior of several methods for balancing machine learning training data”. ACM SIGKDD explorations newsletter, 2004, 6(1), 20-29.</a:t>
            </a:r>
            <a:endParaRPr lang="sr-Latn-BA" sz="2200" dirty="0">
              <a:solidFill>
                <a:srgbClr val="000000"/>
              </a:solidFill>
            </a:endParaRPr>
          </a:p>
          <a:p>
            <a:pPr algn="just">
              <a:lnSpc>
                <a:spcPct val="120000"/>
              </a:lnSpc>
            </a:pPr>
            <a:r>
              <a:rPr lang="en-US" sz="2200" dirty="0">
                <a:solidFill>
                  <a:srgbClr val="000000"/>
                </a:solidFill>
              </a:rPr>
              <a:t>[10] </a:t>
            </a:r>
            <a:r>
              <a:rPr lang="en-US" sz="2200" dirty="0" err="1">
                <a:solidFill>
                  <a:srgbClr val="000000"/>
                </a:solidFill>
              </a:rPr>
              <a:t>Pedregosa</a:t>
            </a:r>
            <a:r>
              <a:rPr lang="en-US" sz="2200" dirty="0">
                <a:solidFill>
                  <a:srgbClr val="000000"/>
                </a:solidFill>
              </a:rPr>
              <a:t> et al. “</a:t>
            </a:r>
            <a:r>
              <a:rPr lang="en-US" sz="2200" dirty="0" err="1">
                <a:solidFill>
                  <a:srgbClr val="000000"/>
                </a:solidFill>
              </a:rPr>
              <a:t>Scikit</a:t>
            </a:r>
            <a:r>
              <a:rPr lang="en-US" sz="2200" dirty="0">
                <a:solidFill>
                  <a:srgbClr val="000000"/>
                </a:solidFill>
              </a:rPr>
              <a:t>-learn: Machine Learning in Python”, JMLR 12, 2011, pp. 2825-2830.</a:t>
            </a:r>
          </a:p>
          <a:p>
            <a:pPr algn="just">
              <a:lnSpc>
                <a:spcPct val="120000"/>
              </a:lnSpc>
            </a:pPr>
            <a:r>
              <a:rPr lang="en-US" sz="2200" dirty="0">
                <a:solidFill>
                  <a:srgbClr val="000000"/>
                </a:solidFill>
              </a:rPr>
              <a:t>[11] D. </a:t>
            </a:r>
            <a:r>
              <a:rPr lang="en-US" sz="2200" dirty="0" err="1">
                <a:solidFill>
                  <a:srgbClr val="000000"/>
                </a:solidFill>
              </a:rPr>
              <a:t>Chaurasiya</a:t>
            </a:r>
            <a:r>
              <a:rPr lang="en-US" sz="2200" dirty="0">
                <a:solidFill>
                  <a:srgbClr val="000000"/>
                </a:solidFill>
              </a:rPr>
              <a:t>, R. </a:t>
            </a:r>
            <a:r>
              <a:rPr lang="en-US" sz="2200" dirty="0" err="1">
                <a:solidFill>
                  <a:srgbClr val="000000"/>
                </a:solidFill>
              </a:rPr>
              <a:t>Mondal</a:t>
            </a:r>
            <a:r>
              <a:rPr lang="en-US" sz="2200" dirty="0">
                <a:solidFill>
                  <a:srgbClr val="000000"/>
                </a:solidFill>
              </a:rPr>
              <a:t>, T. </a:t>
            </a:r>
            <a:r>
              <a:rPr lang="en-US" sz="2200" dirty="0" err="1">
                <a:solidFill>
                  <a:srgbClr val="000000"/>
                </a:solidFill>
              </a:rPr>
              <a:t>Lahiri</a:t>
            </a:r>
            <a:r>
              <a:rPr lang="en-US" sz="2200" dirty="0">
                <a:solidFill>
                  <a:srgbClr val="000000"/>
                </a:solidFill>
              </a:rPr>
              <a:t>, A. </a:t>
            </a:r>
            <a:r>
              <a:rPr lang="en-US" sz="2200" dirty="0" err="1">
                <a:solidFill>
                  <a:srgbClr val="000000"/>
                </a:solidFill>
              </a:rPr>
              <a:t>Tripathi</a:t>
            </a:r>
            <a:r>
              <a:rPr lang="en-US" sz="2200" dirty="0">
                <a:solidFill>
                  <a:srgbClr val="000000"/>
                </a:solidFill>
              </a:rPr>
              <a:t>, T. </a:t>
            </a:r>
            <a:r>
              <a:rPr lang="en-US" sz="2200" dirty="0" err="1">
                <a:solidFill>
                  <a:srgbClr val="000000"/>
                </a:solidFill>
              </a:rPr>
              <a:t>Ghinmine</a:t>
            </a:r>
            <a:r>
              <a:rPr lang="en-US" sz="2200" dirty="0">
                <a:solidFill>
                  <a:srgbClr val="000000"/>
                </a:solidFill>
              </a:rPr>
              <a:t>, “</a:t>
            </a:r>
            <a:r>
              <a:rPr lang="en-US" sz="2200" dirty="0" err="1">
                <a:solidFill>
                  <a:srgbClr val="000000"/>
                </a:solidFill>
              </a:rPr>
              <a:t>IDPpred</a:t>
            </a:r>
            <a:r>
              <a:rPr lang="en-US" sz="2200" dirty="0">
                <a:solidFill>
                  <a:srgbClr val="000000"/>
                </a:solidFill>
              </a:rPr>
              <a:t>: a new sequence-based predictor for identification of intrinsically disordered protein with enhanced accuracy”. Journal of </a:t>
            </a:r>
            <a:r>
              <a:rPr lang="en-US" sz="2200" dirty="0" err="1">
                <a:solidFill>
                  <a:srgbClr val="000000"/>
                </a:solidFill>
              </a:rPr>
              <a:t>Biomolecular</a:t>
            </a:r>
            <a:r>
              <a:rPr lang="en-US" sz="2200" dirty="0">
                <a:solidFill>
                  <a:srgbClr val="000000"/>
                </a:solidFill>
              </a:rPr>
              <a:t> Structure and Dynamics, 2023, 1-9.</a:t>
            </a: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5506369"/>
            <a:ext cx="12745416" cy="7998722"/>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8" name="Rounded Rectangle 7"/>
          <p:cNvSpPr/>
          <p:nvPr/>
        </p:nvSpPr>
        <p:spPr>
          <a:xfrm>
            <a:off x="4067077" y="5578377"/>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poster 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970733" y="31717281"/>
            <a:ext cx="13465496" cy="7920880"/>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a:p>
          <a:p>
            <a:pPr algn="just"/>
            <a:endParaRPr lang="en-US" sz="3200" dirty="0"/>
          </a:p>
          <a:p>
            <a:pPr algn="just"/>
            <a:endParaRPr lang="en-US" sz="3200" dirty="0"/>
          </a:p>
        </p:txBody>
      </p:sp>
      <p:sp>
        <p:nvSpPr>
          <p:cNvPr id="38" name="Rounded Rectangle 37"/>
          <p:cNvSpPr/>
          <p:nvPr/>
        </p:nvSpPr>
        <p:spPr>
          <a:xfrm>
            <a:off x="2122861" y="32077321"/>
            <a:ext cx="11089232" cy="1080120"/>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Conclusion</a:t>
            </a:r>
          </a:p>
        </p:txBody>
      </p:sp>
      <p:sp>
        <p:nvSpPr>
          <p:cNvPr id="42" name="Rounded Rectangle 41"/>
          <p:cNvSpPr/>
          <p:nvPr/>
        </p:nvSpPr>
        <p:spPr>
          <a:xfrm>
            <a:off x="11627917" y="13931305"/>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Methodology</a:t>
            </a:r>
          </a:p>
        </p:txBody>
      </p:sp>
      <p:sp>
        <p:nvSpPr>
          <p:cNvPr id="7" name="TextBox 6"/>
          <p:cNvSpPr txBox="1"/>
          <p:nvPr/>
        </p:nvSpPr>
        <p:spPr>
          <a:xfrm>
            <a:off x="1906837" y="6802513"/>
            <a:ext cx="11665296" cy="6494085"/>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transcriptional regulation, translation, and cell cycle control [1]. Unlike regular proteins, IDPs lack stable structures, which allows them to act as central hubs in protein-protein interaction (PPI) networks, crucial for signaling pathways. Traditional methods used for IDP classification primarily rely on information obtained from secondary structures or amino acid sequences.</a:t>
            </a:r>
            <a:r>
              <a:rPr lang="sr-Latn-BA" sz="3200" dirty="0"/>
              <a:t> </a:t>
            </a:r>
            <a:r>
              <a:rPr lang="en-US" sz="3200" dirty="0"/>
              <a:t>Integrating data from PPI networks can </a:t>
            </a:r>
            <a:r>
              <a:rPr lang="sr-Latn-BA" sz="3200" dirty="0"/>
              <a:t>improve</a:t>
            </a:r>
            <a:r>
              <a:rPr lang="en-US" sz="3200" dirty="0"/>
              <a:t> IDP classification as PPI networks</a:t>
            </a:r>
            <a:r>
              <a:rPr lang="sr-Latn-BA" sz="3200" dirty="0"/>
              <a:t> </a:t>
            </a:r>
            <a:r>
              <a:rPr lang="en-US" sz="3200" dirty="0"/>
              <a:t>leverages the rich information contained in protein interactions which can enhance biological relevance</a:t>
            </a:r>
            <a:r>
              <a:rPr lang="sr-Latn-BA" sz="3200" dirty="0"/>
              <a:t> of classification results.</a:t>
            </a:r>
            <a:r>
              <a:rPr lang="en-US" sz="3200" dirty="0"/>
              <a:t> </a:t>
            </a:r>
            <a:r>
              <a:rPr lang="sr-Latn-BA" sz="3200" dirty="0"/>
              <a:t>In this research, we </a:t>
            </a:r>
            <a:r>
              <a:rPr lang="en-US" sz="3200" dirty="0"/>
              <a:t>combi</a:t>
            </a:r>
            <a:r>
              <a:rPr lang="sr-Latn-BA" sz="3200" dirty="0"/>
              <a:t>ne</a:t>
            </a:r>
            <a:r>
              <a:rPr lang="en-US" sz="3200" dirty="0"/>
              <a:t> </a:t>
            </a:r>
            <a:r>
              <a:rPr lang="sr-Latn-BA" sz="3200" dirty="0"/>
              <a:t>data from different sources, including </a:t>
            </a:r>
            <a:r>
              <a:rPr lang="en-US" sz="3200" dirty="0"/>
              <a:t>PPI network</a:t>
            </a:r>
            <a:r>
              <a:rPr lang="sr-Latn-BA" sz="3200" dirty="0"/>
              <a:t>s</a:t>
            </a:r>
            <a:r>
              <a:rPr lang="en-US" sz="3200" dirty="0"/>
              <a:t> </a:t>
            </a:r>
            <a:r>
              <a:rPr lang="sr-Latn-BA" sz="3200" dirty="0"/>
              <a:t>and </a:t>
            </a:r>
            <a:r>
              <a:rPr lang="en-US" sz="3200" dirty="0"/>
              <a:t>protein sequences</a:t>
            </a:r>
            <a:r>
              <a:rPr lang="sr-Latn-BA" sz="3200" dirty="0"/>
              <a:t>, and test </a:t>
            </a:r>
            <a:r>
              <a:rPr lang="sr-Latn-BA" sz="3200"/>
              <a:t>accuracy</a:t>
            </a:r>
            <a:r>
              <a:rPr lang="sr-Latn-BA" sz="3200" dirty="0"/>
              <a:t> of classification models.</a:t>
            </a:r>
            <a:endParaRPr lang="en-US" sz="3200" dirty="0"/>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084301" y="5578377"/>
            <a:ext cx="12745416" cy="7926714"/>
          </a:xfrm>
          <a:prstGeom prst="roundRect">
            <a:avLst/>
          </a:prstGeom>
          <a:ln>
            <a:solidFill>
              <a:srgbClr val="AB2B86"/>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43" name="Rounded Rectangle 42"/>
          <p:cNvSpPr/>
          <p:nvPr/>
        </p:nvSpPr>
        <p:spPr>
          <a:xfrm>
            <a:off x="16740485" y="5722393"/>
            <a:ext cx="9937104"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Data</a:t>
            </a:r>
            <a:r>
              <a:rPr lang="sr-Latn-BA" sz="7200" dirty="0"/>
              <a:t>, </a:t>
            </a:r>
            <a:r>
              <a:rPr lang="sr-Latn-BA" sz="7200" dirty="0" err="1"/>
              <a:t>Tools</a:t>
            </a:r>
            <a:r>
              <a:rPr lang="en-US" sz="7200" dirty="0"/>
              <a:t>, &amp; Resources</a:t>
            </a:r>
          </a:p>
        </p:txBody>
      </p:sp>
      <p:sp>
        <p:nvSpPr>
          <p:cNvPr id="47" name="TextBox 46"/>
          <p:cNvSpPr txBox="1"/>
          <p:nvPr/>
        </p:nvSpPr>
        <p:spPr>
          <a:xfrm>
            <a:off x="15876389" y="7018537"/>
            <a:ext cx="11377264" cy="6494085"/>
          </a:xfrm>
          <a:prstGeom prst="rect">
            <a:avLst/>
          </a:prstGeom>
          <a:noFill/>
        </p:spPr>
        <p:txBody>
          <a:bodyPr wrap="square" rtlCol="0">
            <a:spAutoFit/>
          </a:bodyPr>
          <a:lstStyle/>
          <a:p>
            <a:pPr algn="just"/>
            <a:r>
              <a:rPr lang="en-US" sz="3200" dirty="0"/>
              <a:t>The data used in this study pertain to the model organism </a:t>
            </a:r>
            <a:r>
              <a:rPr lang="en-US" sz="3200" i="1" dirty="0"/>
              <a:t>S. </a:t>
            </a:r>
            <a:r>
              <a:rPr lang="en-US" sz="3200" i="1" dirty="0" err="1"/>
              <a:t>cerevisiae</a:t>
            </a:r>
            <a:r>
              <a:rPr lang="en-US" sz="3200" i="1" dirty="0"/>
              <a:t> </a:t>
            </a:r>
            <a:r>
              <a:rPr lang="sr-Latn-BA" sz="3200" i="1" dirty="0"/>
              <a:t>- </a:t>
            </a:r>
            <a:r>
              <a:rPr lang="en-US" sz="3200" dirty="0"/>
              <a:t>yeast.</a:t>
            </a:r>
          </a:p>
          <a:p>
            <a:pPr marL="457200" indent="-457200" algn="just">
              <a:buFont typeface="Arial" panose="020B0604020202020204" pitchFamily="34" charset="0"/>
              <a:buChar char="•"/>
            </a:pPr>
            <a:r>
              <a:rPr lang="en-US" sz="3200" dirty="0"/>
              <a:t>The Protein-Protein Interaction (PPI) network – </a:t>
            </a:r>
            <a:r>
              <a:rPr lang="en-US" sz="3200" dirty="0" err="1"/>
              <a:t>BioGRID</a:t>
            </a:r>
            <a:r>
              <a:rPr lang="en-US" sz="3200" dirty="0"/>
              <a:t> [2] ,</a:t>
            </a:r>
          </a:p>
          <a:p>
            <a:pPr marL="457200" indent="-457200" algn="just">
              <a:buFont typeface="Arial" panose="020B0604020202020204" pitchFamily="34" charset="0"/>
              <a:buChar char="•"/>
            </a:pPr>
            <a:r>
              <a:rPr lang="sr-Latn-BA" sz="3200" dirty="0"/>
              <a:t>IDPs</a:t>
            </a:r>
            <a:r>
              <a:rPr lang="en-US" sz="3200" dirty="0"/>
              <a:t> from the </a:t>
            </a:r>
            <a:r>
              <a:rPr lang="sr-Latn-BA" sz="3200" dirty="0"/>
              <a:t>DisProt database</a:t>
            </a:r>
            <a:r>
              <a:rPr lang="en-US" sz="3200" dirty="0"/>
              <a:t> [3-5],</a:t>
            </a:r>
          </a:p>
          <a:p>
            <a:pPr marL="457200" indent="-457200" algn="just">
              <a:buFont typeface="Arial" panose="020B0604020202020204" pitchFamily="34" charset="0"/>
              <a:buChar char="•"/>
            </a:pPr>
            <a:r>
              <a:rPr lang="en-US" sz="3200" dirty="0"/>
              <a:t>Gene expression information</a:t>
            </a:r>
            <a:r>
              <a:rPr lang="sr-Latn-BA" sz="3200" dirty="0"/>
              <a:t> obtained</a:t>
            </a:r>
            <a:r>
              <a:rPr lang="en-US" sz="3200" dirty="0"/>
              <a:t> by SPELL engine [6],</a:t>
            </a:r>
            <a:endParaRPr lang="sr-Latn-BA" sz="3200" dirty="0"/>
          </a:p>
          <a:p>
            <a:pPr marL="457200" indent="-457200" algn="just">
              <a:buFont typeface="Arial" panose="020B0604020202020204" pitchFamily="34" charset="0"/>
              <a:buChar char="•"/>
            </a:pPr>
            <a:r>
              <a:rPr lang="en-US" sz="3200" dirty="0"/>
              <a:t>Protein sequences [7],</a:t>
            </a:r>
            <a:endParaRPr lang="sr-Latn-BA" sz="3200" dirty="0"/>
          </a:p>
          <a:p>
            <a:pPr algn="just"/>
            <a:r>
              <a:rPr lang="sr-Latn-BA" sz="3200" dirty="0"/>
              <a:t>For data extraction and classification the following tools and resources were used:</a:t>
            </a:r>
            <a:endParaRPr lang="en-US" sz="3200" dirty="0"/>
          </a:p>
          <a:p>
            <a:pPr marL="457200" indent="-457200" algn="just">
              <a:buFont typeface="Arial" panose="020B0604020202020204" pitchFamily="34" charset="0"/>
              <a:buChar char="•"/>
            </a:pPr>
            <a:r>
              <a:rPr lang="en-US" sz="3200" dirty="0"/>
              <a:t>Node2vec+ tool [8]</a:t>
            </a:r>
            <a:r>
              <a:rPr lang="sr-Latn-BA" sz="3200" dirty="0"/>
              <a:t> – for extraction of features from weighted network, based on </a:t>
            </a:r>
            <a:r>
              <a:rPr lang="sr-Latn-BA" sz="3200" dirty="0" err="1"/>
              <a:t>random</a:t>
            </a:r>
            <a:r>
              <a:rPr lang="sr-Latn-BA" sz="3200" dirty="0"/>
              <a:t> </a:t>
            </a:r>
            <a:r>
              <a:rPr lang="sr-Latn-BA" sz="3200" dirty="0" err="1"/>
              <a:t>walks</a:t>
            </a:r>
            <a:r>
              <a:rPr lang="en-US" sz="3200" dirty="0"/>
              <a:t>,</a:t>
            </a:r>
          </a:p>
          <a:p>
            <a:pPr marL="457200" indent="-457200" algn="just">
              <a:buFont typeface="Arial" panose="020B0604020202020204" pitchFamily="34" charset="0"/>
              <a:buChar char="•"/>
            </a:pPr>
            <a:r>
              <a:rPr lang="en-US" sz="3200" dirty="0"/>
              <a:t>SMOTEEN [9]</a:t>
            </a:r>
            <a:r>
              <a:rPr lang="sr-Latn-BA" sz="3200" dirty="0"/>
              <a:t> – for sampling training set</a:t>
            </a:r>
            <a:r>
              <a:rPr lang="en-US" sz="3200" dirty="0"/>
              <a:t>,</a:t>
            </a:r>
          </a:p>
          <a:p>
            <a:pPr marL="457200" indent="-457200" algn="just">
              <a:buFont typeface="Arial" panose="020B0604020202020204" pitchFamily="34" charset="0"/>
              <a:buChar char="•"/>
            </a:pPr>
            <a:r>
              <a:rPr lang="en-US" sz="3200" dirty="0" err="1"/>
              <a:t>MinMaxScaler</a:t>
            </a:r>
            <a:r>
              <a:rPr lang="en-US" sz="3200" dirty="0"/>
              <a:t> [10]</a:t>
            </a:r>
            <a:r>
              <a:rPr lang="sr-Latn-BA" sz="3200" dirty="0"/>
              <a:t> – for normalization of dataset</a:t>
            </a:r>
            <a:r>
              <a:rPr lang="en-US" sz="3200" dirty="0"/>
              <a:t>,</a:t>
            </a:r>
          </a:p>
          <a:p>
            <a:pPr marL="457200" indent="-457200" algn="just">
              <a:buFont typeface="Arial" panose="020B0604020202020204" pitchFamily="34" charset="0"/>
              <a:buChar char="•"/>
            </a:pPr>
            <a:r>
              <a:rPr lang="en-US" sz="3200" dirty="0" err="1"/>
              <a:t>GridSearchCV</a:t>
            </a:r>
            <a:r>
              <a:rPr lang="en-US" sz="3200" dirty="0"/>
              <a:t> [10]</a:t>
            </a:r>
            <a:r>
              <a:rPr lang="sr-Latn-BA" sz="3200" dirty="0"/>
              <a:t> – for </a:t>
            </a:r>
            <a:r>
              <a:rPr lang="sr-Latn-BA" sz="3200" dirty="0" err="1"/>
              <a:t>tuning</a:t>
            </a:r>
            <a:r>
              <a:rPr lang="sr-Latn-BA" sz="3200" dirty="0"/>
              <a:t> </a:t>
            </a:r>
            <a:r>
              <a:rPr lang="sr-Latn-BA" sz="3200" dirty="0" err="1"/>
              <a:t>hyperparametar</a:t>
            </a:r>
            <a:r>
              <a:rPr lang="en-US" sz="3200" dirty="0"/>
              <a:t>s</a:t>
            </a:r>
            <a:r>
              <a:rPr lang="sr-Latn-BA" sz="3200" dirty="0"/>
              <a:t> of </a:t>
            </a:r>
            <a:r>
              <a:rPr lang="en-US" sz="3200" dirty="0"/>
              <a:t>K</a:t>
            </a:r>
            <a:r>
              <a:rPr lang="sr-Latn-BA" sz="3200" dirty="0"/>
              <a:t>NN</a:t>
            </a:r>
            <a:r>
              <a:rPr lang="en-US" sz="3200" dirty="0"/>
              <a:t>.</a:t>
            </a:r>
          </a:p>
        </p:txBody>
      </p:sp>
      <p:sp>
        <p:nvSpPr>
          <p:cNvPr id="48" name="Rounded Rectangle 47"/>
          <p:cNvSpPr/>
          <p:nvPr/>
        </p:nvSpPr>
        <p:spPr>
          <a:xfrm>
            <a:off x="10691813" y="24228449"/>
            <a:ext cx="7344816" cy="1224136"/>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Results</a:t>
            </a:r>
          </a:p>
        </p:txBody>
      </p:sp>
      <p:sp>
        <p:nvSpPr>
          <p:cNvPr id="30" name="Rounded Rectangle 47">
            <a:extLst>
              <a:ext uri="{FF2B5EF4-FFF2-40B4-BE49-F238E27FC236}">
                <a16:creationId xmlns:a16="http://schemas.microsoft.com/office/drawing/2014/main" id="{33946411-5D0B-4586-92C0-9422A01632C7}"/>
              </a:ext>
            </a:extLst>
          </p:cNvPr>
          <p:cNvSpPr/>
          <p:nvPr/>
        </p:nvSpPr>
        <p:spPr>
          <a:xfrm>
            <a:off x="3274989" y="15443473"/>
            <a:ext cx="7616793" cy="748945"/>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preparation</a:t>
            </a:r>
          </a:p>
        </p:txBody>
      </p:sp>
      <p:graphicFrame>
        <p:nvGraphicFramePr>
          <p:cNvPr id="14" name="Diagram 13">
            <a:extLst>
              <a:ext uri="{FF2B5EF4-FFF2-40B4-BE49-F238E27FC236}">
                <a16:creationId xmlns:a16="http://schemas.microsoft.com/office/drawing/2014/main" id="{AA320E81-5855-4B1B-A249-74E4C7FE7477}"/>
              </a:ext>
            </a:extLst>
          </p:cNvPr>
          <p:cNvGraphicFramePr/>
          <p:nvPr>
            <p:extLst>
              <p:ext uri="{D42A27DB-BD31-4B8C-83A1-F6EECF244321}">
                <p14:modId xmlns:p14="http://schemas.microsoft.com/office/powerpoint/2010/main" val="2673208502"/>
              </p:ext>
            </p:extLst>
          </p:nvPr>
        </p:nvGraphicFramePr>
        <p:xfrm>
          <a:off x="17229712" y="16739617"/>
          <a:ext cx="12328197" cy="44598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s://assets-global.website-files.com/621e95f9ac30687a56e4297e/64a8d750505cf8e707066669_V2_1676215759712_7b2330a6-df89-49b4-be67-3b44bfb50040.png">
            <a:extLst>
              <a:ext uri="{FF2B5EF4-FFF2-40B4-BE49-F238E27FC236}">
                <a16:creationId xmlns:a16="http://schemas.microsoft.com/office/drawing/2014/main" id="{EBEBC945-E341-4136-8DC8-448F42B87F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682701"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assets-global.website-files.com/621e95f9ac30687a56e4297e/64a8d750505cf8e707066669_V2_1676215759712_7b2330a6-df89-49b4-be67-3b44bfb50040.png">
            <a:extLst>
              <a:ext uri="{FF2B5EF4-FFF2-40B4-BE49-F238E27FC236}">
                <a16:creationId xmlns:a16="http://schemas.microsoft.com/office/drawing/2014/main" id="{34F3213A-A300-4253-B3DE-16FD671B4B9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5020273" y="16667609"/>
            <a:ext cx="3456385" cy="25038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5C5418E-2EC7-4CDD-A50D-4A1976FD60F2}"/>
              </a:ext>
            </a:extLst>
          </p:cNvPr>
          <p:cNvSpPr/>
          <p:nvPr/>
        </p:nvSpPr>
        <p:spPr>
          <a:xfrm>
            <a:off x="679876" y="19385270"/>
            <a:ext cx="2395126" cy="2800767"/>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dirty="0">
                <a:solidFill>
                  <a:srgbClr val="000000"/>
                </a:solidFill>
                <a:latin typeface="Calibri" panose="020F0502020204030204" pitchFamily="34" charset="0"/>
              </a:rPr>
              <a:t>For each pair (P,Q) of proteins in the PPI network,</a:t>
            </a:r>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the Adjusted Correlation Score (ACS) is calculated. </a:t>
            </a:r>
          </a:p>
          <a:p>
            <a:pPr algn="just"/>
            <a:r>
              <a:rPr lang="en-US" sz="1600" dirty="0">
                <a:solidFill>
                  <a:srgbClr val="000000"/>
                </a:solidFill>
                <a:latin typeface="Calibri" panose="020F0502020204030204" pitchFamily="34" charset="0"/>
              </a:rPr>
              <a:t>ACS is a measure of weighted correlation for the genes corresponding to the considered proteins P</a:t>
            </a:r>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and Q by using the SPELL engine [6]</a:t>
            </a:r>
            <a:r>
              <a:rPr lang="sr-Latn-BA" sz="1600" dirty="0">
                <a:solidFill>
                  <a:srgbClr val="000000"/>
                </a:solidFill>
                <a:latin typeface="Calibri" panose="020F0502020204030204" pitchFamily="34" charset="0"/>
              </a:rPr>
              <a:t>.</a:t>
            </a:r>
            <a:endParaRPr lang="en-US" sz="1600" dirty="0"/>
          </a:p>
        </p:txBody>
      </p:sp>
      <p:sp>
        <p:nvSpPr>
          <p:cNvPr id="49" name="Rectangle 48">
            <a:extLst>
              <a:ext uri="{FF2B5EF4-FFF2-40B4-BE49-F238E27FC236}">
                <a16:creationId xmlns:a16="http://schemas.microsoft.com/office/drawing/2014/main" id="{7FA12D37-8BE6-48FA-A3E0-7F6D80828A2A}"/>
              </a:ext>
            </a:extLst>
          </p:cNvPr>
          <p:cNvSpPr/>
          <p:nvPr/>
        </p:nvSpPr>
        <p:spPr>
          <a:xfrm>
            <a:off x="3354765" y="19410137"/>
            <a:ext cx="3456385" cy="304698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Determining the features based on  information about amino acids in the context of IDPs involves consideration of the following properties [11]:</a:t>
            </a:r>
          </a:p>
          <a:p>
            <a:r>
              <a:rPr lang="en-US" sz="1600" dirty="0">
                <a:solidFill>
                  <a:srgbClr val="000000"/>
                </a:solidFill>
                <a:latin typeface="Calibri" panose="020F0502020204030204" pitchFamily="34" charset="0"/>
              </a:rPr>
              <a:t>A) Order/disorder promoting amino acids and,</a:t>
            </a:r>
          </a:p>
          <a:p>
            <a:r>
              <a:rPr lang="en-US" sz="1600" dirty="0">
                <a:solidFill>
                  <a:srgbClr val="000000"/>
                </a:solidFill>
                <a:latin typeface="Calibri" panose="020F0502020204030204" pitchFamily="34" charset="0"/>
              </a:rPr>
              <a:t>B) five physicochemical properties</a:t>
            </a:r>
            <a:r>
              <a:rPr lang="sr-Latn-BA" sz="1600" dirty="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A</a:t>
            </a:r>
            <a:r>
              <a:rPr lang="en-US" sz="1600" dirty="0">
                <a:solidFill>
                  <a:srgbClr val="000000"/>
                </a:solidFill>
                <a:latin typeface="Calibri" panose="020F0502020204030204" pitchFamily="34" charset="0"/>
              </a:rPr>
              <a:t>) Aromatic/Aliphatic</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B</a:t>
            </a:r>
            <a:r>
              <a:rPr lang="en-US" sz="1600" dirty="0">
                <a:solidFill>
                  <a:srgbClr val="000000"/>
                </a:solidFill>
                <a:latin typeface="Calibri" panose="020F0502020204030204" pitchFamily="34" charset="0"/>
              </a:rPr>
              <a:t>) Polar/Non-Polar</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C</a:t>
            </a:r>
            <a:r>
              <a:rPr lang="en-US" sz="1600" dirty="0">
                <a:solidFill>
                  <a:srgbClr val="000000"/>
                </a:solidFill>
                <a:latin typeface="Calibri" panose="020F0502020204030204" pitchFamily="34" charset="0"/>
              </a:rPr>
              <a:t>) Non-Zero/Zero</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D</a:t>
            </a:r>
            <a:r>
              <a:rPr lang="en-US" sz="1600" dirty="0">
                <a:solidFill>
                  <a:srgbClr val="000000"/>
                </a:solidFill>
                <a:latin typeface="Calibri" panose="020F0502020204030204" pitchFamily="34" charset="0"/>
              </a:rPr>
              <a:t>) Hydrophobic/Hydrophilic</a:t>
            </a:r>
          </a:p>
          <a:p>
            <a:r>
              <a:rPr lang="sr-Latn-BA" sz="1600" dirty="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E</a:t>
            </a:r>
            <a:r>
              <a:rPr lang="en-US" sz="1600" dirty="0">
                <a:solidFill>
                  <a:srgbClr val="000000"/>
                </a:solidFill>
                <a:latin typeface="Calibri" panose="020F0502020204030204" pitchFamily="34" charset="0"/>
              </a:rPr>
              <a:t>) Positive/Negative</a:t>
            </a:r>
          </a:p>
        </p:txBody>
      </p:sp>
      <p:sp>
        <p:nvSpPr>
          <p:cNvPr id="50" name="Rectangle 49">
            <a:extLst>
              <a:ext uri="{FF2B5EF4-FFF2-40B4-BE49-F238E27FC236}">
                <a16:creationId xmlns:a16="http://schemas.microsoft.com/office/drawing/2014/main" id="{8E1A2B0C-839C-4318-ACA5-56B88B30D089}"/>
              </a:ext>
            </a:extLst>
          </p:cNvPr>
          <p:cNvSpPr/>
          <p:nvPr/>
        </p:nvSpPr>
        <p:spPr>
          <a:xfrm>
            <a:off x="9673821" y="16935428"/>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a:t>v</a:t>
            </a:r>
            <a:r>
              <a:rPr lang="en-US" sz="1600" baseline="-25000" dirty="0"/>
              <a:t>1,1</a:t>
            </a:r>
            <a:r>
              <a:rPr lang="en-US" sz="1600" dirty="0"/>
              <a:t>,</a:t>
            </a:r>
            <a:r>
              <a:rPr lang="sr-Latn-BA" sz="1600" dirty="0"/>
              <a:t>v</a:t>
            </a:r>
            <a:r>
              <a:rPr lang="en-US" sz="1600" baseline="-25000" dirty="0"/>
              <a:t>1,2</a:t>
            </a:r>
            <a:r>
              <a:rPr lang="en-US" sz="1600" dirty="0"/>
              <a:t>,…,</a:t>
            </a:r>
            <a:r>
              <a:rPr lang="sr-Latn-BA" sz="1600" dirty="0"/>
              <a:t>v</a:t>
            </a:r>
            <a:r>
              <a:rPr lang="en-US" sz="1600" baseline="-25000" dirty="0"/>
              <a:t>1,128</a:t>
            </a:r>
            <a:r>
              <a:rPr lang="en-US" sz="1600" dirty="0"/>
              <a:t>&gt;</a:t>
            </a:r>
          </a:p>
          <a:p>
            <a:r>
              <a:rPr lang="en-US" sz="1600" dirty="0"/>
              <a:t>&lt;YER068W, </a:t>
            </a:r>
            <a:r>
              <a:rPr lang="sr-Latn-BA" sz="1600" dirty="0"/>
              <a:t>v</a:t>
            </a:r>
            <a:r>
              <a:rPr lang="en-US" sz="1600" baseline="-25000" dirty="0"/>
              <a:t>2,1</a:t>
            </a:r>
            <a:r>
              <a:rPr lang="en-US" sz="1600" dirty="0"/>
              <a:t>,</a:t>
            </a:r>
            <a:r>
              <a:rPr lang="sr-Latn-BA" sz="1600" dirty="0"/>
              <a:t>v</a:t>
            </a:r>
            <a:r>
              <a:rPr lang="en-US" sz="1600" baseline="-25000" dirty="0"/>
              <a:t>2,2</a:t>
            </a:r>
            <a:r>
              <a:rPr lang="en-US" sz="1600" dirty="0"/>
              <a:t>,…,</a:t>
            </a:r>
            <a:r>
              <a:rPr lang="sr-Latn-BA" sz="1600" dirty="0"/>
              <a:t>v</a:t>
            </a:r>
            <a:r>
              <a:rPr lang="en-US" sz="1600" baseline="-25000" dirty="0"/>
              <a:t>2,128</a:t>
            </a:r>
            <a:r>
              <a:rPr lang="en-US" sz="1600" dirty="0"/>
              <a:t>&gt;</a:t>
            </a:r>
          </a:p>
          <a:p>
            <a:r>
              <a:rPr lang="en-US" sz="1600" dirty="0"/>
              <a:t>...</a:t>
            </a:r>
          </a:p>
          <a:p>
            <a:r>
              <a:rPr lang="en-US" sz="1600" dirty="0"/>
              <a:t>&lt;YMR207C, </a:t>
            </a:r>
            <a:r>
              <a:rPr lang="sr-Latn-BA" sz="1600" dirty="0"/>
              <a:t>v</a:t>
            </a:r>
            <a:r>
              <a:rPr lang="en-US" sz="1600" baseline="-25000" dirty="0"/>
              <a:t>n,1</a:t>
            </a:r>
            <a:r>
              <a:rPr lang="en-US" sz="1600" dirty="0"/>
              <a:t>,</a:t>
            </a:r>
            <a:r>
              <a:rPr lang="sr-Latn-BA" sz="1600" dirty="0"/>
              <a:t>v</a:t>
            </a:r>
            <a:r>
              <a:rPr lang="en-US" sz="1600" baseline="-25000" dirty="0"/>
              <a:t>n,2</a:t>
            </a:r>
            <a:r>
              <a:rPr lang="en-US" sz="1600" dirty="0"/>
              <a:t>,…,</a:t>
            </a:r>
            <a:r>
              <a:rPr lang="sr-Latn-BA" sz="1600" dirty="0"/>
              <a:t>v</a:t>
            </a:r>
            <a:r>
              <a:rPr lang="en-US" sz="1600" baseline="-25000" dirty="0"/>
              <a:t>n,128</a:t>
            </a:r>
            <a:r>
              <a:rPr lang="en-US" sz="1600" dirty="0"/>
              <a:t>&gt;</a:t>
            </a:r>
          </a:p>
        </p:txBody>
      </p:sp>
      <p:sp>
        <p:nvSpPr>
          <p:cNvPr id="52" name="Rounded Rectangle 47">
            <a:extLst>
              <a:ext uri="{FF2B5EF4-FFF2-40B4-BE49-F238E27FC236}">
                <a16:creationId xmlns:a16="http://schemas.microsoft.com/office/drawing/2014/main" id="{82BE85DE-FD18-4E3E-BE20-52E122985005}"/>
              </a:ext>
            </a:extLst>
          </p:cNvPr>
          <p:cNvSpPr/>
          <p:nvPr/>
        </p:nvSpPr>
        <p:spPr>
          <a:xfrm>
            <a:off x="9705638" y="16584426"/>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128 features obtained by node2vec+ </a:t>
            </a:r>
          </a:p>
        </p:txBody>
      </p:sp>
      <p:sp>
        <p:nvSpPr>
          <p:cNvPr id="20" name="Arrow: Right 19">
            <a:extLst>
              <a:ext uri="{FF2B5EF4-FFF2-40B4-BE49-F238E27FC236}">
                <a16:creationId xmlns:a16="http://schemas.microsoft.com/office/drawing/2014/main" id="{F75BF84B-2C0D-4C09-BA31-AFAAC77EAF11}"/>
              </a:ext>
            </a:extLst>
          </p:cNvPr>
          <p:cNvSpPr/>
          <p:nvPr/>
        </p:nvSpPr>
        <p:spPr>
          <a:xfrm>
            <a:off x="8531573" y="17027649"/>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id="{9FFA1951-3CD1-43F1-812E-2361512B994A}"/>
              </a:ext>
            </a:extLst>
          </p:cNvPr>
          <p:cNvSpPr/>
          <p:nvPr/>
        </p:nvSpPr>
        <p:spPr>
          <a:xfrm rot="19912930">
            <a:off x="8141833" y="18743879"/>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4B82BF6-7CC1-4CC0-A076-02DDFFB69BDA}"/>
              </a:ext>
            </a:extLst>
          </p:cNvPr>
          <p:cNvSpPr/>
          <p:nvPr/>
        </p:nvSpPr>
        <p:spPr>
          <a:xfrm>
            <a:off x="9673821" y="18473745"/>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a:t>a</a:t>
            </a:r>
            <a:r>
              <a:rPr lang="en-US" sz="1600" baseline="-25000" dirty="0"/>
              <a:t>1</a:t>
            </a:r>
            <a:r>
              <a:rPr lang="sr-Latn-BA" sz="1600" baseline="-25000" dirty="0"/>
              <a:t>,1</a:t>
            </a:r>
            <a:r>
              <a:rPr lang="en-US" sz="1600" dirty="0"/>
              <a:t>,…</a:t>
            </a:r>
            <a:r>
              <a:rPr lang="sr-Latn-BA" sz="1600" dirty="0"/>
              <a:t>a</a:t>
            </a:r>
            <a:r>
              <a:rPr lang="sr-Latn-BA" sz="1600" baseline="-25000" dirty="0"/>
              <a:t>1,</a:t>
            </a:r>
            <a:r>
              <a:rPr lang="en-US" sz="1600" baseline="-25000" dirty="0"/>
              <a:t>10</a:t>
            </a:r>
            <a:r>
              <a:rPr lang="en-US" sz="1600" dirty="0"/>
              <a:t>, </a:t>
            </a:r>
            <a:r>
              <a:rPr lang="sr-Latn-BA" sz="1600" dirty="0"/>
              <a:t>ba</a:t>
            </a:r>
            <a:r>
              <a:rPr lang="sr-Latn-BA" sz="1600" baseline="-25000" dirty="0"/>
              <a:t>1,</a:t>
            </a:r>
            <a:r>
              <a:rPr lang="en-US" sz="1600" baseline="-25000" dirty="0"/>
              <a:t>1</a:t>
            </a:r>
            <a:r>
              <a:rPr lang="en-US" sz="1600" dirty="0"/>
              <a:t>,</a:t>
            </a:r>
            <a:r>
              <a:rPr lang="sr-Latn-BA" sz="1600" dirty="0"/>
              <a:t>...,</a:t>
            </a:r>
            <a:r>
              <a:rPr lang="en-US" sz="1600" dirty="0"/>
              <a:t> </a:t>
            </a:r>
            <a:r>
              <a:rPr lang="sr-Latn-BA" sz="1600" dirty="0"/>
              <a:t>ba</a:t>
            </a:r>
            <a:r>
              <a:rPr lang="en-US" sz="1600" baseline="-25000" dirty="0"/>
              <a:t>1,10</a:t>
            </a:r>
            <a:r>
              <a:rPr lang="en-US" sz="1600" dirty="0"/>
              <a:t>,…,</a:t>
            </a:r>
            <a:r>
              <a:rPr lang="sr-Latn-BA" sz="1600" dirty="0"/>
              <a:t>be</a:t>
            </a:r>
            <a:r>
              <a:rPr lang="en-US" sz="1600" baseline="-25000" dirty="0"/>
              <a:t>1</a:t>
            </a:r>
            <a:r>
              <a:rPr lang="sr-Latn-BA" sz="1600" baseline="-25000" dirty="0"/>
              <a:t>,1</a:t>
            </a:r>
            <a:r>
              <a:rPr lang="en-US" sz="1600" dirty="0"/>
              <a:t>,…,</a:t>
            </a:r>
            <a:r>
              <a:rPr lang="sr-Latn-BA" sz="1600" dirty="0"/>
              <a:t>be</a:t>
            </a:r>
            <a:r>
              <a:rPr lang="sr-Latn-BA" sz="1600" baseline="-25000" dirty="0"/>
              <a:t>1</a:t>
            </a:r>
            <a:r>
              <a:rPr lang="en-US" sz="1600" baseline="-25000" dirty="0"/>
              <a:t>,10</a:t>
            </a:r>
            <a:r>
              <a:rPr lang="en-US" sz="1600" dirty="0"/>
              <a:t>&gt;</a:t>
            </a:r>
          </a:p>
          <a:p>
            <a:r>
              <a:rPr lang="en-US" sz="1600" dirty="0"/>
              <a:t>&lt;YER068W, </a:t>
            </a:r>
            <a:r>
              <a:rPr lang="sr-Latn-BA" sz="1600" dirty="0"/>
              <a:t>a</a:t>
            </a:r>
            <a:r>
              <a:rPr lang="sr-Latn-BA" sz="1600" baseline="-25000" dirty="0"/>
              <a:t>2,1</a:t>
            </a:r>
            <a:r>
              <a:rPr lang="en-US" sz="1600" dirty="0"/>
              <a:t>,…</a:t>
            </a:r>
            <a:r>
              <a:rPr lang="sr-Latn-BA" sz="1600" dirty="0"/>
              <a:t>a</a:t>
            </a:r>
            <a:r>
              <a:rPr lang="sr-Latn-BA" sz="1600" baseline="-25000" dirty="0"/>
              <a:t>2,</a:t>
            </a:r>
            <a:r>
              <a:rPr lang="en-US" sz="1600" baseline="-25000" dirty="0"/>
              <a:t>10</a:t>
            </a:r>
            <a:r>
              <a:rPr lang="en-US" sz="1600" dirty="0"/>
              <a:t>, </a:t>
            </a:r>
            <a:r>
              <a:rPr lang="sr-Latn-BA" sz="1600" dirty="0"/>
              <a:t>ba</a:t>
            </a:r>
            <a:r>
              <a:rPr lang="sr-Latn-BA" sz="1600" baseline="-25000" dirty="0"/>
              <a:t>2,</a:t>
            </a:r>
            <a:r>
              <a:rPr lang="en-US" sz="1600" baseline="-25000" dirty="0"/>
              <a:t>1</a:t>
            </a:r>
            <a:r>
              <a:rPr lang="en-US" sz="1600" dirty="0"/>
              <a:t>,</a:t>
            </a:r>
            <a:r>
              <a:rPr lang="sr-Latn-BA" sz="1600" dirty="0"/>
              <a:t>...,</a:t>
            </a:r>
            <a:r>
              <a:rPr lang="en-US" sz="1600" dirty="0"/>
              <a:t> </a:t>
            </a:r>
            <a:r>
              <a:rPr lang="sr-Latn-BA" sz="1600" dirty="0"/>
              <a:t>ba</a:t>
            </a:r>
            <a:r>
              <a:rPr lang="sr-Latn-BA" sz="1600" baseline="-25000" dirty="0"/>
              <a:t>2</a:t>
            </a:r>
            <a:r>
              <a:rPr lang="en-US" sz="1600" baseline="-25000" dirty="0"/>
              <a:t>,10</a:t>
            </a:r>
            <a:r>
              <a:rPr lang="en-US" sz="1600" dirty="0"/>
              <a:t>,…,</a:t>
            </a:r>
            <a:r>
              <a:rPr lang="sr-Latn-BA" sz="1600" dirty="0"/>
              <a:t>be</a:t>
            </a:r>
            <a:r>
              <a:rPr lang="sr-Latn-BA" sz="1600" baseline="-25000" dirty="0"/>
              <a:t>2,1</a:t>
            </a:r>
            <a:r>
              <a:rPr lang="en-US" sz="1600" dirty="0"/>
              <a:t>,…,</a:t>
            </a:r>
            <a:r>
              <a:rPr lang="sr-Latn-BA" sz="1600" dirty="0"/>
              <a:t>be</a:t>
            </a:r>
            <a:r>
              <a:rPr lang="sr-Latn-BA" sz="1600" baseline="-25000" dirty="0"/>
              <a:t>2</a:t>
            </a:r>
            <a:r>
              <a:rPr lang="en-US" sz="1600" baseline="-25000" dirty="0"/>
              <a:t>,10 </a:t>
            </a:r>
            <a:r>
              <a:rPr lang="en-US" sz="1600" dirty="0"/>
              <a:t>&gt;</a:t>
            </a:r>
          </a:p>
          <a:p>
            <a:r>
              <a:rPr lang="en-US" sz="1600" dirty="0"/>
              <a:t>...</a:t>
            </a:r>
          </a:p>
          <a:p>
            <a:r>
              <a:rPr lang="en-US" sz="1600" dirty="0"/>
              <a:t>&lt;YMR207C, </a:t>
            </a:r>
            <a:r>
              <a:rPr lang="sr-Latn-BA" sz="1600" dirty="0"/>
              <a:t>a</a:t>
            </a:r>
            <a:r>
              <a:rPr lang="sr-Latn-BA" sz="1600" baseline="-25000" dirty="0"/>
              <a:t>n,1</a:t>
            </a:r>
            <a:r>
              <a:rPr lang="en-US" sz="1600" dirty="0"/>
              <a:t>,…</a:t>
            </a:r>
            <a:r>
              <a:rPr lang="sr-Latn-BA" sz="1600" dirty="0"/>
              <a:t>a</a:t>
            </a:r>
            <a:r>
              <a:rPr lang="sr-Latn-BA" sz="1600" baseline="-25000" dirty="0"/>
              <a:t>n,</a:t>
            </a:r>
            <a:r>
              <a:rPr lang="en-US" sz="1600" baseline="-25000" dirty="0"/>
              <a:t>10</a:t>
            </a:r>
            <a:r>
              <a:rPr lang="en-US" sz="1600" dirty="0"/>
              <a:t>, </a:t>
            </a:r>
            <a:r>
              <a:rPr lang="sr-Latn-BA" sz="1600" dirty="0"/>
              <a:t>ba</a:t>
            </a:r>
            <a:r>
              <a:rPr lang="sr-Latn-BA" sz="1600" baseline="-25000" dirty="0"/>
              <a:t>n,</a:t>
            </a:r>
            <a:r>
              <a:rPr lang="en-US" sz="1600" baseline="-25000" dirty="0"/>
              <a:t>1</a:t>
            </a:r>
            <a:r>
              <a:rPr lang="en-US" sz="1600" dirty="0"/>
              <a:t>,</a:t>
            </a:r>
            <a:r>
              <a:rPr lang="sr-Latn-BA" sz="1600" dirty="0"/>
              <a:t>...,</a:t>
            </a:r>
            <a:r>
              <a:rPr lang="en-US" sz="1600" dirty="0"/>
              <a:t> </a:t>
            </a:r>
            <a:r>
              <a:rPr lang="sr-Latn-BA" sz="1600" dirty="0"/>
              <a:t>ba</a:t>
            </a:r>
            <a:r>
              <a:rPr lang="sr-Latn-BA" sz="1600" baseline="-25000" dirty="0"/>
              <a:t>n</a:t>
            </a:r>
            <a:r>
              <a:rPr lang="en-US" sz="1600" baseline="-25000" dirty="0"/>
              <a:t>,10</a:t>
            </a:r>
            <a:r>
              <a:rPr lang="en-US" sz="1600" dirty="0"/>
              <a:t>,…,</a:t>
            </a:r>
            <a:r>
              <a:rPr lang="sr-Latn-BA" sz="1600" dirty="0"/>
              <a:t>be</a:t>
            </a:r>
            <a:r>
              <a:rPr lang="sr-Latn-BA" sz="1600" baseline="-25000" dirty="0"/>
              <a:t>n,1</a:t>
            </a:r>
            <a:r>
              <a:rPr lang="en-US" sz="1600" dirty="0"/>
              <a:t>,…,</a:t>
            </a:r>
            <a:r>
              <a:rPr lang="sr-Latn-BA" sz="1600" dirty="0"/>
              <a:t>be</a:t>
            </a:r>
            <a:r>
              <a:rPr lang="sr-Latn-BA" sz="1600" baseline="-25000" dirty="0"/>
              <a:t>n</a:t>
            </a:r>
            <a:r>
              <a:rPr lang="en-US" sz="1600" baseline="-25000" dirty="0"/>
              <a:t>,10 </a:t>
            </a:r>
            <a:r>
              <a:rPr lang="en-US" sz="1600" dirty="0"/>
              <a:t>&gt;</a:t>
            </a:r>
          </a:p>
        </p:txBody>
      </p:sp>
      <p:sp>
        <p:nvSpPr>
          <p:cNvPr id="57" name="Rounded Rectangle 47">
            <a:extLst>
              <a:ext uri="{FF2B5EF4-FFF2-40B4-BE49-F238E27FC236}">
                <a16:creationId xmlns:a16="http://schemas.microsoft.com/office/drawing/2014/main" id="{094D318D-7740-40B1-8FDC-752A452D00FC}"/>
              </a:ext>
            </a:extLst>
          </p:cNvPr>
          <p:cNvSpPr/>
          <p:nvPr/>
        </p:nvSpPr>
        <p:spPr>
          <a:xfrm>
            <a:off x="9705638" y="18122743"/>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60 features extracted from protein sequences</a:t>
            </a:r>
          </a:p>
        </p:txBody>
      </p:sp>
      <p:sp>
        <p:nvSpPr>
          <p:cNvPr id="58" name="Rectangle 57">
            <a:extLst>
              <a:ext uri="{FF2B5EF4-FFF2-40B4-BE49-F238E27FC236}">
                <a16:creationId xmlns:a16="http://schemas.microsoft.com/office/drawing/2014/main" id="{E5A2346C-B437-4A8F-8C2E-BBED9297E0C1}"/>
              </a:ext>
            </a:extLst>
          </p:cNvPr>
          <p:cNvSpPr/>
          <p:nvPr/>
        </p:nvSpPr>
        <p:spPr>
          <a:xfrm>
            <a:off x="6947397" y="19763953"/>
            <a:ext cx="8393551" cy="3539430"/>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in {A, B</a:t>
            </a:r>
            <a:r>
              <a:rPr lang="sr-Latn-BA" sz="1600" dirty="0">
                <a:solidFill>
                  <a:srgbClr val="000000"/>
                </a:solidFill>
                <a:latin typeface="Calibri" panose="020F0502020204030204" pitchFamily="34" charset="0"/>
              </a:rPr>
              <a:t>A</a:t>
            </a:r>
            <a:r>
              <a:rPr lang="en-US" sz="1600" dirty="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E</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 For a protein sequence, </a:t>
            </a:r>
            <a:r>
              <a:rPr lang="en-US" sz="1600" i="1" dirty="0">
                <a:solidFill>
                  <a:srgbClr val="000000"/>
                </a:solidFill>
                <a:latin typeface="Calibri" panose="020F0502020204030204" pitchFamily="34" charset="0"/>
              </a:rPr>
              <a:t>S = </a:t>
            </a:r>
            <a:r>
              <a:rPr lang="en-US" sz="1600" dirty="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3</a:t>
            </a:r>
            <a:r>
              <a:rPr lang="en-US" sz="1600" i="1" dirty="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dirty="0">
                <a:solidFill>
                  <a:srgbClr val="000000"/>
                </a:solidFill>
                <a:latin typeface="Calibri" panose="020F0502020204030204" pitchFamily="34" charset="0"/>
              </a:rPr>
              <a:t>}, where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sr-Latn-BA"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dirty="0">
                <a:solidFill>
                  <a:srgbClr val="000000"/>
                </a:solidFill>
                <a:latin typeface="Calibri" panose="020F0502020204030204" pitchFamily="34" charset="0"/>
              </a:rPr>
              <a:t> are the successive residues,       calculate the binary sequence, </a:t>
            </a:r>
            <a:r>
              <a:rPr lang="sr-Latn-BA" sz="1600" i="1" dirty="0">
                <a:solidFill>
                  <a:srgbClr val="000000"/>
                </a:solidFill>
                <a:latin typeface="Calibri" panose="020F0502020204030204" pitchFamily="34" charset="0"/>
              </a:rPr>
              <a:t>F</a:t>
            </a:r>
            <a:r>
              <a:rPr lang="en-US" sz="1600" i="1" dirty="0">
                <a:solidFill>
                  <a:srgbClr val="000000"/>
                </a:solidFill>
                <a:latin typeface="Calibri" panose="020F0502020204030204" pitchFamily="34" charset="0"/>
              </a:rPr>
              <a:t>(S)</a:t>
            </a:r>
            <a:r>
              <a:rPr lang="en-US" sz="1600" dirty="0">
                <a:solidFill>
                  <a:srgbClr val="000000"/>
                </a:solidFill>
                <a:latin typeface="Calibri" panose="020F0502020204030204" pitchFamily="34" charset="0"/>
              </a:rPr>
              <a:t> through an indicator function </a:t>
            </a:r>
            <a:r>
              <a:rPr lang="en-US" sz="1600" i="1"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 as </a:t>
            </a:r>
            <a:r>
              <a:rPr lang="sr-Latn-BA" sz="1600" i="1" dirty="0">
                <a:solidFill>
                  <a:srgbClr val="000000"/>
                </a:solidFill>
                <a:latin typeface="Calibri" panose="020F0502020204030204" pitchFamily="34" charset="0"/>
              </a:rPr>
              <a:t>F</a:t>
            </a:r>
            <a:r>
              <a:rPr lang="en-US" sz="1600" i="1" dirty="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S</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 f(p</a:t>
            </a:r>
            <a:r>
              <a:rPr lang="en-US" sz="1600" i="1" baseline="-25000" dirty="0">
                <a:solidFill>
                  <a:srgbClr val="000000"/>
                </a:solidFill>
                <a:latin typeface="Calibri" panose="020F0502020204030204" pitchFamily="34" charset="0"/>
              </a:rPr>
              <a:t>N</a:t>
            </a:r>
            <a:r>
              <a:rPr lang="sr-Latn-BA" sz="1600"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where, </a:t>
            </a:r>
            <a:r>
              <a:rPr lang="en-US" sz="1600" i="1" dirty="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sr-Latn-BA" sz="1600" i="1" baseline="-25000" dirty="0">
                <a:solidFill>
                  <a:srgbClr val="000000"/>
                </a:solidFill>
                <a:latin typeface="Calibri" panose="020F0502020204030204" pitchFamily="34" charset="0"/>
              </a:rPr>
              <a:t>j</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 1 if </a:t>
            </a:r>
            <a:r>
              <a:rPr lang="sr-Latn-BA" sz="1600" i="1" dirty="0">
                <a:solidFill>
                  <a:srgbClr val="000000"/>
                </a:solidFill>
                <a:latin typeface="Calibri" panose="020F0502020204030204" pitchFamily="34" charset="0"/>
              </a:rPr>
              <a:t>p</a:t>
            </a:r>
            <a:r>
              <a:rPr lang="sr-Latn-BA" sz="1600" i="1" baseline="-25000" dirty="0">
                <a:solidFill>
                  <a:srgbClr val="000000"/>
                </a:solidFill>
                <a:latin typeface="Calibri" panose="020F0502020204030204" pitchFamily="34" charset="0"/>
              </a:rPr>
              <a:t>j</a:t>
            </a:r>
            <a:r>
              <a:rPr lang="en-US" sz="1600" dirty="0">
                <a:solidFill>
                  <a:srgbClr val="000000"/>
                </a:solidFill>
                <a:latin typeface="Calibri" panose="020F0502020204030204" pitchFamily="34" charset="0"/>
              </a:rPr>
              <a:t> has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Calculate two inter-arrival distances (IADs) array for successive residues i.e. determine the distance between two successive residues: (</a:t>
            </a:r>
            <a:r>
              <a:rPr lang="en-US" sz="1600" i="1" dirty="0">
                <a:solidFill>
                  <a:srgbClr val="000000"/>
                </a:solidFill>
                <a:latin typeface="Calibri" panose="020F0502020204030204" pitchFamily="34" charset="0"/>
              </a:rPr>
              <a:t>array1</a:t>
            </a:r>
            <a:r>
              <a:rPr lang="en-US" sz="1600" dirty="0">
                <a:solidFill>
                  <a:srgbClr val="000000"/>
                </a:solidFill>
                <a:latin typeface="Calibri" panose="020F0502020204030204" pitchFamily="34" charset="0"/>
              </a:rPr>
              <a:t>) distances between ones, and (</a:t>
            </a:r>
            <a:r>
              <a:rPr lang="en-US" sz="1600" i="1" dirty="0">
                <a:solidFill>
                  <a:srgbClr val="000000"/>
                </a:solidFill>
                <a:latin typeface="Calibri" panose="020F0502020204030204" pitchFamily="34" charset="0"/>
              </a:rPr>
              <a:t>array2</a:t>
            </a:r>
            <a:r>
              <a:rPr lang="en-US" sz="1600" dirty="0">
                <a:solidFill>
                  <a:srgbClr val="000000"/>
                </a:solidFill>
                <a:latin typeface="Calibri" panose="020F0502020204030204" pitchFamily="34" charset="0"/>
              </a:rPr>
              <a:t>) distances between zeros. </a:t>
            </a:r>
          </a:p>
          <a:p>
            <a:r>
              <a:rPr lang="en-US" sz="1600" dirty="0">
                <a:solidFill>
                  <a:srgbClr val="000000"/>
                </a:solidFill>
                <a:latin typeface="Calibri" panose="020F0502020204030204" pitchFamily="34" charset="0"/>
              </a:rPr>
              <a:t>For each IAD array:</a:t>
            </a:r>
          </a:p>
          <a:p>
            <a:r>
              <a:rPr lang="en-US" sz="1600" dirty="0">
                <a:solidFill>
                  <a:srgbClr val="000000"/>
                </a:solidFill>
                <a:latin typeface="Calibri" panose="020F0502020204030204" pitchFamily="34" charset="0"/>
              </a:rPr>
              <a:t>    Build the frequency histogram based on values of the IAD;</a:t>
            </a:r>
          </a:p>
          <a:p>
            <a:r>
              <a:rPr lang="en-US" sz="1600" dirty="0">
                <a:solidFill>
                  <a:srgbClr val="000000"/>
                </a:solidFill>
                <a:latin typeface="Calibri" panose="020F0502020204030204" pitchFamily="34" charset="0"/>
              </a:rPr>
              <a:t>    Construct the histogram with five intervals chosen in advanced;</a:t>
            </a:r>
          </a:p>
          <a:p>
            <a:r>
              <a:rPr lang="en-US" sz="1600" dirty="0">
                <a:solidFill>
                  <a:srgbClr val="000000"/>
                </a:solidFill>
                <a:latin typeface="Calibri" panose="020F0502020204030204" pitchFamily="34" charset="0"/>
              </a:rPr>
              <a:t>    Convert the frequency histogram to a probability distribution using standard statistical procedures;</a:t>
            </a:r>
          </a:p>
          <a:p>
            <a:r>
              <a:rPr lang="en-US" sz="1600" dirty="0">
                <a:solidFill>
                  <a:srgbClr val="000000"/>
                </a:solidFill>
                <a:latin typeface="Calibri" panose="020F0502020204030204" pitchFamily="34" charset="0"/>
              </a:rPr>
              <a:t>    Derive 5 probability values from the frequency histogram; </a:t>
            </a:r>
          </a:p>
          <a:p>
            <a:r>
              <a:rPr lang="en-US" sz="1600" dirty="0">
                <a:solidFill>
                  <a:srgbClr val="000000"/>
                </a:solidFill>
                <a:latin typeface="Calibri" panose="020F0502020204030204" pitchFamily="34" charset="0"/>
              </a:rPr>
              <a:t>Constitute the final array of 10 features based on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(total 60 features).</a:t>
            </a:r>
            <a:endParaRPr lang="en-US" sz="1600" dirty="0"/>
          </a:p>
        </p:txBody>
      </p:sp>
      <p:graphicFrame>
        <p:nvGraphicFramePr>
          <p:cNvPr id="21" name="Diagram 20">
            <a:extLst>
              <a:ext uri="{FF2B5EF4-FFF2-40B4-BE49-F238E27FC236}">
                <a16:creationId xmlns:a16="http://schemas.microsoft.com/office/drawing/2014/main" id="{E3B1F8A6-065A-446D-865B-A7233CC9A7C0}"/>
              </a:ext>
            </a:extLst>
          </p:cNvPr>
          <p:cNvGraphicFramePr/>
          <p:nvPr>
            <p:extLst>
              <p:ext uri="{D42A27DB-BD31-4B8C-83A1-F6EECF244321}">
                <p14:modId xmlns:p14="http://schemas.microsoft.com/office/powerpoint/2010/main" val="1766813437"/>
              </p:ext>
            </p:extLst>
          </p:nvPr>
        </p:nvGraphicFramePr>
        <p:xfrm>
          <a:off x="17798678" y="20803744"/>
          <a:ext cx="11151176" cy="16417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9" name="Rectangle 58">
            <a:extLst>
              <a:ext uri="{FF2B5EF4-FFF2-40B4-BE49-F238E27FC236}">
                <a16:creationId xmlns:a16="http://schemas.microsoft.com/office/drawing/2014/main" id="{632B674B-5C97-4C65-B93A-0721E9DC16EE}"/>
              </a:ext>
            </a:extLst>
          </p:cNvPr>
          <p:cNvSpPr/>
          <p:nvPr/>
        </p:nvSpPr>
        <p:spPr>
          <a:xfrm>
            <a:off x="3346997" y="22572265"/>
            <a:ext cx="34563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Extracting features from protein sequences</a:t>
            </a:r>
          </a:p>
        </p:txBody>
      </p:sp>
      <p:sp>
        <p:nvSpPr>
          <p:cNvPr id="60" name="Rectangle 59">
            <a:extLst>
              <a:ext uri="{FF2B5EF4-FFF2-40B4-BE49-F238E27FC236}">
                <a16:creationId xmlns:a16="http://schemas.microsoft.com/office/drawing/2014/main" id="{1447920C-522C-48BD-BD46-479D0D73E142}"/>
              </a:ext>
            </a:extLst>
          </p:cNvPr>
          <p:cNvSpPr/>
          <p:nvPr/>
        </p:nvSpPr>
        <p:spPr>
          <a:xfrm>
            <a:off x="682701" y="22356241"/>
            <a:ext cx="2473887"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Calculate </a:t>
            </a:r>
            <a:r>
              <a:rPr lang="sr-Latn-BA" sz="2000" dirty="0">
                <a:solidFill>
                  <a:schemeClr val="bg1"/>
                </a:solidFill>
                <a:latin typeface="Calibri" panose="020F0502020204030204" pitchFamily="34" charset="0"/>
              </a:rPr>
              <a:t>PPI </a:t>
            </a:r>
            <a:r>
              <a:rPr lang="en-US" sz="2000" dirty="0">
                <a:solidFill>
                  <a:schemeClr val="bg1"/>
                </a:solidFill>
                <a:latin typeface="Calibri" panose="020F0502020204030204" pitchFamily="34" charset="0"/>
              </a:rPr>
              <a:t>weights</a:t>
            </a:r>
          </a:p>
        </p:txBody>
      </p:sp>
      <p:graphicFrame>
        <p:nvGraphicFramePr>
          <p:cNvPr id="3" name="Table 2"/>
          <p:cNvGraphicFramePr>
            <a:graphicFrameLocks noGrp="1"/>
          </p:cNvGraphicFramePr>
          <p:nvPr>
            <p:extLst>
              <p:ext uri="{D42A27DB-BD31-4B8C-83A1-F6EECF244321}">
                <p14:modId xmlns:p14="http://schemas.microsoft.com/office/powerpoint/2010/main" val="356723859"/>
              </p:ext>
            </p:extLst>
          </p:nvPr>
        </p:nvGraphicFramePr>
        <p:xfrm>
          <a:off x="4715149" y="25740617"/>
          <a:ext cx="20378272" cy="5088208"/>
        </p:xfrm>
        <a:graphic>
          <a:graphicData uri="http://schemas.openxmlformats.org/drawingml/2006/table">
            <a:tbl>
              <a:tblPr firstRow="1" bandRow="1">
                <a:tableStyleId>{5C22544A-7EE6-4342-B048-85BDC9FD1C3A}</a:tableStyleId>
              </a:tblPr>
              <a:tblGrid>
                <a:gridCol w="2664296">
                  <a:extLst>
                    <a:ext uri="{9D8B030D-6E8A-4147-A177-3AD203B41FA5}">
                      <a16:colId xmlns:a16="http://schemas.microsoft.com/office/drawing/2014/main" val="20000"/>
                    </a:ext>
                  </a:extLst>
                </a:gridCol>
                <a:gridCol w="1800200">
                  <a:extLst>
                    <a:ext uri="{9D8B030D-6E8A-4147-A177-3AD203B41FA5}">
                      <a16:colId xmlns:a16="http://schemas.microsoft.com/office/drawing/2014/main" val="20001"/>
                    </a:ext>
                  </a:extLst>
                </a:gridCol>
                <a:gridCol w="2158443">
                  <a:extLst>
                    <a:ext uri="{9D8B030D-6E8A-4147-A177-3AD203B41FA5}">
                      <a16:colId xmlns:a16="http://schemas.microsoft.com/office/drawing/2014/main" val="20002"/>
                    </a:ext>
                  </a:extLst>
                </a:gridCol>
                <a:gridCol w="1528371">
                  <a:extLst>
                    <a:ext uri="{9D8B030D-6E8A-4147-A177-3AD203B41FA5}">
                      <a16:colId xmlns:a16="http://schemas.microsoft.com/office/drawing/2014/main" val="20003"/>
                    </a:ext>
                  </a:extLst>
                </a:gridCol>
                <a:gridCol w="2037827">
                  <a:extLst>
                    <a:ext uri="{9D8B030D-6E8A-4147-A177-3AD203B41FA5}">
                      <a16:colId xmlns:a16="http://schemas.microsoft.com/office/drawing/2014/main" val="20004"/>
                    </a:ext>
                  </a:extLst>
                </a:gridCol>
                <a:gridCol w="2037827">
                  <a:extLst>
                    <a:ext uri="{9D8B030D-6E8A-4147-A177-3AD203B41FA5}">
                      <a16:colId xmlns:a16="http://schemas.microsoft.com/office/drawing/2014/main" val="20005"/>
                    </a:ext>
                  </a:extLst>
                </a:gridCol>
                <a:gridCol w="2037827">
                  <a:extLst>
                    <a:ext uri="{9D8B030D-6E8A-4147-A177-3AD203B41FA5}">
                      <a16:colId xmlns:a16="http://schemas.microsoft.com/office/drawing/2014/main" val="20006"/>
                    </a:ext>
                  </a:extLst>
                </a:gridCol>
                <a:gridCol w="2037827">
                  <a:extLst>
                    <a:ext uri="{9D8B030D-6E8A-4147-A177-3AD203B41FA5}">
                      <a16:colId xmlns:a16="http://schemas.microsoft.com/office/drawing/2014/main" val="20007"/>
                    </a:ext>
                  </a:extLst>
                </a:gridCol>
                <a:gridCol w="2037827">
                  <a:extLst>
                    <a:ext uri="{9D8B030D-6E8A-4147-A177-3AD203B41FA5}">
                      <a16:colId xmlns:a16="http://schemas.microsoft.com/office/drawing/2014/main" val="20008"/>
                    </a:ext>
                  </a:extLst>
                </a:gridCol>
                <a:gridCol w="2037827">
                  <a:extLst>
                    <a:ext uri="{9D8B030D-6E8A-4147-A177-3AD203B41FA5}">
                      <a16:colId xmlns:a16="http://schemas.microsoft.com/office/drawing/2014/main" val="20009"/>
                    </a:ext>
                  </a:extLst>
                </a:gridCol>
              </a:tblGrid>
              <a:tr h="1019980">
                <a:tc gridSpan="2">
                  <a:txBody>
                    <a:bodyPr/>
                    <a:lstStyle/>
                    <a:p>
                      <a:pPr algn="ctr"/>
                      <a:r>
                        <a:rPr lang="en-US" sz="3000" dirty="0"/>
                        <a:t>Method</a:t>
                      </a:r>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r>
                        <a:rPr lang="en-US" sz="3000" dirty="0"/>
                        <a:t>Node2vec+</a:t>
                      </a:r>
                    </a:p>
                  </a:txBody>
                  <a:tcPr anchor="ctr">
                    <a:lnL w="38100"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Node2vec+</a:t>
                      </a:r>
                    </a:p>
                    <a:p>
                      <a:pPr algn="ctr"/>
                      <a:r>
                        <a:rPr lang="en-US" sz="3000" dirty="0"/>
                        <a:t>With A features</a:t>
                      </a:r>
                    </a:p>
                  </a:txBody>
                  <a:tcPr anchor="ctr">
                    <a:lnL w="28575"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Node2vec+</a:t>
                      </a:r>
                    </a:p>
                    <a:p>
                      <a:pPr algn="ctr"/>
                      <a:r>
                        <a:rPr lang="en-US" sz="3000" dirty="0"/>
                        <a:t>With B features</a:t>
                      </a:r>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Node2vec+</a:t>
                      </a:r>
                    </a:p>
                    <a:p>
                      <a:pPr algn="ctr"/>
                      <a:r>
                        <a:rPr lang="en-US" sz="3000" dirty="0"/>
                        <a:t>With A and B features</a:t>
                      </a:r>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0000"/>
                  </a:ext>
                </a:extLst>
              </a:tr>
              <a:tr h="839734">
                <a:tc gridSpan="2">
                  <a:txBody>
                    <a:bodyPr/>
                    <a:lstStyle/>
                    <a:p>
                      <a:pPr algn="ctr"/>
                      <a:r>
                        <a:rPr lang="en-US" sz="3000" dirty="0"/>
                        <a:t>F1 for</a:t>
                      </a:r>
                      <a:r>
                        <a:rPr lang="en-US" sz="3000" baseline="0" dirty="0"/>
                        <a:t> non IDP</a:t>
                      </a:r>
                      <a:endParaRPr lang="en-US" sz="3000" dirty="0"/>
                    </a:p>
                  </a:txBody>
                  <a:tcPr anchor="ctr">
                    <a:lnR w="28575"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0.9</a:t>
                      </a:r>
                      <a:r>
                        <a:rPr lang="sr-Latn-BA" sz="2800" dirty="0">
                          <a:effectLst/>
                          <a:latin typeface="Calibri" panose="020F0502020204030204" pitchFamily="34" charset="0"/>
                          <a:ea typeface="Calibri" panose="020F0502020204030204" pitchFamily="34" charset="0"/>
                          <a:cs typeface="Times New Roman" panose="02020603050405020304" pitchFamily="18" charset="0"/>
                        </a:rPr>
                        <a:t>3</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0.9</a:t>
                      </a:r>
                      <a:r>
                        <a:rPr lang="sr-Latn-BA" sz="28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0.9</a:t>
                      </a:r>
                      <a:r>
                        <a:rPr lang="sr-Latn-BA" sz="2800" dirty="0">
                          <a:effectLst/>
                          <a:latin typeface="Calibri" panose="020F0502020204030204" pitchFamily="34" charset="0"/>
                          <a:ea typeface="Calibri" panose="020F0502020204030204" pitchFamily="34" charset="0"/>
                          <a:cs typeface="Times New Roman" panose="02020603050405020304" pitchFamily="18" charset="0"/>
                        </a:rPr>
                        <a:t>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0.90</a:t>
                      </a:r>
                    </a:p>
                  </a:txBody>
                  <a:tcPr anchor="ctr">
                    <a:lnL w="28575" cap="flat" cmpd="sng" algn="ctr">
                      <a:solidFill>
                        <a:schemeClr val="accent1"/>
                      </a:solidFill>
                      <a:prstDash val="solid"/>
                      <a:round/>
                      <a:headEnd type="none" w="med" len="med"/>
                      <a:tailEnd type="none" w="med" len="med"/>
                    </a:lnL>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1"/>
                  </a:ext>
                </a:extLst>
              </a:tr>
              <a:tr h="839734">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a:t>F1</a:t>
                      </a:r>
                      <a:r>
                        <a:rPr lang="en-US" sz="3000" baseline="0" dirty="0"/>
                        <a:t> for IDP</a:t>
                      </a:r>
                      <a:endParaRPr lang="en-US" sz="3000" dirty="0"/>
                    </a:p>
                  </a:txBody>
                  <a:tcPr anchor="ctr">
                    <a:lnR w="28575"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algn="ctr">
                        <a:lnSpc>
                          <a:spcPct val="107000"/>
                        </a:lnSpc>
                        <a:spcBef>
                          <a:spcPts val="0"/>
                        </a:spcBef>
                        <a:spcAft>
                          <a:spcPts val="800"/>
                        </a:spcAft>
                      </a:pPr>
                      <a:r>
                        <a:rPr lang="sr-Latn-BA" sz="2800" dirty="0">
                          <a:effectLst/>
                          <a:latin typeface="Calibri" panose="020F0502020204030204" pitchFamily="34" charset="0"/>
                          <a:ea typeface="Calibri" panose="020F0502020204030204" pitchFamily="34" charset="0"/>
                          <a:cs typeface="Times New Roman" panose="02020603050405020304" pitchFamily="18" charset="0"/>
                        </a:rPr>
                        <a:t>0.20</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0.1</a:t>
                      </a:r>
                      <a:r>
                        <a:rPr lang="sr-Latn-BA" sz="2800" dirty="0">
                          <a:effectLst/>
                          <a:latin typeface="Calibri" panose="020F0502020204030204" pitchFamily="34" charset="0"/>
                          <a:ea typeface="Calibri" panose="020F0502020204030204" pitchFamily="34" charset="0"/>
                          <a:cs typeface="Times New Roman" panose="02020603050405020304" pitchFamily="18" charset="0"/>
                        </a:rPr>
                        <a:t>8</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a:t>
                      </a:r>
                      <a:r>
                        <a:rPr lang="sr-Latn-BA" sz="2800" dirty="0">
                          <a:effectLst/>
                          <a:latin typeface="Calibri" panose="020F0502020204030204" pitchFamily="34" charset="0"/>
                          <a:ea typeface="Calibri" panose="020F0502020204030204" pitchFamily="34" charset="0"/>
                          <a:cs typeface="Times New Roman" panose="02020603050405020304" pitchFamily="18" charset="0"/>
                        </a:rPr>
                        <a:t>19</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8100" cap="flat" cmpd="sng" algn="ctr">
                      <a:solidFill>
                        <a:schemeClr val="accent1"/>
                      </a:solidFill>
                      <a:prstDash val="solid"/>
                      <a:round/>
                      <a:headEnd type="none" w="med" len="med"/>
                      <a:tailEnd type="none" w="med" len="med"/>
                    </a:lnL>
                  </a:tcPr>
                </a:tc>
                <a:tc gridSpan="2">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0.19</a:t>
                      </a:r>
                    </a:p>
                  </a:txBody>
                  <a:tcPr anchor="ctr">
                    <a:lnL w="28575" cap="flat" cmpd="sng" algn="ctr">
                      <a:solidFill>
                        <a:schemeClr val="accent1"/>
                      </a:solidFill>
                      <a:prstDash val="solid"/>
                      <a:round/>
                      <a:headEnd type="none" w="med" len="med"/>
                      <a:tailEnd type="none" w="med" len="med"/>
                    </a:lnL>
                  </a:tcPr>
                </a:tc>
                <a:tc hMerge="1">
                  <a:txBody>
                    <a:bodyPr/>
                    <a:lstStyle/>
                    <a:p>
                      <a:pPr marL="0" marR="0" algn="ctr">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10002"/>
                  </a:ext>
                </a:extLst>
              </a:tr>
              <a:tr h="839734">
                <a:tc rowSpan="3">
                  <a:txBody>
                    <a:bodyPr/>
                    <a:lstStyle/>
                    <a:p>
                      <a:pPr algn="ctr"/>
                      <a:r>
                        <a:rPr lang="en-US" sz="3000" dirty="0"/>
                        <a:t>Confusion</a:t>
                      </a:r>
                      <a:r>
                        <a:rPr lang="en-US" sz="3000" baseline="0" dirty="0"/>
                        <a:t> </a:t>
                      </a:r>
                    </a:p>
                    <a:p>
                      <a:pPr algn="ctr"/>
                      <a:r>
                        <a:rPr lang="en-US" sz="3000" baseline="0" dirty="0"/>
                        <a:t>matrix</a:t>
                      </a:r>
                      <a:endParaRPr lang="en-US" sz="3000" dirty="0"/>
                    </a:p>
                  </a:txBody>
                  <a:tcPr anchor="ctr"/>
                </a:tc>
                <a:tc>
                  <a:txBody>
                    <a:bodyPr/>
                    <a:lstStyle/>
                    <a:p>
                      <a:pPr algn="ctr"/>
                      <a:endParaRPr lang="en-US" sz="3000" dirty="0"/>
                    </a:p>
                  </a:txBody>
                  <a:tcPr anchor="ctr">
                    <a:lnR w="28575"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28575"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lnR w="28575"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28575"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lnR w="28575"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28575"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lnR w="28575" cap="flat" cmpd="sng" algn="ctr">
                      <a:solidFill>
                        <a:schemeClr val="accent1"/>
                      </a:solidFill>
                      <a:prstDash val="solid"/>
                      <a:round/>
                      <a:headEnd type="none" w="med" len="med"/>
                      <a:tailEnd type="none" w="med" len="med"/>
                    </a:lnR>
                  </a:tcPr>
                </a:tc>
                <a:tc>
                  <a:txBody>
                    <a:bodyPr/>
                    <a:lstStyle/>
                    <a:p>
                      <a:pPr algn="ctr"/>
                      <a:r>
                        <a:rPr lang="en-US" sz="3000" baseline="0" dirty="0"/>
                        <a:t>non IDP</a:t>
                      </a:r>
                      <a:endParaRPr lang="en-US" sz="3000" dirty="0"/>
                    </a:p>
                  </a:txBody>
                  <a:tcPr anchor="ctr">
                    <a:lnL w="28575" cap="flat" cmpd="sng" algn="ctr">
                      <a:solidFill>
                        <a:schemeClr val="accent1"/>
                      </a:solidFill>
                      <a:prstDash val="solid"/>
                      <a:round/>
                      <a:headEnd type="none" w="med" len="med"/>
                      <a:tailEnd type="none" w="med" len="med"/>
                    </a:lnL>
                  </a:tcPr>
                </a:tc>
                <a:tc>
                  <a:txBody>
                    <a:bodyPr/>
                    <a:lstStyle/>
                    <a:p>
                      <a:pPr algn="ctr"/>
                      <a:r>
                        <a:rPr lang="en-US" sz="3000" dirty="0"/>
                        <a:t>IDP</a:t>
                      </a:r>
                    </a:p>
                  </a:txBody>
                  <a:tcPr anchor="ctr"/>
                </a:tc>
                <a:extLst>
                  <a:ext uri="{0D108BD9-81ED-4DB2-BD59-A6C34878D82A}">
                    <a16:rowId xmlns:a16="http://schemas.microsoft.com/office/drawing/2014/main" val="10003"/>
                  </a:ext>
                </a:extLst>
              </a:tr>
              <a:tr h="709292">
                <a:tc vMerge="1">
                  <a:txBody>
                    <a:bodyPr/>
                    <a:lstStyle/>
                    <a:p>
                      <a:pPr algn="ctr"/>
                      <a:endParaRPr lang="en-US" sz="3000" dirty="0"/>
                    </a:p>
                  </a:txBody>
                  <a:tcPr anchor="ctr"/>
                </a:tc>
                <a:tc>
                  <a:txBody>
                    <a:bodyPr/>
                    <a:lstStyle/>
                    <a:p>
                      <a:pPr marL="0" marR="0" indent="0" algn="l" defTabSz="4079886" rtl="0" eaLnBrk="1" fontAlgn="auto" latinLnBrk="0" hangingPunct="1">
                        <a:lnSpc>
                          <a:spcPct val="100000"/>
                        </a:lnSpc>
                        <a:spcBef>
                          <a:spcPts val="0"/>
                        </a:spcBef>
                        <a:spcAft>
                          <a:spcPts val="0"/>
                        </a:spcAft>
                        <a:buClrTx/>
                        <a:buSzTx/>
                        <a:buFontTx/>
                        <a:buNone/>
                        <a:tabLst/>
                        <a:defRPr/>
                      </a:pPr>
                      <a:r>
                        <a:rPr lang="en-US" sz="3000" kern="1200" baseline="0" dirty="0">
                          <a:solidFill>
                            <a:schemeClr val="dk1"/>
                          </a:solidFill>
                          <a:latin typeface="+mn-lt"/>
                          <a:ea typeface="+mn-ea"/>
                          <a:cs typeface="+mn-cs"/>
                        </a:rPr>
                        <a:t>non IDP</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1414</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173</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1356</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231</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1369</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218</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1333</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254</a:t>
                      </a:r>
                    </a:p>
                  </a:txBody>
                  <a:tcPr anchor="ctr"/>
                </a:tc>
                <a:extLst>
                  <a:ext uri="{0D108BD9-81ED-4DB2-BD59-A6C34878D82A}">
                    <a16:rowId xmlns:a16="http://schemas.microsoft.com/office/drawing/2014/main" val="10004"/>
                  </a:ext>
                </a:extLst>
              </a:tr>
              <a:tr h="839734">
                <a:tc vMerge="1">
                  <a:txBody>
                    <a:bodyPr/>
                    <a:lstStyle/>
                    <a:p>
                      <a:endParaRPr lang="en-US" sz="3000" dirty="0"/>
                    </a:p>
                  </a:txBody>
                  <a:tcPr/>
                </a:tc>
                <a:tc>
                  <a:txBody>
                    <a:bodyPr/>
                    <a:lstStyle/>
                    <a:p>
                      <a:r>
                        <a:rPr lang="en-US" sz="3000" kern="1200" baseline="0" dirty="0">
                          <a:solidFill>
                            <a:schemeClr val="dk1"/>
                          </a:solidFill>
                          <a:latin typeface="+mn-lt"/>
                          <a:ea typeface="+mn-ea"/>
                          <a:cs typeface="+mn-cs"/>
                        </a:rPr>
                        <a:t>IDP</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32</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30</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28</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29</a:t>
                      </a:r>
                    </a:p>
                  </a:txBody>
                  <a:tcPr anchor="ctr">
                    <a:lnR w="28575" cap="flat" cmpd="sng" algn="ctr">
                      <a:solidFill>
                        <a:schemeClr val="accent1"/>
                      </a:solidFill>
                      <a:prstDash val="solid"/>
                      <a:round/>
                      <a:headEnd type="none" w="med" len="med"/>
                      <a:tailEnd type="none" w="med" len="med"/>
                    </a:lnR>
                  </a:tcPr>
                </a:tc>
                <a:tc>
                  <a:txBody>
                    <a:bodyPr/>
                    <a:lstStyle/>
                    <a:p>
                      <a:pPr marL="0" marR="0" algn="ctr">
                        <a:lnSpc>
                          <a:spcPct val="107000"/>
                        </a:lnSpc>
                        <a:spcBef>
                          <a:spcPts val="0"/>
                        </a:spcBef>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26</a:t>
                      </a:r>
                    </a:p>
                  </a:txBody>
                  <a:tcPr anchor="ctr">
                    <a:lnL w="28575" cap="flat" cmpd="sng" algn="ctr">
                      <a:solidFill>
                        <a:schemeClr val="accent1"/>
                      </a:solidFill>
                      <a:prstDash val="solid"/>
                      <a:round/>
                      <a:headEnd type="none" w="med" len="med"/>
                      <a:tailEnd type="none" w="med" len="med"/>
                    </a:lnL>
                  </a:tcPr>
                </a:tc>
                <a:tc>
                  <a:txBody>
                    <a:bodyPr/>
                    <a:lstStyle/>
                    <a:p>
                      <a:pPr marL="0" marR="0" algn="ctr">
                        <a:lnSpc>
                          <a:spcPct val="107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32</a:t>
                      </a:r>
                    </a:p>
                  </a:txBody>
                  <a:tcPr anchor="ctr"/>
                </a:tc>
                <a:extLst>
                  <a:ext uri="{0D108BD9-81ED-4DB2-BD59-A6C34878D82A}">
                    <a16:rowId xmlns:a16="http://schemas.microsoft.com/office/drawing/2014/main" val="10005"/>
                  </a:ext>
                </a:extLst>
              </a:tr>
            </a:tbl>
          </a:graphicData>
        </a:graphic>
      </p:graphicFrame>
      <p:sp>
        <p:nvSpPr>
          <p:cNvPr id="6" name="TextBox 5"/>
          <p:cNvSpPr txBox="1"/>
          <p:nvPr/>
        </p:nvSpPr>
        <p:spPr>
          <a:xfrm>
            <a:off x="1474789" y="33373465"/>
            <a:ext cx="12313368" cy="6001643"/>
          </a:xfrm>
          <a:prstGeom prst="rect">
            <a:avLst/>
          </a:prstGeom>
          <a:noFill/>
        </p:spPr>
        <p:txBody>
          <a:bodyPr wrap="square" rtlCol="0">
            <a:spAutoFit/>
          </a:bodyPr>
          <a:lstStyle/>
          <a:p>
            <a:pPr algn="just"/>
            <a:r>
              <a:rPr lang="en-US" sz="3200" dirty="0"/>
              <a:t>Based on the provided table, it is evident that combining different groups of attributes yields similar results. The highest F1 score is attained when exclusively employing network-derived attributes (Node2vec+), whereas utilizing all the </a:t>
            </a:r>
            <a:r>
              <a:rPr lang="hr-HR" sz="3200" dirty="0" err="1"/>
              <a:t>considered</a:t>
            </a:r>
            <a:r>
              <a:rPr lang="hr-HR" sz="3200" dirty="0"/>
              <a:t> </a:t>
            </a:r>
            <a:r>
              <a:rPr lang="en-US" sz="3200" dirty="0"/>
              <a:t>attributes predicts the most intrinsically disordered proteins (IDPs). </a:t>
            </a:r>
            <a:endParaRPr lang="sr-Latn-BA" sz="3200" dirty="0"/>
          </a:p>
          <a:p>
            <a:pPr algn="just"/>
            <a:r>
              <a:rPr lang="en-US" sz="3200" dirty="0"/>
              <a:t>Preliminary findings suggest that integrating attributes from both network and sequence has potential, opening avenues for further methodological </a:t>
            </a:r>
            <a:r>
              <a:rPr lang="hr-HR" sz="3200" dirty="0" err="1"/>
              <a:t>improvements</a:t>
            </a:r>
            <a:r>
              <a:rPr lang="en-US" sz="3200" dirty="0"/>
              <a:t>. In order to further investigate the capability of this approach, it should be applied on other networks of different organisms, including human networks. Additionally, combining existing attributes with those derived from other protein characteristics could be a promising direction for future research.</a:t>
            </a:r>
            <a:r>
              <a:rPr lang="sr-Latn-BA" sz="3200" dirty="0"/>
              <a:t> </a:t>
            </a:r>
            <a:endParaRPr lang="en-US" sz="3200" dirty="0"/>
          </a:p>
        </p:txBody>
      </p:sp>
      <p:sp>
        <p:nvSpPr>
          <p:cNvPr id="46" name="Arrow: Right 19">
            <a:extLst>
              <a:ext uri="{FF2B5EF4-FFF2-40B4-BE49-F238E27FC236}">
                <a16:creationId xmlns:a16="http://schemas.microsoft.com/office/drawing/2014/main" id="{F75BF84B-2C0D-4C09-BA31-AFAAC77EAF11}"/>
              </a:ext>
            </a:extLst>
          </p:cNvPr>
          <p:cNvSpPr/>
          <p:nvPr/>
        </p:nvSpPr>
        <p:spPr>
          <a:xfrm>
            <a:off x="4139085" y="17459697"/>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1546797" y="19043873"/>
            <a:ext cx="6264696" cy="246221"/>
          </a:xfrm>
          <a:prstGeom prst="rect">
            <a:avLst/>
          </a:prstGeom>
          <a:noFill/>
        </p:spPr>
        <p:txBody>
          <a:bodyPr wrap="square" rtlCol="0">
            <a:spAutoFit/>
          </a:bodyPr>
          <a:lstStyle/>
          <a:p>
            <a:r>
              <a:rPr lang="sr-Latn-BA" sz="1000" dirty="0"/>
              <a:t>Picture from https://www.biorender.com/template/protein-protein-interaction-ppi-network</a:t>
            </a:r>
            <a:endParaRPr lang="en-US" sz="1000" dirty="0"/>
          </a:p>
        </p:txBody>
      </p:sp>
      <p:sp>
        <p:nvSpPr>
          <p:cNvPr id="13" name="TextBox 12"/>
          <p:cNvSpPr txBox="1"/>
          <p:nvPr/>
        </p:nvSpPr>
        <p:spPr>
          <a:xfrm>
            <a:off x="5651253" y="18107769"/>
            <a:ext cx="504056" cy="246221"/>
          </a:xfrm>
          <a:prstGeom prst="rect">
            <a:avLst/>
          </a:prstGeom>
          <a:noFill/>
        </p:spPr>
        <p:txBody>
          <a:bodyPr wrap="square" rtlCol="0">
            <a:spAutoFit/>
          </a:bodyPr>
          <a:lstStyle/>
          <a:p>
            <a:r>
              <a:rPr lang="sr-Latn-BA" sz="1000" dirty="0"/>
              <a:t>1.4</a:t>
            </a:r>
            <a:endParaRPr lang="en-US" sz="1000" dirty="0"/>
          </a:p>
        </p:txBody>
      </p:sp>
      <p:sp>
        <p:nvSpPr>
          <p:cNvPr id="53" name="TextBox 52"/>
          <p:cNvSpPr txBox="1"/>
          <p:nvPr/>
        </p:nvSpPr>
        <p:spPr>
          <a:xfrm>
            <a:off x="6947397" y="17213476"/>
            <a:ext cx="504056" cy="246221"/>
          </a:xfrm>
          <a:prstGeom prst="rect">
            <a:avLst/>
          </a:prstGeom>
          <a:noFill/>
        </p:spPr>
        <p:txBody>
          <a:bodyPr wrap="square" rtlCol="0">
            <a:spAutoFit/>
          </a:bodyPr>
          <a:lstStyle/>
          <a:p>
            <a:r>
              <a:rPr lang="sr-Latn-BA" sz="1000" dirty="0"/>
              <a:t>2.5</a:t>
            </a:r>
            <a:endParaRPr lang="en-US" sz="1000" dirty="0"/>
          </a:p>
        </p:txBody>
      </p:sp>
      <p:sp>
        <p:nvSpPr>
          <p:cNvPr id="65" name="TextBox 64"/>
          <p:cNvSpPr txBox="1"/>
          <p:nvPr/>
        </p:nvSpPr>
        <p:spPr>
          <a:xfrm>
            <a:off x="5363221" y="17645524"/>
            <a:ext cx="504056" cy="246221"/>
          </a:xfrm>
          <a:prstGeom prst="rect">
            <a:avLst/>
          </a:prstGeom>
          <a:noFill/>
        </p:spPr>
        <p:txBody>
          <a:bodyPr wrap="square" rtlCol="0">
            <a:spAutoFit/>
          </a:bodyPr>
          <a:lstStyle/>
          <a:p>
            <a:r>
              <a:rPr lang="sr-Latn-BA" sz="1000" dirty="0"/>
              <a:t>1.1</a:t>
            </a:r>
            <a:endParaRPr lang="en-US" sz="1000" dirty="0"/>
          </a:p>
        </p:txBody>
      </p:sp>
      <p:sp>
        <p:nvSpPr>
          <p:cNvPr id="66" name="TextBox 65"/>
          <p:cNvSpPr txBox="1"/>
          <p:nvPr/>
        </p:nvSpPr>
        <p:spPr>
          <a:xfrm>
            <a:off x="5147197" y="16997452"/>
            <a:ext cx="504056" cy="246221"/>
          </a:xfrm>
          <a:prstGeom prst="rect">
            <a:avLst/>
          </a:prstGeom>
          <a:noFill/>
        </p:spPr>
        <p:txBody>
          <a:bodyPr wrap="square" rtlCol="0">
            <a:spAutoFit/>
          </a:bodyPr>
          <a:lstStyle/>
          <a:p>
            <a:r>
              <a:rPr lang="sr-Latn-BA" sz="1000" dirty="0"/>
              <a:t>0.4</a:t>
            </a:r>
            <a:endParaRPr lang="en-US" sz="1000" dirty="0"/>
          </a:p>
        </p:txBody>
      </p:sp>
      <p:sp>
        <p:nvSpPr>
          <p:cNvPr id="51" name="TextBox 50"/>
          <p:cNvSpPr txBox="1"/>
          <p:nvPr/>
        </p:nvSpPr>
        <p:spPr>
          <a:xfrm>
            <a:off x="7523461" y="16853436"/>
            <a:ext cx="504056" cy="246221"/>
          </a:xfrm>
          <a:prstGeom prst="rect">
            <a:avLst/>
          </a:prstGeom>
          <a:noFill/>
        </p:spPr>
        <p:txBody>
          <a:bodyPr wrap="square" rtlCol="0">
            <a:spAutoFit/>
          </a:bodyPr>
          <a:lstStyle/>
          <a:p>
            <a:r>
              <a:rPr lang="sr-Latn-BA" sz="1000" dirty="0"/>
              <a:t>0.9</a:t>
            </a:r>
            <a:endParaRPr lang="en-US" sz="1000" dirty="0"/>
          </a:p>
        </p:txBody>
      </p:sp>
      <p:sp>
        <p:nvSpPr>
          <p:cNvPr id="61" name="TextBox 60"/>
          <p:cNvSpPr txBox="1"/>
          <p:nvPr/>
        </p:nvSpPr>
        <p:spPr>
          <a:xfrm>
            <a:off x="5795269" y="16637412"/>
            <a:ext cx="504056" cy="246221"/>
          </a:xfrm>
          <a:prstGeom prst="rect">
            <a:avLst/>
          </a:prstGeom>
          <a:noFill/>
        </p:spPr>
        <p:txBody>
          <a:bodyPr wrap="square" rtlCol="0">
            <a:spAutoFit/>
          </a:bodyPr>
          <a:lstStyle/>
          <a:p>
            <a:r>
              <a:rPr lang="sr-Latn-BA" sz="1000" dirty="0"/>
              <a:t>3.5</a:t>
            </a:r>
            <a:endParaRPr lang="en-US" sz="1000" dirty="0"/>
          </a:p>
        </p:txBody>
      </p:sp>
      <p:sp>
        <p:nvSpPr>
          <p:cNvPr id="62" name="TextBox 61"/>
          <p:cNvSpPr txBox="1"/>
          <p:nvPr/>
        </p:nvSpPr>
        <p:spPr>
          <a:xfrm>
            <a:off x="6227317" y="18107769"/>
            <a:ext cx="504056" cy="246221"/>
          </a:xfrm>
          <a:prstGeom prst="rect">
            <a:avLst/>
          </a:prstGeom>
          <a:noFill/>
        </p:spPr>
        <p:txBody>
          <a:bodyPr wrap="square" rtlCol="0">
            <a:spAutoFit/>
          </a:bodyPr>
          <a:lstStyle/>
          <a:p>
            <a:r>
              <a:rPr lang="sr-Latn-BA" sz="1000" dirty="0"/>
              <a:t>0.5</a:t>
            </a:r>
            <a:endParaRPr lang="en-US" sz="1000" dirty="0"/>
          </a:p>
        </p:txBody>
      </p:sp>
      <p:sp>
        <p:nvSpPr>
          <p:cNvPr id="63" name="TextBox 62"/>
          <p:cNvSpPr txBox="1"/>
          <p:nvPr/>
        </p:nvSpPr>
        <p:spPr>
          <a:xfrm>
            <a:off x="6011293" y="17285484"/>
            <a:ext cx="504056" cy="246221"/>
          </a:xfrm>
          <a:prstGeom prst="rect">
            <a:avLst/>
          </a:prstGeom>
          <a:noFill/>
        </p:spPr>
        <p:txBody>
          <a:bodyPr wrap="square" rtlCol="0">
            <a:spAutoFit/>
          </a:bodyPr>
          <a:lstStyle/>
          <a:p>
            <a:r>
              <a:rPr lang="sr-Latn-BA" sz="1000" dirty="0"/>
              <a:t>1.6</a:t>
            </a:r>
            <a:endParaRPr lang="en-US" sz="1000" dirty="0"/>
          </a:p>
        </p:txBody>
      </p:sp>
      <p:sp>
        <p:nvSpPr>
          <p:cNvPr id="64" name="TextBox 63"/>
          <p:cNvSpPr txBox="1"/>
          <p:nvPr/>
        </p:nvSpPr>
        <p:spPr>
          <a:xfrm>
            <a:off x="5003181" y="18467809"/>
            <a:ext cx="504056" cy="246221"/>
          </a:xfrm>
          <a:prstGeom prst="rect">
            <a:avLst/>
          </a:prstGeom>
          <a:noFill/>
        </p:spPr>
        <p:txBody>
          <a:bodyPr wrap="square" rtlCol="0">
            <a:spAutoFit/>
          </a:bodyPr>
          <a:lstStyle/>
          <a:p>
            <a:r>
              <a:rPr lang="sr-Latn-BA" sz="1000" dirty="0"/>
              <a:t>0.21</a:t>
            </a:r>
            <a:endParaRPr lang="en-US" sz="1000" dirty="0"/>
          </a:p>
        </p:txBody>
      </p:sp>
      <p:sp>
        <p:nvSpPr>
          <p:cNvPr id="67" name="TextBox 66"/>
          <p:cNvSpPr txBox="1"/>
          <p:nvPr/>
        </p:nvSpPr>
        <p:spPr>
          <a:xfrm>
            <a:off x="6731373" y="18539817"/>
            <a:ext cx="504056" cy="246221"/>
          </a:xfrm>
          <a:prstGeom prst="rect">
            <a:avLst/>
          </a:prstGeom>
          <a:noFill/>
        </p:spPr>
        <p:txBody>
          <a:bodyPr wrap="square" rtlCol="0">
            <a:spAutoFit/>
          </a:bodyPr>
          <a:lstStyle/>
          <a:p>
            <a:r>
              <a:rPr lang="sr-Latn-BA" sz="1000" dirty="0"/>
              <a:t>0.33</a:t>
            </a:r>
            <a:endParaRPr lang="en-US" sz="1000" dirty="0"/>
          </a:p>
        </p:txBody>
      </p:sp>
      <p:sp>
        <p:nvSpPr>
          <p:cNvPr id="68" name="TextBox 67"/>
          <p:cNvSpPr txBox="1"/>
          <p:nvPr/>
        </p:nvSpPr>
        <p:spPr>
          <a:xfrm>
            <a:off x="7811493" y="18107769"/>
            <a:ext cx="504056" cy="246221"/>
          </a:xfrm>
          <a:prstGeom prst="rect">
            <a:avLst/>
          </a:prstGeom>
          <a:noFill/>
        </p:spPr>
        <p:txBody>
          <a:bodyPr wrap="square" rtlCol="0">
            <a:spAutoFit/>
          </a:bodyPr>
          <a:lstStyle/>
          <a:p>
            <a:r>
              <a:rPr lang="sr-Latn-BA" sz="1000" dirty="0"/>
              <a:t>0.7</a:t>
            </a:r>
            <a:endParaRPr lang="en-US" sz="1000" dirty="0"/>
          </a:p>
        </p:txBody>
      </p:sp>
      <p:sp>
        <p:nvSpPr>
          <p:cNvPr id="69" name="TextBox 68"/>
          <p:cNvSpPr txBox="1"/>
          <p:nvPr/>
        </p:nvSpPr>
        <p:spPr>
          <a:xfrm>
            <a:off x="7883501" y="17429500"/>
            <a:ext cx="504056" cy="246221"/>
          </a:xfrm>
          <a:prstGeom prst="rect">
            <a:avLst/>
          </a:prstGeom>
          <a:noFill/>
        </p:spPr>
        <p:txBody>
          <a:bodyPr wrap="square" rtlCol="0">
            <a:spAutoFit/>
          </a:bodyPr>
          <a:lstStyle/>
          <a:p>
            <a:r>
              <a:rPr lang="sr-Latn-BA" sz="1000" dirty="0"/>
              <a:t>1.9</a:t>
            </a:r>
            <a:endParaRPr lang="en-US" sz="1000" dirty="0"/>
          </a:p>
        </p:txBody>
      </p:sp>
      <p:sp>
        <p:nvSpPr>
          <p:cNvPr id="70" name="TextBox 69"/>
          <p:cNvSpPr txBox="1"/>
          <p:nvPr/>
        </p:nvSpPr>
        <p:spPr>
          <a:xfrm>
            <a:off x="7307437" y="17933556"/>
            <a:ext cx="504056" cy="246221"/>
          </a:xfrm>
          <a:prstGeom prst="rect">
            <a:avLst/>
          </a:prstGeom>
          <a:noFill/>
        </p:spPr>
        <p:txBody>
          <a:bodyPr wrap="square" rtlCol="0">
            <a:spAutoFit/>
          </a:bodyPr>
          <a:lstStyle/>
          <a:p>
            <a:r>
              <a:rPr lang="sr-Latn-BA" sz="1000" dirty="0"/>
              <a:t>0.12</a:t>
            </a:r>
            <a:endParaRPr lang="en-US" sz="1000" dirty="0"/>
          </a:p>
        </p:txBody>
      </p:sp>
      <p:sp>
        <p:nvSpPr>
          <p:cNvPr id="71" name="TextBox 70"/>
          <p:cNvSpPr txBox="1"/>
          <p:nvPr/>
        </p:nvSpPr>
        <p:spPr>
          <a:xfrm>
            <a:off x="6587357" y="17861548"/>
            <a:ext cx="504056" cy="246221"/>
          </a:xfrm>
          <a:prstGeom prst="rect">
            <a:avLst/>
          </a:prstGeom>
          <a:noFill/>
        </p:spPr>
        <p:txBody>
          <a:bodyPr wrap="square" rtlCol="0">
            <a:spAutoFit/>
          </a:bodyPr>
          <a:lstStyle/>
          <a:p>
            <a:r>
              <a:rPr lang="sr-Latn-BA" sz="1000" dirty="0"/>
              <a:t>0.27</a:t>
            </a:r>
            <a:endParaRPr lang="en-US" sz="1000" dirty="0"/>
          </a:p>
        </p:txBody>
      </p:sp>
      <p:sp>
        <p:nvSpPr>
          <p:cNvPr id="72" name="TextBox 71"/>
          <p:cNvSpPr txBox="1"/>
          <p:nvPr/>
        </p:nvSpPr>
        <p:spPr>
          <a:xfrm>
            <a:off x="7379445" y="17099657"/>
            <a:ext cx="504056" cy="246221"/>
          </a:xfrm>
          <a:prstGeom prst="rect">
            <a:avLst/>
          </a:prstGeom>
          <a:noFill/>
        </p:spPr>
        <p:txBody>
          <a:bodyPr wrap="square" rtlCol="0">
            <a:spAutoFit/>
          </a:bodyPr>
          <a:lstStyle/>
          <a:p>
            <a:r>
              <a:rPr lang="sr-Latn-BA" sz="1000" dirty="0"/>
              <a:t>1.6</a:t>
            </a:r>
            <a:endParaRPr lang="en-US" sz="1000" dirty="0"/>
          </a:p>
        </p:txBody>
      </p:sp>
      <p:sp>
        <p:nvSpPr>
          <p:cNvPr id="73" name="TextBox 72"/>
          <p:cNvSpPr txBox="1"/>
          <p:nvPr/>
        </p:nvSpPr>
        <p:spPr>
          <a:xfrm>
            <a:off x="5723261" y="17747729"/>
            <a:ext cx="504056" cy="246221"/>
          </a:xfrm>
          <a:prstGeom prst="rect">
            <a:avLst/>
          </a:prstGeom>
          <a:noFill/>
        </p:spPr>
        <p:txBody>
          <a:bodyPr wrap="square" rtlCol="0">
            <a:spAutoFit/>
          </a:bodyPr>
          <a:lstStyle/>
          <a:p>
            <a:r>
              <a:rPr lang="sr-Latn-BA" sz="1000" dirty="0"/>
              <a:t>3.5</a:t>
            </a:r>
            <a:endParaRPr lang="en-US" sz="1000" dirty="0"/>
          </a:p>
        </p:txBody>
      </p:sp>
      <p:sp>
        <p:nvSpPr>
          <p:cNvPr id="74" name="TextBox 73"/>
          <p:cNvSpPr txBox="1"/>
          <p:nvPr/>
        </p:nvSpPr>
        <p:spPr>
          <a:xfrm>
            <a:off x="7883501" y="17819737"/>
            <a:ext cx="504056" cy="246221"/>
          </a:xfrm>
          <a:prstGeom prst="rect">
            <a:avLst/>
          </a:prstGeom>
          <a:noFill/>
        </p:spPr>
        <p:txBody>
          <a:bodyPr wrap="square" rtlCol="0">
            <a:spAutoFit/>
          </a:bodyPr>
          <a:lstStyle/>
          <a:p>
            <a:r>
              <a:rPr lang="sr-Latn-BA" sz="1000" dirty="0"/>
              <a:t>0.4</a:t>
            </a:r>
            <a:endParaRPr lang="en-US" sz="1000" dirty="0"/>
          </a:p>
        </p:txBody>
      </p:sp>
      <p:sp>
        <p:nvSpPr>
          <p:cNvPr id="75" name="TextBox 74"/>
          <p:cNvSpPr txBox="1"/>
          <p:nvPr/>
        </p:nvSpPr>
        <p:spPr>
          <a:xfrm>
            <a:off x="7811493" y="17243673"/>
            <a:ext cx="504056" cy="246221"/>
          </a:xfrm>
          <a:prstGeom prst="rect">
            <a:avLst/>
          </a:prstGeom>
          <a:noFill/>
        </p:spPr>
        <p:txBody>
          <a:bodyPr wrap="square" rtlCol="0">
            <a:spAutoFit/>
          </a:bodyPr>
          <a:lstStyle/>
          <a:p>
            <a:r>
              <a:rPr lang="sr-Latn-BA" sz="1000" dirty="0"/>
              <a:t>1.1</a:t>
            </a:r>
            <a:endParaRPr lang="en-US" sz="1000" dirty="0"/>
          </a:p>
        </p:txBody>
      </p:sp>
      <p:sp>
        <p:nvSpPr>
          <p:cNvPr id="76" name="TextBox 75"/>
          <p:cNvSpPr txBox="1"/>
          <p:nvPr/>
        </p:nvSpPr>
        <p:spPr>
          <a:xfrm>
            <a:off x="7019405" y="18251785"/>
            <a:ext cx="504056" cy="246221"/>
          </a:xfrm>
          <a:prstGeom prst="rect">
            <a:avLst/>
          </a:prstGeom>
          <a:noFill/>
        </p:spPr>
        <p:txBody>
          <a:bodyPr wrap="square" rtlCol="0">
            <a:spAutoFit/>
          </a:bodyPr>
          <a:lstStyle/>
          <a:p>
            <a:r>
              <a:rPr lang="sr-Latn-BA" sz="1000" dirty="0"/>
              <a:t>0.21</a:t>
            </a:r>
            <a:endParaRPr lang="en-US" sz="1000" dirty="0"/>
          </a:p>
        </p:txBody>
      </p:sp>
      <p:sp>
        <p:nvSpPr>
          <p:cNvPr id="77" name="TextBox 76"/>
          <p:cNvSpPr txBox="1"/>
          <p:nvPr/>
        </p:nvSpPr>
        <p:spPr>
          <a:xfrm>
            <a:off x="7235429" y="17603713"/>
            <a:ext cx="504056" cy="246221"/>
          </a:xfrm>
          <a:prstGeom prst="rect">
            <a:avLst/>
          </a:prstGeom>
          <a:noFill/>
        </p:spPr>
        <p:txBody>
          <a:bodyPr wrap="square" rtlCol="0">
            <a:spAutoFit/>
          </a:bodyPr>
          <a:lstStyle/>
          <a:p>
            <a:r>
              <a:rPr lang="sr-Latn-BA" sz="1000" dirty="0"/>
              <a:t>1.1</a:t>
            </a:r>
            <a:endParaRPr lang="en-US" sz="1000" dirty="0"/>
          </a:p>
        </p:txBody>
      </p:sp>
      <p:sp>
        <p:nvSpPr>
          <p:cNvPr id="78" name="TextBox 77"/>
          <p:cNvSpPr txBox="1"/>
          <p:nvPr/>
        </p:nvSpPr>
        <p:spPr>
          <a:xfrm>
            <a:off x="6515349" y="16883633"/>
            <a:ext cx="504056" cy="246221"/>
          </a:xfrm>
          <a:prstGeom prst="rect">
            <a:avLst/>
          </a:prstGeom>
          <a:noFill/>
        </p:spPr>
        <p:txBody>
          <a:bodyPr wrap="square" rtlCol="0">
            <a:spAutoFit/>
          </a:bodyPr>
          <a:lstStyle/>
          <a:p>
            <a:r>
              <a:rPr lang="sr-Latn-BA" sz="1000" dirty="0"/>
              <a:t>1.6</a:t>
            </a:r>
            <a:endParaRPr lang="en-US" sz="1000" dirty="0"/>
          </a:p>
        </p:txBody>
      </p:sp>
      <p:sp>
        <p:nvSpPr>
          <p:cNvPr id="79" name="Rounded Rectangle 47">
            <a:extLst>
              <a:ext uri="{FF2B5EF4-FFF2-40B4-BE49-F238E27FC236}">
                <a16:creationId xmlns:a16="http://schemas.microsoft.com/office/drawing/2014/main" id="{A79B496F-68D8-436A-A4F9-4454D50D0D92}"/>
              </a:ext>
            </a:extLst>
          </p:cNvPr>
          <p:cNvSpPr/>
          <p:nvPr/>
        </p:nvSpPr>
        <p:spPr>
          <a:xfrm>
            <a:off x="19074592" y="15443473"/>
            <a:ext cx="7616793" cy="748945"/>
          </a:xfrm>
          <a:prstGeom prst="roundRect">
            <a:avLst/>
          </a:prstGeom>
          <a:solidFill>
            <a:schemeClr val="accent2"/>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classification</a:t>
            </a:r>
          </a:p>
        </p:txBody>
      </p:sp>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3661</TotalTime>
  <Words>1469</Words>
  <Application>Microsoft Office PowerPoint</Application>
  <PresentationFormat>Custom</PresentationFormat>
  <Paragraphs>173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Milan Matić</cp:lastModifiedBy>
  <cp:revision>457</cp:revision>
  <dcterms:created xsi:type="dcterms:W3CDTF">2017-06-06T08:17:17Z</dcterms:created>
  <dcterms:modified xsi:type="dcterms:W3CDTF">2024-04-26T12:45:32Z</dcterms:modified>
</cp:coreProperties>
</file>