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01F8-E0C9-42E8-8F12-5BA1CE8E383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F255-A1FD-49B7-8043-9772A6F8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F255-A1FD-49B7-8043-9772A6F89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FDB8-C83E-451A-8C3E-B7D92649264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F2A8-AC65-45B3-913B-1865B68E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576" y="371192"/>
            <a:ext cx="9899545" cy="3084031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Exploration of Intrinsic Disorder Regions through Classification of Intrinsically Disordered Proteins Using PPI Network Structure and Sequence Attributes: 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870" y="3366063"/>
            <a:ext cx="9356993" cy="3018111"/>
          </a:xfrm>
        </p:spPr>
        <p:txBody>
          <a:bodyPr>
            <a:normAutofit/>
          </a:bodyPr>
          <a:lstStyle/>
          <a:p>
            <a:pPr hangingPunct="0"/>
            <a:endParaRPr lang="en-US" dirty="0"/>
          </a:p>
          <a:p>
            <a:pPr algn="l" hangingPunct="0"/>
            <a:r>
              <a:rPr lang="en-US" b="1" dirty="0"/>
              <a:t>Milana </a:t>
            </a:r>
            <a:r>
              <a:rPr lang="en-US" b="1" dirty="0" err="1"/>
              <a:t>Grbi</a:t>
            </a:r>
            <a:r>
              <a:rPr lang="sr-Latn-BA" b="1" dirty="0"/>
              <a:t>ć, </a:t>
            </a:r>
            <a:r>
              <a:rPr lang="en-US" b="1" dirty="0"/>
              <a:t>Milan </a:t>
            </a:r>
            <a:r>
              <a:rPr lang="en-US" b="1" dirty="0" err="1"/>
              <a:t>Predojevi</a:t>
            </a:r>
            <a:r>
              <a:rPr lang="sr-Latn-BA" b="1" dirty="0"/>
              <a:t>ć, Nenad Vilendečić</a:t>
            </a:r>
            <a:r>
              <a:rPr lang="hr-HR" b="1" dirty="0"/>
              <a:t>, </a:t>
            </a:r>
            <a:r>
              <a:rPr lang="en-US" b="1" dirty="0" err="1"/>
              <a:t>Dragan</a:t>
            </a:r>
            <a:r>
              <a:rPr lang="en-US" b="1" dirty="0"/>
              <a:t> </a:t>
            </a:r>
            <a:r>
              <a:rPr lang="en-US" b="1" dirty="0" err="1"/>
              <a:t>Matić</a:t>
            </a:r>
            <a:r>
              <a:rPr lang="en-US" b="1" dirty="0"/>
              <a:t> </a:t>
            </a:r>
            <a:endParaRPr lang="hr-HR" b="1" dirty="0"/>
          </a:p>
          <a:p>
            <a:pPr algn="l" hangingPunct="0"/>
            <a:r>
              <a:rPr lang="en-US" i="1" dirty="0"/>
              <a:t>Faculty of Natural Science and Mathematics, University of </a:t>
            </a:r>
            <a:r>
              <a:rPr lang="en-US" i="1" dirty="0" err="1"/>
              <a:t>Banja</a:t>
            </a:r>
            <a:r>
              <a:rPr lang="en-US" i="1" dirty="0"/>
              <a:t> Luka </a:t>
            </a:r>
          </a:p>
          <a:p>
            <a:pPr algn="l" hangingPunct="0"/>
            <a:endParaRPr lang="sr-Latn-BA" i="1" dirty="0"/>
          </a:p>
          <a:p>
            <a:pPr algn="l" hangingPunct="0"/>
            <a:r>
              <a:rPr lang="en-US" i="1" dirty="0"/>
              <a:t>Belgrade Bioinformatics Conference 20</a:t>
            </a:r>
            <a:r>
              <a:rPr lang="sr-Latn-BA" i="1" dirty="0"/>
              <a:t>24</a:t>
            </a:r>
            <a:r>
              <a:rPr lang="en-US" i="1" dirty="0"/>
              <a:t>, Belgrade, Serbia, </a:t>
            </a:r>
            <a:endParaRPr lang="sr-Latn-BA" i="1" dirty="0"/>
          </a:p>
          <a:p>
            <a:pPr algn="l" hangingPunct="0"/>
            <a:r>
              <a:rPr lang="en-US" i="1" dirty="0"/>
              <a:t>June 1</a:t>
            </a:r>
            <a:r>
              <a:rPr lang="sr-Latn-BA" i="1" dirty="0"/>
              <a:t>7</a:t>
            </a:r>
            <a:r>
              <a:rPr lang="en-US" i="1" dirty="0"/>
              <a:t>-2</a:t>
            </a:r>
            <a:r>
              <a:rPr lang="sr-Latn-BA" i="1" dirty="0"/>
              <a:t>1</a:t>
            </a:r>
            <a:r>
              <a:rPr lang="en-US" i="1" dirty="0"/>
              <a:t>, </a:t>
            </a:r>
            <a:r>
              <a:rPr lang="sr-Latn-BA" i="1" dirty="0"/>
              <a:t>2024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29" y="4963950"/>
            <a:ext cx="3541783" cy="17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2115"/>
              </p:ext>
            </p:extLst>
          </p:nvPr>
        </p:nvGraphicFramePr>
        <p:xfrm>
          <a:off x="190131" y="2671243"/>
          <a:ext cx="11830638" cy="405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Protein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IUPred2A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dirty="0"/>
                        <a:t>Structure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Location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YNL245C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Involved in pre-mRNA splicing.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/>
                        <a:t>Nucleus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dirty="0"/>
                        <a:t>YDL201W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Methyltransferase that catalyzes the formation of N7-methylguanine at position 46 (m7G46) in tRNA, a modification required to maintain stability of tRNAs;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dirty="0" err="1"/>
                        <a:t>Nucleus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97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YDR424C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Acts as a non-catalytic accessory component of the cytoplasmic dynein complex, involved in linking dynein to cargos and adapter proteins.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Cytoplasm, cytoskeleton</a:t>
                      </a:r>
                    </a:p>
                    <a:p>
                      <a:pPr algn="ctr"/>
                      <a:r>
                        <a:rPr lang="en-US" sz="1600" dirty="0"/>
                        <a:t>Nucleus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YKL103C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Resident vacuolar enzyme that catalyzes the removal of amino acids from the N-terminus of peptides and proteins.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acuole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46" y="3102627"/>
            <a:ext cx="3331110" cy="785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18" y="3073957"/>
            <a:ext cx="1021500" cy="859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53" y="4104345"/>
            <a:ext cx="3331110" cy="7856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1" t="4002" r="7367" b="3558"/>
          <a:stretch/>
        </p:blipFill>
        <p:spPr>
          <a:xfrm>
            <a:off x="9270438" y="4081193"/>
            <a:ext cx="1125198" cy="8305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21" y="5075776"/>
            <a:ext cx="3358222" cy="792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12" y="5047777"/>
            <a:ext cx="795632" cy="7571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36" y="5917555"/>
            <a:ext cx="3358222" cy="792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11" y="5866519"/>
            <a:ext cx="922633" cy="748081"/>
          </a:xfrm>
          <a:prstGeom prst="rect">
            <a:avLst/>
          </a:prstGeom>
        </p:spPr>
      </p:pic>
      <p:pic>
        <p:nvPicPr>
          <p:cNvPr id="14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BCFB7A8-270E-436C-B886-BF39069A57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07330" y="273108"/>
            <a:ext cx="2051012" cy="14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:a16="http://schemas.microsoft.com/office/drawing/2014/main" id="{B6ADF148-C956-4218-A5BF-B8B7CBB0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2867570" y="271718"/>
            <a:ext cx="2051012" cy="14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1E57B6-E856-464C-A191-62C61F2CC342}"/>
              </a:ext>
            </a:extLst>
          </p:cNvPr>
          <p:cNvSpPr/>
          <p:nvPr/>
        </p:nvSpPr>
        <p:spPr>
          <a:xfrm>
            <a:off x="5707951" y="505901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v</a:t>
            </a:r>
            <a:r>
              <a:rPr lang="en-US" sz="1400" baseline="-25000" dirty="0"/>
              <a:t>1,1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1,2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1,128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v</a:t>
            </a:r>
            <a:r>
              <a:rPr lang="en-US" sz="1400" baseline="-25000" dirty="0"/>
              <a:t>n,1</a:t>
            </a:r>
            <a:r>
              <a:rPr lang="en-US" sz="1400" dirty="0"/>
              <a:t>,</a:t>
            </a:r>
            <a:r>
              <a:rPr lang="sr-Latn-BA" sz="1400" dirty="0"/>
              <a:t>v</a:t>
            </a:r>
            <a:r>
              <a:rPr lang="en-US" sz="1400" baseline="-25000" dirty="0"/>
              <a:t>n,2</a:t>
            </a:r>
            <a:r>
              <a:rPr lang="en-US" sz="1400" dirty="0"/>
              <a:t>,…,</a:t>
            </a:r>
            <a:r>
              <a:rPr lang="sr-Latn-BA" sz="1400" dirty="0"/>
              <a:t>v</a:t>
            </a:r>
            <a:r>
              <a:rPr lang="en-US" sz="1400" baseline="-25000" dirty="0"/>
              <a:t>n,128</a:t>
            </a:r>
            <a:r>
              <a:rPr lang="en-US" sz="1400" dirty="0"/>
              <a:t>&gt;</a:t>
            </a:r>
          </a:p>
        </p:txBody>
      </p:sp>
      <p:sp>
        <p:nvSpPr>
          <p:cNvPr id="22" name="Rounded Rectangle 47">
            <a:extLst>
              <a:ext uri="{FF2B5EF4-FFF2-40B4-BE49-F238E27FC236}">
                <a16:creationId xmlns:a16="http://schemas.microsoft.com/office/drawing/2014/main" id="{6CC22AF1-71EB-4747-98B7-21FEE9735ABE}"/>
              </a:ext>
            </a:extLst>
          </p:cNvPr>
          <p:cNvSpPr/>
          <p:nvPr/>
        </p:nvSpPr>
        <p:spPr>
          <a:xfrm>
            <a:off x="5707951" y="219620"/>
            <a:ext cx="4125086" cy="26574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128 features obtained by node2vec+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6A47A7-BE01-4D20-825D-AC53B179680C}"/>
              </a:ext>
            </a:extLst>
          </p:cNvPr>
          <p:cNvSpPr/>
          <p:nvPr/>
        </p:nvSpPr>
        <p:spPr>
          <a:xfrm rot="20351498">
            <a:off x="5037609" y="1682281"/>
            <a:ext cx="656542" cy="556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C8F9BE-3D36-4B5A-B81D-2C4F9333E160}"/>
              </a:ext>
            </a:extLst>
          </p:cNvPr>
          <p:cNvSpPr/>
          <p:nvPr/>
        </p:nvSpPr>
        <p:spPr>
          <a:xfrm>
            <a:off x="5707951" y="1496178"/>
            <a:ext cx="4125086" cy="738664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&lt;YDR143C, </a:t>
            </a:r>
            <a:r>
              <a:rPr lang="sr-Latn-BA" sz="1400" dirty="0"/>
              <a:t>a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1,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en-US" sz="1400" baseline="-25000" dirty="0"/>
              <a:t>1,10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en-US" sz="1400" baseline="-25000" dirty="0"/>
              <a:t>1</a:t>
            </a:r>
            <a:r>
              <a:rPr lang="sr-Latn-BA" sz="1400" baseline="-25000" dirty="0"/>
              <a:t>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1</a:t>
            </a:r>
            <a:r>
              <a:rPr lang="en-US" sz="1400" baseline="-25000" dirty="0"/>
              <a:t>,10</a:t>
            </a:r>
            <a:r>
              <a:rPr lang="en-US" sz="1400" dirty="0"/>
              <a:t>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/>
              <a:t>&lt;YMR207C, </a:t>
            </a:r>
            <a:r>
              <a:rPr lang="sr-Latn-BA" sz="1400" dirty="0"/>
              <a:t>a</a:t>
            </a:r>
            <a:r>
              <a:rPr lang="sr-Latn-BA" sz="1400" baseline="-25000" dirty="0"/>
              <a:t>n,1</a:t>
            </a:r>
            <a:r>
              <a:rPr lang="en-US" sz="1400" dirty="0"/>
              <a:t>,…</a:t>
            </a:r>
            <a:r>
              <a:rPr lang="sr-Latn-BA" sz="1400" dirty="0"/>
              <a:t>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10</a:t>
            </a:r>
            <a:r>
              <a:rPr lang="en-US" sz="1400" dirty="0"/>
              <a:t>, </a:t>
            </a:r>
            <a:r>
              <a:rPr lang="sr-Latn-BA" sz="1400" dirty="0"/>
              <a:t>ba</a:t>
            </a:r>
            <a:r>
              <a:rPr lang="sr-Latn-BA" sz="1400" baseline="-25000" dirty="0"/>
              <a:t>n,</a:t>
            </a:r>
            <a:r>
              <a:rPr lang="en-US" sz="1400" baseline="-25000" dirty="0"/>
              <a:t>1</a:t>
            </a:r>
            <a:r>
              <a:rPr lang="en-US" sz="1400" dirty="0"/>
              <a:t>,</a:t>
            </a:r>
            <a:r>
              <a:rPr lang="sr-Latn-BA" sz="1400" dirty="0"/>
              <a:t>...,</a:t>
            </a:r>
            <a:r>
              <a:rPr lang="en-US" sz="1400" dirty="0"/>
              <a:t> </a:t>
            </a:r>
            <a:r>
              <a:rPr lang="sr-Latn-BA" sz="1400" dirty="0"/>
              <a:t>ba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n,1</a:t>
            </a:r>
            <a:r>
              <a:rPr lang="en-US" sz="1400" dirty="0"/>
              <a:t>,…,</a:t>
            </a:r>
            <a:r>
              <a:rPr lang="sr-Latn-BA" sz="1400" dirty="0"/>
              <a:t>be</a:t>
            </a:r>
            <a:r>
              <a:rPr lang="sr-Latn-BA" sz="1400" baseline="-25000" dirty="0"/>
              <a:t>n</a:t>
            </a:r>
            <a:r>
              <a:rPr lang="en-US" sz="1400" baseline="-25000" dirty="0"/>
              <a:t>,10 </a:t>
            </a:r>
            <a:r>
              <a:rPr lang="en-US" sz="1400" dirty="0"/>
              <a:t>&gt;</a:t>
            </a:r>
          </a:p>
        </p:txBody>
      </p:sp>
      <p:sp>
        <p:nvSpPr>
          <p:cNvPr id="26" name="Rounded Rectangle 47">
            <a:extLst>
              <a:ext uri="{FF2B5EF4-FFF2-40B4-BE49-F238E27FC236}">
                <a16:creationId xmlns:a16="http://schemas.microsoft.com/office/drawing/2014/main" id="{A35154D8-9303-4324-8542-BF2B561908EB}"/>
              </a:ext>
            </a:extLst>
          </p:cNvPr>
          <p:cNvSpPr/>
          <p:nvPr/>
        </p:nvSpPr>
        <p:spPr>
          <a:xfrm>
            <a:off x="5707951" y="1251289"/>
            <a:ext cx="4125086" cy="25507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 features extracted from protein sequences</a:t>
            </a:r>
          </a:p>
        </p:txBody>
      </p:sp>
      <p:sp>
        <p:nvSpPr>
          <p:cNvPr id="27" name="Arrow: Right 19">
            <a:extLst>
              <a:ext uri="{FF2B5EF4-FFF2-40B4-BE49-F238E27FC236}">
                <a16:creationId xmlns:a16="http://schemas.microsoft.com/office/drawing/2014/main" id="{B7C237B5-3097-48C5-BA66-4FDD02A38A50}"/>
              </a:ext>
            </a:extLst>
          </p:cNvPr>
          <p:cNvSpPr/>
          <p:nvPr/>
        </p:nvSpPr>
        <p:spPr>
          <a:xfrm>
            <a:off x="2287101" y="715614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FA6A11-62CA-4A57-9703-6C44A4EA008F}"/>
              </a:ext>
            </a:extLst>
          </p:cNvPr>
          <p:cNvSpPr txBox="1"/>
          <p:nvPr/>
        </p:nvSpPr>
        <p:spPr>
          <a:xfrm>
            <a:off x="199558" y="1680657"/>
            <a:ext cx="5004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Picture from https://www.biorender.com/template/protein-protein-interaction-ppi-network</a:t>
            </a:r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B1C61-B8F7-4D69-8F4F-B6127F6756EF}"/>
              </a:ext>
            </a:extLst>
          </p:cNvPr>
          <p:cNvSpPr/>
          <p:nvPr/>
        </p:nvSpPr>
        <p:spPr>
          <a:xfrm>
            <a:off x="9977775" y="261992"/>
            <a:ext cx="20429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IDP classification </a:t>
            </a:r>
            <a:r>
              <a:rPr lang="en-US" dirty="0"/>
              <a:t>based on features from weighted PPI network and protein sequences;</a:t>
            </a:r>
          </a:p>
        </p:txBody>
      </p:sp>
      <p:sp>
        <p:nvSpPr>
          <p:cNvPr id="29" name="Arrow: Right 19">
            <a:extLst>
              <a:ext uri="{FF2B5EF4-FFF2-40B4-BE49-F238E27FC236}">
                <a16:creationId xmlns:a16="http://schemas.microsoft.com/office/drawing/2014/main" id="{B3A212A4-6E6A-47D6-9A08-DD19DC4270E7}"/>
              </a:ext>
            </a:extLst>
          </p:cNvPr>
          <p:cNvSpPr/>
          <p:nvPr/>
        </p:nvSpPr>
        <p:spPr>
          <a:xfrm>
            <a:off x="5021263" y="633032"/>
            <a:ext cx="576115" cy="532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97638-7544-4256-B829-2BAB94E2B0F1}"/>
              </a:ext>
            </a:extLst>
          </p:cNvPr>
          <p:cNvSpPr/>
          <p:nvPr/>
        </p:nvSpPr>
        <p:spPr>
          <a:xfrm>
            <a:off x="1343152" y="32331"/>
            <a:ext cx="2120440" cy="36945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</a:rPr>
              <a:t>BioGRID</a:t>
            </a:r>
            <a:r>
              <a:rPr lang="en-US" sz="1600" dirty="0">
                <a:solidFill>
                  <a:schemeClr val="lt1"/>
                </a:solidFill>
              </a:rPr>
              <a:t> Yeast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0596E-B99C-4D61-8A58-6DA9453EC0F1}"/>
              </a:ext>
            </a:extLst>
          </p:cNvPr>
          <p:cNvSpPr txBox="1"/>
          <p:nvPr/>
        </p:nvSpPr>
        <p:spPr>
          <a:xfrm>
            <a:off x="3186810" y="121890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1.4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BD8E29-8004-472B-BD33-154923ABBF8E}"/>
              </a:ext>
            </a:extLst>
          </p:cNvPr>
          <p:cNvSpPr txBox="1"/>
          <p:nvPr/>
        </p:nvSpPr>
        <p:spPr>
          <a:xfrm>
            <a:off x="4492689" y="56456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2.5</a:t>
            </a:r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7BA64F-B0FB-4259-84D2-55BDAEF93702}"/>
              </a:ext>
            </a:extLst>
          </p:cNvPr>
          <p:cNvSpPr txBox="1"/>
          <p:nvPr/>
        </p:nvSpPr>
        <p:spPr>
          <a:xfrm>
            <a:off x="3246469" y="89367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7DCA7-CFCC-42EB-A59E-2E702CB0A7C1}"/>
              </a:ext>
            </a:extLst>
          </p:cNvPr>
          <p:cNvSpPr txBox="1"/>
          <p:nvPr/>
        </p:nvSpPr>
        <p:spPr>
          <a:xfrm>
            <a:off x="2982851" y="65373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0.4</a:t>
            </a:r>
            <a:endParaRPr 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A9974-78B0-48A7-94A2-AE8C5AE3CAB6}"/>
              </a:ext>
            </a:extLst>
          </p:cNvPr>
          <p:cNvSpPr txBox="1"/>
          <p:nvPr/>
        </p:nvSpPr>
        <p:spPr>
          <a:xfrm>
            <a:off x="4234506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0.9</a:t>
            </a:r>
            <a:endParaRPr 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8D7D17-78B9-415F-9D95-F51CAB857048}"/>
              </a:ext>
            </a:extLst>
          </p:cNvPr>
          <p:cNvSpPr txBox="1"/>
          <p:nvPr/>
        </p:nvSpPr>
        <p:spPr>
          <a:xfrm>
            <a:off x="3462000" y="61194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0DF9E9-AC71-4E7F-94A8-3C30F6FAB38E}"/>
              </a:ext>
            </a:extLst>
          </p:cNvPr>
          <p:cNvSpPr txBox="1"/>
          <p:nvPr/>
        </p:nvSpPr>
        <p:spPr>
          <a:xfrm>
            <a:off x="3917436" y="13562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0.5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78C2BE-521A-40BF-B8D4-5BF94A6A4DE1}"/>
              </a:ext>
            </a:extLst>
          </p:cNvPr>
          <p:cNvSpPr txBox="1"/>
          <p:nvPr/>
        </p:nvSpPr>
        <p:spPr>
          <a:xfrm>
            <a:off x="3845562" y="50890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949E02-2A28-414D-BA9D-EBC2B6EF9066}"/>
              </a:ext>
            </a:extLst>
          </p:cNvPr>
          <p:cNvSpPr txBox="1"/>
          <p:nvPr/>
        </p:nvSpPr>
        <p:spPr>
          <a:xfrm>
            <a:off x="2817249" y="1286475"/>
            <a:ext cx="408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164D45-35FD-4336-97CC-DADAC0C3AE0E}"/>
              </a:ext>
            </a:extLst>
          </p:cNvPr>
          <p:cNvSpPr txBox="1"/>
          <p:nvPr/>
        </p:nvSpPr>
        <p:spPr>
          <a:xfrm>
            <a:off x="3976179" y="115816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0.33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EB8830-6855-4239-B415-471ED12D47EB}"/>
              </a:ext>
            </a:extLst>
          </p:cNvPr>
          <p:cNvSpPr txBox="1"/>
          <p:nvPr/>
        </p:nvSpPr>
        <p:spPr>
          <a:xfrm>
            <a:off x="4572968" y="922133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0.12</a:t>
            </a:r>
            <a:endParaRPr 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E31378-760F-4120-B231-F65944F30244}"/>
              </a:ext>
            </a:extLst>
          </p:cNvPr>
          <p:cNvSpPr txBox="1"/>
          <p:nvPr/>
        </p:nvSpPr>
        <p:spPr>
          <a:xfrm>
            <a:off x="4166571" y="976939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0.27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389557-9AC6-41AD-81E5-41CED35733D2}"/>
              </a:ext>
            </a:extLst>
          </p:cNvPr>
          <p:cNvSpPr txBox="1"/>
          <p:nvPr/>
        </p:nvSpPr>
        <p:spPr>
          <a:xfrm>
            <a:off x="4332419" y="36593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CC540A-1989-4F4E-B508-14EE3904D3CC}"/>
              </a:ext>
            </a:extLst>
          </p:cNvPr>
          <p:cNvSpPr txBox="1"/>
          <p:nvPr/>
        </p:nvSpPr>
        <p:spPr>
          <a:xfrm>
            <a:off x="3593425" y="1052498"/>
            <a:ext cx="3310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3.5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76E5B2-CF44-438F-A18D-11FF2D82DB57}"/>
              </a:ext>
            </a:extLst>
          </p:cNvPr>
          <p:cNvSpPr txBox="1"/>
          <p:nvPr/>
        </p:nvSpPr>
        <p:spPr>
          <a:xfrm>
            <a:off x="5681657" y="54844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6BE459-C678-445D-81D9-66D5140482D9}"/>
              </a:ext>
            </a:extLst>
          </p:cNvPr>
          <p:cNvSpPr txBox="1"/>
          <p:nvPr/>
        </p:nvSpPr>
        <p:spPr>
          <a:xfrm>
            <a:off x="4470287" y="1058015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0.21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8B789-CF80-4AA3-A2BA-E783FE5193D3}"/>
              </a:ext>
            </a:extLst>
          </p:cNvPr>
          <p:cNvSpPr txBox="1"/>
          <p:nvPr/>
        </p:nvSpPr>
        <p:spPr>
          <a:xfrm>
            <a:off x="4522698" y="689487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1.1</a:t>
            </a:r>
            <a:endParaRPr lang="en-US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A4EA7F-153E-4175-B429-00A64353DAE8}"/>
              </a:ext>
            </a:extLst>
          </p:cNvPr>
          <p:cNvSpPr txBox="1"/>
          <p:nvPr/>
        </p:nvSpPr>
        <p:spPr>
          <a:xfrm>
            <a:off x="3694192" y="36125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800" dirty="0"/>
              <a:t>1.6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6EF3A-5D83-45FE-95CF-9FF5F83E668E}"/>
              </a:ext>
            </a:extLst>
          </p:cNvPr>
          <p:cNvSpPr/>
          <p:nvPr/>
        </p:nvSpPr>
        <p:spPr>
          <a:xfrm>
            <a:off x="216812" y="1866316"/>
            <a:ext cx="493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MSESGQEQNRGTNTSPNNAENNNNSNAASGPLNGGAEQTRNITVSIQYSYFTPERLAHLSNISNND…</a:t>
            </a:r>
          </a:p>
          <a:p>
            <a:r>
              <a:rPr lang="en-US" sz="1000" dirty="0"/>
              <a:t>MMNPHVQENLQAIHNALSNFDTSFLSEDEEDYCPLCIEPMDITDKNFFPCPCGYQICQFCYNNIRQN…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25095FC-BF76-4713-91EF-225C8EAD511D}"/>
              </a:ext>
            </a:extLst>
          </p:cNvPr>
          <p:cNvSpPr/>
          <p:nvPr/>
        </p:nvSpPr>
        <p:spPr>
          <a:xfrm>
            <a:off x="216812" y="2356554"/>
            <a:ext cx="11531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Missclasiffied</a:t>
            </a:r>
            <a:r>
              <a:rPr lang="en-US" b="1" dirty="0"/>
              <a:t> proteins, NAJAVITI TABELU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1287</TotalTime>
  <Words>304</Words>
  <Application>Microsoft Office PowerPoint</Application>
  <PresentationFormat>Widescreen</PresentationFormat>
  <Paragraphs>58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Exploration of Intrinsic Disorder Regions through Classification of Intrinsically Disordered Proteins Using PPI Network Structure and Sequence Attributes: A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Random Fields based approach for classification of the reactants in some metabolic reactions</dc:title>
  <dc:creator>Milana</dc:creator>
  <cp:lastModifiedBy>Milan Matić</cp:lastModifiedBy>
  <cp:revision>79</cp:revision>
  <dcterms:created xsi:type="dcterms:W3CDTF">2018-06-10T10:42:39Z</dcterms:created>
  <dcterms:modified xsi:type="dcterms:W3CDTF">2024-06-05T06:26:44Z</dcterms:modified>
</cp:coreProperties>
</file>