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6759"/>
    <a:srgbClr val="AB2B86"/>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p:scale>
          <a:sx n="33" d="100"/>
          <a:sy n="33" d="100"/>
        </p:scale>
        <p:origin x="614" y="-1531"/>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t>
        <a:bodyPr/>
        <a:lstStyle/>
        <a:p>
          <a:endParaRPr lang="en-US"/>
        </a:p>
      </dgm:t>
    </dgm:pt>
    <dgm:pt modelId="{49AB3AA5-5C37-401B-BD24-8CDBE6CDE631}" type="pres">
      <dgm:prSet presAssocID="{55FCA17C-1EF6-4064-B59A-DED79FC40987}" presName="sibTrans" presStyleLbl="sibTrans2D1" presStyleIdx="0" presStyleCnt="3"/>
      <dgm:spPr/>
      <dgm:t>
        <a:bodyPr/>
        <a:lstStyle/>
        <a:p>
          <a:endParaRPr lang="en-US"/>
        </a:p>
      </dgm:t>
    </dgm:pt>
    <dgm:pt modelId="{B24ED164-7D46-4FE6-99D4-115D05EB5090}" type="pres">
      <dgm:prSet presAssocID="{55FCA17C-1EF6-4064-B59A-DED79FC40987}" presName="connectorText" presStyleLbl="sibTrans2D1" presStyleIdx="0" presStyleCnt="3"/>
      <dgm:spPr/>
      <dgm:t>
        <a:bodyPr/>
        <a:lstStyle/>
        <a:p>
          <a:endParaRPr lang="en-US"/>
        </a:p>
      </dgm:t>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t>
        <a:bodyPr/>
        <a:lstStyle/>
        <a:p>
          <a:endParaRPr lang="en-US"/>
        </a:p>
      </dgm:t>
    </dgm:pt>
    <dgm:pt modelId="{9D036536-CA58-460B-9592-E804F4957C65}" type="pres">
      <dgm:prSet presAssocID="{AAF2528D-193F-4D93-A91F-6874F8247A7E}" presName="sibTrans" presStyleLbl="sibTrans2D1" presStyleIdx="1" presStyleCnt="3"/>
      <dgm:spPr/>
      <dgm:t>
        <a:bodyPr/>
        <a:lstStyle/>
        <a:p>
          <a:endParaRPr lang="en-US"/>
        </a:p>
      </dgm:t>
    </dgm:pt>
    <dgm:pt modelId="{5484F5B9-AF2E-4D41-B34C-14F23DAB6613}" type="pres">
      <dgm:prSet presAssocID="{AAF2528D-193F-4D93-A91F-6874F8247A7E}" presName="connectorText" presStyleLbl="sibTrans2D1" presStyleIdx="1" presStyleCnt="3"/>
      <dgm:spPr/>
      <dgm:t>
        <a:bodyPr/>
        <a:lstStyle/>
        <a:p>
          <a:endParaRPr lang="en-US"/>
        </a:p>
      </dgm:t>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t>
        <a:bodyPr/>
        <a:lstStyle/>
        <a:p>
          <a:endParaRPr lang="en-US"/>
        </a:p>
      </dgm:t>
    </dgm:pt>
    <dgm:pt modelId="{9132B67F-A38C-4915-8317-7B8D2EEE0C67}" type="pres">
      <dgm:prSet presAssocID="{A491963B-FA65-4F9A-A948-8D6552EF7FBD}" presName="sibTrans" presStyleLbl="sibTrans2D1" presStyleIdx="2" presStyleCnt="3"/>
      <dgm:spPr/>
      <dgm:t>
        <a:bodyPr/>
        <a:lstStyle/>
        <a:p>
          <a:endParaRPr lang="en-US"/>
        </a:p>
      </dgm:t>
    </dgm:pt>
    <dgm:pt modelId="{8F882EF6-49EC-4B53-B100-EAD4E720298A}" type="pres">
      <dgm:prSet presAssocID="{A491963B-FA65-4F9A-A948-8D6552EF7FBD}" presName="connectorText" presStyleLbl="sibTrans2D1" presStyleIdx="2" presStyleCnt="3"/>
      <dgm:spPr/>
      <dgm:t>
        <a:bodyPr/>
        <a:lstStyle/>
        <a:p>
          <a:endParaRPr lang="en-US"/>
        </a:p>
      </dgm:t>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t>
        <a:bodyPr/>
        <a:lstStyle/>
        <a:p>
          <a:endParaRPr lang="en-US"/>
        </a:p>
      </dgm:t>
    </dgm:pt>
  </dgm:ptLst>
  <dgm:cxnLst>
    <dgm:cxn modelId="{039EE9CB-942E-4BB3-B9DC-936A8F50F939}" srcId="{084DAEBC-087F-4D15-B752-4785C0673660}" destId="{F6006F7E-AC86-45B0-8635-2B1FB4B48637}" srcOrd="3" destOrd="0" parTransId="{9BB6F8E7-7675-44CB-9DA3-545DA6F36E9D}" sibTransId="{DE65469D-6D73-4E22-BA1D-C8408998D1F0}"/>
    <dgm:cxn modelId="{8F79D79C-09D6-487D-8FD1-87A5FD0DF99A}" type="presOf" srcId="{084DAEBC-087F-4D15-B752-4785C0673660}" destId="{4DF115B0-D97C-4D45-995F-751D171483ED}" srcOrd="0" destOrd="0" presId="urn:microsoft.com/office/officeart/2005/8/layout/process1"/>
    <dgm:cxn modelId="{BB129FEE-B7DF-409C-94FD-C3180D7E6BCB}" type="presOf" srcId="{FFE45BF6-B8B7-4DF6-B255-42C35051D756}" destId="{0B7A5903-CDD3-4CC0-94BF-E92BA3DA96DD}"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77B19E57-37CF-4D7F-8567-1CB6667515CB}" type="presOf" srcId="{A491963B-FA65-4F9A-A948-8D6552EF7FBD}" destId="{8F882EF6-49EC-4B53-B100-EAD4E720298A}" srcOrd="1" destOrd="0" presId="urn:microsoft.com/office/officeart/2005/8/layout/process1"/>
    <dgm:cxn modelId="{CF05EDF1-8EB6-4600-B8CE-CA21F2358774}" type="presOf" srcId="{A491963B-FA65-4F9A-A948-8D6552EF7FBD}" destId="{9132B67F-A38C-4915-8317-7B8D2EEE0C67}" srcOrd="0"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1F63834A-14E8-4045-ADBC-17DC5CB5F954}" type="presOf" srcId="{55FCA17C-1EF6-4064-B59A-DED79FC40987}" destId="{49AB3AA5-5C37-401B-BD24-8CDBE6CDE631}" srcOrd="0" destOrd="0" presId="urn:microsoft.com/office/officeart/2005/8/layout/process1"/>
    <dgm:cxn modelId="{BEBA565C-4BB6-4FAC-8220-2037A2C4BB59}" type="presOf" srcId="{AAF2528D-193F-4D93-A91F-6874F8247A7E}" destId="{9D036536-CA58-460B-9592-E804F4957C65}" srcOrd="0"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F0E2C854-E738-4B9A-99E1-2771B60C9447}" srcId="{084DAEBC-087F-4D15-B752-4785C0673660}" destId="{FFE45BF6-B8B7-4DF6-B255-42C35051D756}" srcOrd="2" destOrd="0" parTransId="{550CEC22-6DA6-4C97-9825-0EA4212E08F2}" sibTransId="{A491963B-FA65-4F9A-A948-8D6552EF7FBD}"/>
    <dgm:cxn modelId="{D87ED65A-1EE6-4167-9E92-EF0162A41ED0}" type="presOf" srcId="{55FCA17C-1EF6-4064-B59A-DED79FC40987}" destId="{B24ED164-7D46-4FE6-99D4-115D05EB5090}" srcOrd="1"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2D6E6A99-0884-421B-9583-F66FB72B4CE8}" srcId="{084DAEBC-087F-4D15-B752-4785C0673660}" destId="{4DBB097A-AAC8-4558-83CD-5D293BA0E73F}" srcOrd="1" destOrd="0" parTransId="{F66D8E7D-91C7-486F-96A1-E8901AD94FBA}" sibTransId="{AAF2528D-193F-4D93-A91F-6874F8247A7E}"/>
    <dgm:cxn modelId="{C3E2F7B3-4158-494E-83A1-75C1933FC0BF}" type="presOf" srcId="{AAF2528D-193F-4D93-A91F-6874F8247A7E}" destId="{5484F5B9-AF2E-4D41-B34C-14F23DAB6613}" srcOrd="1" destOrd="0" presId="urn:microsoft.com/office/officeart/2005/8/layout/process1"/>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t>
        <a:bodyPr/>
        <a:lstStyle/>
        <a:p>
          <a:endParaRPr lang="en-US"/>
        </a:p>
      </dgm:t>
    </dgm:pt>
    <dgm:pt modelId="{87E23861-EBE9-44B3-9472-EF4C03646A1C}" type="pres">
      <dgm:prSet presAssocID="{87E812C8-FE63-46A2-82C4-E3AF1165FAEC}" presName="sibTrans" presStyleLbl="sibTrans2D1" presStyleIdx="0" presStyleCnt="1"/>
      <dgm:spPr/>
      <dgm:t>
        <a:bodyPr/>
        <a:lstStyle/>
        <a:p>
          <a:endParaRPr lang="en-US"/>
        </a:p>
      </dgm:t>
    </dgm:pt>
    <dgm:pt modelId="{82908010-5D50-447A-A669-F7ED88D694B7}" type="pres">
      <dgm:prSet presAssocID="{87E812C8-FE63-46A2-82C4-E3AF1165FAEC}" presName="connectorText" presStyleLbl="sibTrans2D1" presStyleIdx="0" presStyleCnt="1"/>
      <dgm:spPr/>
      <dgm:t>
        <a:bodyPr/>
        <a:lstStyle/>
        <a:p>
          <a:endParaRPr lang="en-US"/>
        </a:p>
      </dgm:t>
    </dgm:pt>
    <dgm:pt modelId="{84C38B99-337A-4D51-B033-2DCA5A1A3CFC}" type="pres">
      <dgm:prSet presAssocID="{10AAF480-0D29-4E26-A72C-915CF903C5C7}" presName="node" presStyleLbl="node1" presStyleIdx="1" presStyleCnt="2">
        <dgm:presLayoutVars>
          <dgm:bulletEnabled val="1"/>
        </dgm:presLayoutVars>
      </dgm:prSet>
      <dgm:spPr/>
      <dgm:t>
        <a:bodyPr/>
        <a:lstStyle/>
        <a:p>
          <a:endParaRPr lang="en-US"/>
        </a:p>
      </dgm:t>
    </dgm:pt>
  </dgm:ptLst>
  <dgm:cxnLst>
    <dgm:cxn modelId="{E4E3A5A3-0AD7-4EDD-8D27-C33EA483770A}" type="presOf" srcId="{87E812C8-FE63-46A2-82C4-E3AF1165FAEC}" destId="{87E23861-EBE9-44B3-9472-EF4C03646A1C}" srcOrd="0" destOrd="0" presId="urn:microsoft.com/office/officeart/2005/8/layout/process1"/>
    <dgm:cxn modelId="{EA23C1DB-8FF9-4D27-907D-265B2BD827B4}" type="presOf" srcId="{73D35960-DDC9-4639-BD50-62380431F57D}" destId="{9BDC6DE6-065D-479B-BEB3-BB668775D263}" srcOrd="0"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EC22D993-5D1C-405F-BA7B-F8645DC04E32}" type="presOf" srcId="{D4848219-8E91-4CAC-BAFC-A34865839130}" destId="{CA2A973F-C317-4D25-AD4E-D5833079E7DF}"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0256AF0D-FA80-4245-B03A-79310906EB78}" type="presOf" srcId="{87E812C8-FE63-46A2-82C4-E3AF1165FAEC}" destId="{82908010-5D50-447A-A669-F7ED88D694B7}" srcOrd="1"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4/10/2024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xmlns="" id="{E42E21C6-7A64-4E84-A503-EF9679DF851D}"/>
              </a:ext>
            </a:extLst>
          </p:cNvPr>
          <p:cNvSpPr/>
          <p:nvPr/>
        </p:nvSpPr>
        <p:spPr>
          <a:xfrm>
            <a:off x="16923915" y="15953362"/>
            <a:ext cx="12900702" cy="7546293"/>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xmlns="" id="{1C16C5A3-8C37-4B07-AA5E-BABF5084826F}"/>
              </a:ext>
            </a:extLst>
          </p:cNvPr>
          <p:cNvSpPr/>
          <p:nvPr/>
        </p:nvSpPr>
        <p:spPr>
          <a:xfrm>
            <a:off x="442163" y="15953364"/>
            <a:ext cx="15578242" cy="754629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28909" y="1761953"/>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FF0000"/>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30928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37(12) (2012), pp. 509–516.</a:t>
            </a:r>
            <a:r>
              <a:rPr lang="sr-Latn-BA" sz="2200" dirty="0">
                <a:solidFill>
                  <a:srgbClr val="000000"/>
                </a:solidFill>
              </a:rPr>
              <a:t>.</a:t>
            </a:r>
          </a:p>
          <a:p>
            <a:pPr algn="just">
              <a:lnSpc>
                <a:spcPct val="120000"/>
              </a:lnSpc>
            </a:pPr>
            <a:r>
              <a:rPr lang="en-US" sz="2200" dirty="0">
                <a:solidFill>
                  <a:srgbClr val="000000"/>
                </a:solidFill>
              </a:rPr>
              <a:t>[2] </a:t>
            </a:r>
            <a:r>
              <a:rPr lang="en-US" sz="2200" dirty="0" err="1">
                <a:solidFill>
                  <a:srgbClr val="000000"/>
                </a:solidFill>
              </a:rPr>
              <a:t>Nepusz</a:t>
            </a:r>
            <a:r>
              <a:rPr lang="en-US" sz="2200" dirty="0">
                <a:solidFill>
                  <a:srgbClr val="000000"/>
                </a:solidFill>
              </a:rPr>
              <a:t>, T., Yu, H., </a:t>
            </a:r>
            <a:r>
              <a:rPr lang="en-US" sz="2200" dirty="0" err="1">
                <a:solidFill>
                  <a:srgbClr val="000000"/>
                </a:solidFill>
              </a:rPr>
              <a:t>Paccanaro</a:t>
            </a:r>
            <a:r>
              <a:rPr lang="en-US" sz="2200" dirty="0">
                <a:solidFill>
                  <a:srgbClr val="000000"/>
                </a:solidFill>
              </a:rPr>
              <a:t>, A., 2012. Detecting overlapping protein complexes in protein-protein interaction networks. Nature Methods 9 (5), 471.</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err="1">
                <a:solidFill>
                  <a:srgbClr val="000000"/>
                </a:solidFill>
              </a:rPr>
              <a:t>Hibbs</a:t>
            </a:r>
            <a:r>
              <a:rPr lang="en-US" sz="2200" dirty="0">
                <a:solidFill>
                  <a:srgbClr val="000000"/>
                </a:solidFill>
              </a:rPr>
              <a:t>, M.A., Hess, D.C., Myers, C.L., </a:t>
            </a:r>
            <a:r>
              <a:rPr lang="en-US" sz="2200" dirty="0" err="1">
                <a:solidFill>
                  <a:srgbClr val="000000"/>
                </a:solidFill>
              </a:rPr>
              <a:t>Huttenhower</a:t>
            </a:r>
            <a:r>
              <a:rPr lang="en-US" sz="2200" dirty="0">
                <a:solidFill>
                  <a:srgbClr val="000000"/>
                </a:solidFill>
              </a:rPr>
              <a:t>, C., Li, K., </a:t>
            </a:r>
            <a:r>
              <a:rPr lang="en-US" sz="2200" dirty="0" err="1">
                <a:solidFill>
                  <a:srgbClr val="000000"/>
                </a:solidFill>
              </a:rPr>
              <a:t>Troyanskaya</a:t>
            </a:r>
            <a:r>
              <a:rPr lang="en-US" sz="2200" dirty="0">
                <a:solidFill>
                  <a:srgbClr val="000000"/>
                </a:solidFill>
              </a:rPr>
              <a:t>, O.G., 2007. Exploring the functional landscape of gene expression: directed search of large microarray compendia. Bioinformatics 23 (20), 2692–2699.</a:t>
            </a:r>
          </a:p>
          <a:p>
            <a:pPr algn="just">
              <a:lnSpc>
                <a:spcPct val="120000"/>
              </a:lnSpc>
            </a:pPr>
            <a:r>
              <a:rPr lang="en-US" sz="2200" dirty="0">
                <a:solidFill>
                  <a:srgbClr val="000000"/>
                </a:solidFill>
              </a:rPr>
              <a:t>[7] </a:t>
            </a:r>
            <a:r>
              <a:rPr lang="en-US" sz="2200" dirty="0" err="1">
                <a:solidFill>
                  <a:srgbClr val="000000"/>
                </a:solidFill>
              </a:rPr>
              <a:t>Renming</a:t>
            </a:r>
            <a:r>
              <a:rPr lang="en-US" sz="2200" dirty="0">
                <a:solidFill>
                  <a:srgbClr val="000000"/>
                </a:solidFill>
              </a:rPr>
              <a:t> Liu, Arjun Krishnan, </a:t>
            </a:r>
            <a:r>
              <a:rPr lang="en-US" sz="2200" dirty="0" err="1">
                <a:solidFill>
                  <a:srgbClr val="000000"/>
                </a:solidFill>
              </a:rPr>
              <a:t>PecanPy</a:t>
            </a:r>
            <a:r>
              <a:rPr lang="en-US" sz="2200" dirty="0">
                <a:solidFill>
                  <a:srgbClr val="000000"/>
                </a:solidFill>
              </a:rPr>
              <a:t>: a fast, efficient and parallelized Python implementation of node2vec, Bioinformatics, Volume 37, Issue 19, October 2021, Pages 3377–3379,</a:t>
            </a:r>
          </a:p>
          <a:p>
            <a:pPr algn="just">
              <a:lnSpc>
                <a:spcPct val="120000"/>
              </a:lnSpc>
            </a:pPr>
            <a:r>
              <a:rPr lang="en-US" sz="2200" dirty="0">
                <a:solidFill>
                  <a:srgbClr val="000000"/>
                </a:solidFill>
              </a:rPr>
              <a:t>[8]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[9</a:t>
            </a:r>
            <a:r>
              <a:rPr lang="en-US" sz="2200" dirty="0" smtClean="0">
                <a:solidFill>
                  <a:srgbClr val="000000"/>
                </a:solidFill>
              </a:rPr>
              <a:t>]</a:t>
            </a:r>
            <a:r>
              <a:rPr lang="sr-Latn-BA" sz="2200" dirty="0" smtClean="0">
                <a:solidFill>
                  <a:srgbClr val="000000"/>
                </a:solidFill>
              </a:rPr>
              <a:t> </a:t>
            </a:r>
            <a:r>
              <a:rPr lang="en-US" sz="2400" dirty="0" err="1"/>
              <a:t>Chaurasiya</a:t>
            </a:r>
            <a:r>
              <a:rPr lang="en-US" sz="2400" dirty="0"/>
              <a:t>, D., </a:t>
            </a:r>
            <a:r>
              <a:rPr lang="en-US" sz="2400" dirty="0" err="1"/>
              <a:t>Mondal</a:t>
            </a:r>
            <a:r>
              <a:rPr lang="en-US" sz="2400" dirty="0"/>
              <a:t>, R., </a:t>
            </a:r>
            <a:r>
              <a:rPr lang="en-US" sz="2400" dirty="0" err="1"/>
              <a:t>Lahiri</a:t>
            </a:r>
            <a:r>
              <a:rPr lang="en-US" sz="2400" dirty="0"/>
              <a:t>, T., </a:t>
            </a:r>
            <a:r>
              <a:rPr lang="en-US" sz="2400" dirty="0" err="1"/>
              <a:t>Tripathi</a:t>
            </a:r>
            <a:r>
              <a:rPr lang="en-US" sz="2400" dirty="0"/>
              <a:t>, A., &amp; </a:t>
            </a:r>
            <a:r>
              <a:rPr lang="en-US" sz="2400" dirty="0" err="1"/>
              <a:t>Ghinmine</a:t>
            </a:r>
            <a:r>
              <a:rPr lang="en-US" sz="2400" dirty="0"/>
              <a:t>, T. (2023). </a:t>
            </a:r>
            <a:r>
              <a:rPr lang="en-US" sz="2400" dirty="0" err="1"/>
              <a:t>IDPpred</a:t>
            </a:r>
            <a:r>
              <a:rPr lang="en-US" sz="2400" dirty="0"/>
              <a:t>: a new sequence-based predictor for identification of intrinsically disordered protein with enhanced accuracy. </a:t>
            </a:r>
            <a:r>
              <a:rPr lang="en-US" sz="2400" i="1" dirty="0"/>
              <a:t>Journal of </a:t>
            </a:r>
            <a:r>
              <a:rPr lang="en-US" sz="2400" i="1" dirty="0" err="1"/>
              <a:t>Biomolecular</a:t>
            </a:r>
            <a:r>
              <a:rPr lang="en-US" sz="2400" i="1" dirty="0"/>
              <a:t> Structure and Dynamics</a:t>
            </a:r>
            <a:r>
              <a:rPr lang="en-US" sz="2400" dirty="0"/>
              <a:t>, 1-9.</a:t>
            </a:r>
            <a:endParaRPr lang="en-US" sz="2200" dirty="0">
              <a:solidFill>
                <a:srgbClr val="000000"/>
              </a:solidFill>
            </a:endParaRPr>
          </a:p>
          <a:p>
            <a:pPr algn="just">
              <a:lnSpc>
                <a:spcPct val="120000"/>
              </a:lnSpc>
            </a:pPr>
            <a:r>
              <a:rPr lang="en-US" sz="2200" dirty="0">
                <a:solidFill>
                  <a:srgbClr val="000000"/>
                </a:solidFill>
              </a:rPr>
              <a:t>[10] </a:t>
            </a:r>
          </a:p>
          <a:p>
            <a:pPr algn="just">
              <a:lnSpc>
                <a:spcPct val="120000"/>
              </a:lnSpc>
            </a:pPr>
            <a:r>
              <a:rPr lang="en-US" sz="2200" dirty="0">
                <a:solidFill>
                  <a:srgbClr val="000000"/>
                </a:solidFill>
              </a:rPr>
              <a:t>[11]</a:t>
            </a:r>
          </a:p>
          <a:p>
            <a:pPr algn="just">
              <a:lnSpc>
                <a:spcPct val="120000"/>
              </a:lnSpc>
            </a:pPr>
            <a:r>
              <a:rPr lang="en-US" sz="2200" dirty="0">
                <a:solidFill>
                  <a:srgbClr val="000000"/>
                </a:solidFill>
              </a:rPr>
              <a:t>[12] </a:t>
            </a:r>
            <a:r>
              <a:rPr lang="en-US" sz="2200" dirty="0">
                <a:solidFill>
                  <a:srgbClr val="FF0000"/>
                </a:solidFill>
              </a:rPr>
              <a:t>SREDITI REF</a:t>
            </a:r>
            <a:endParaRPr lang="en-US" sz="2400" dirty="0">
              <a:solidFill>
                <a:srgbClr val="FF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6154441"/>
            <a:ext cx="12745416" cy="799872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6514481"/>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1114749" y="30997201"/>
            <a:ext cx="13465496" cy="792088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94869" y="31645273"/>
            <a:ext cx="11089232" cy="1080120"/>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771933" y="14297075"/>
            <a:ext cx="7344816" cy="1224136"/>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78845" y="7954641"/>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372333" y="6226449"/>
            <a:ext cx="12745416" cy="792671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956509" y="6298457"/>
            <a:ext cx="9937104"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Data</a:t>
            </a:r>
            <a:r>
              <a:rPr lang="sr-Latn-BA" sz="7200" dirty="0" smtClean="0"/>
              <a:t>, Tools</a:t>
            </a:r>
            <a:r>
              <a:rPr lang="en-US" sz="7200" dirty="0" smtClean="0"/>
              <a:t> </a:t>
            </a:r>
            <a:r>
              <a:rPr lang="en-US" sz="7200" dirty="0"/>
              <a:t>&amp; Resources</a:t>
            </a:r>
          </a:p>
        </p:txBody>
      </p:sp>
      <p:sp>
        <p:nvSpPr>
          <p:cNvPr id="47" name="TextBox 46"/>
          <p:cNvSpPr txBox="1"/>
          <p:nvPr/>
        </p:nvSpPr>
        <p:spPr>
          <a:xfrm>
            <a:off x="15948397" y="7522593"/>
            <a:ext cx="11377264" cy="6494085"/>
          </a:xfrm>
          <a:prstGeom prst="rect">
            <a:avLst/>
          </a:prstGeom>
          <a:noFill/>
        </p:spPr>
        <p:txBody>
          <a:bodyPr wrap="square" rtlCol="0">
            <a:spAutoFit/>
          </a:bodyPr>
          <a:lstStyle/>
          <a:p>
            <a:pPr algn="just"/>
            <a:r>
              <a:rPr lang="en-US" sz="3200" dirty="0"/>
              <a:t>The </a:t>
            </a:r>
            <a:r>
              <a:rPr lang="en-US" sz="3200" dirty="0" smtClean="0"/>
              <a:t>data </a:t>
            </a:r>
            <a:r>
              <a:rPr lang="en-US" sz="3200" dirty="0"/>
              <a:t>used in this study pertain to the model organism </a:t>
            </a:r>
            <a:r>
              <a:rPr lang="en-US" sz="3200" i="1" dirty="0"/>
              <a:t>S. </a:t>
            </a:r>
            <a:r>
              <a:rPr lang="en-US" sz="3200" i="1" dirty="0" err="1"/>
              <a:t>cerevisiae</a:t>
            </a:r>
            <a:r>
              <a:rPr lang="en-US" sz="3200" i="1" dirty="0"/>
              <a:t> </a:t>
            </a:r>
            <a:r>
              <a:rPr lang="sr-Latn-BA" sz="3200" i="1" dirty="0" smtClean="0"/>
              <a:t>- </a:t>
            </a:r>
            <a:r>
              <a:rPr lang="en-US" sz="3200" dirty="0" smtClean="0"/>
              <a:t>yeast</a:t>
            </a:r>
            <a:r>
              <a:rPr lang="en-US" sz="3200" dirty="0"/>
              <a: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smtClean="0"/>
              <a:t>IDPs</a:t>
            </a:r>
            <a:r>
              <a:rPr lang="en-US" sz="3200" dirty="0" smtClean="0"/>
              <a:t> </a:t>
            </a:r>
            <a:r>
              <a:rPr lang="en-US" sz="3200" dirty="0"/>
              <a:t>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a:t>
            </a:r>
            <a:r>
              <a:rPr lang="en-US" sz="3200" dirty="0" smtClean="0"/>
              <a:t>information</a:t>
            </a:r>
            <a:r>
              <a:rPr lang="sr-Latn-BA" sz="3200" dirty="0" smtClean="0"/>
              <a:t> obtained</a:t>
            </a:r>
            <a:r>
              <a:rPr lang="en-US" sz="3200" dirty="0" smtClean="0"/>
              <a:t> </a:t>
            </a:r>
            <a:r>
              <a:rPr lang="en-US" sz="3200" dirty="0"/>
              <a:t>by SPELL engine [6</a:t>
            </a:r>
            <a:r>
              <a:rPr lang="en-US" sz="3200" dirty="0" smtClean="0"/>
              <a:t>],</a:t>
            </a:r>
            <a:endParaRPr lang="sr-Latn-BA" sz="3200" dirty="0" smtClean="0"/>
          </a:p>
          <a:p>
            <a:pPr marL="457200" indent="-457200" algn="just">
              <a:buFont typeface="Arial" panose="020B0604020202020204" pitchFamily="34" charset="0"/>
              <a:buChar char="•"/>
            </a:pPr>
            <a:r>
              <a:rPr lang="en-US" sz="3200" dirty="0"/>
              <a:t>Protein sequences [8</a:t>
            </a:r>
            <a:r>
              <a:rPr lang="en-US" sz="3200" dirty="0" smtClean="0"/>
              <a:t>],</a:t>
            </a:r>
            <a:endParaRPr lang="sr-Latn-BA" sz="3200" dirty="0" smtClean="0"/>
          </a:p>
          <a:p>
            <a:pPr algn="just"/>
            <a:r>
              <a:rPr lang="sr-Latn-BA" sz="3200" dirty="0" smtClean="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[7</a:t>
            </a:r>
            <a:r>
              <a:rPr lang="en-US" sz="3200" dirty="0" smtClean="0"/>
              <a:t>]</a:t>
            </a:r>
            <a:r>
              <a:rPr lang="sr-Latn-BA" sz="3200" dirty="0" smtClean="0"/>
              <a:t> – for extraction of features from weighted network, based on random walks.</a:t>
            </a:r>
            <a:endParaRPr lang="en-US" sz="3200" dirty="0"/>
          </a:p>
          <a:p>
            <a:pPr marL="457200" indent="-457200" algn="just">
              <a:buFont typeface="Arial" panose="020B0604020202020204" pitchFamily="34" charset="0"/>
              <a:buChar char="•"/>
            </a:pPr>
            <a:r>
              <a:rPr lang="en-US" sz="3200" dirty="0" smtClean="0"/>
              <a:t>SMOTEEN </a:t>
            </a:r>
            <a:r>
              <a:rPr lang="en-US" sz="3200" dirty="0"/>
              <a:t>[10</a:t>
            </a:r>
            <a:r>
              <a:rPr lang="en-US" sz="3200" dirty="0" smtClean="0"/>
              <a:t>]</a:t>
            </a:r>
            <a:r>
              <a:rPr lang="sr-Latn-BA" sz="3200" dirty="0" smtClean="0"/>
              <a:t> – for sampling training set</a:t>
            </a:r>
            <a:r>
              <a:rPr lang="en-US" sz="3200" dirty="0" smtClean="0"/>
              <a:t>,</a:t>
            </a:r>
            <a:endParaRPr lang="en-US" sz="3200" dirty="0"/>
          </a:p>
          <a:p>
            <a:pPr marL="457200" indent="-457200" algn="just">
              <a:buFont typeface="Arial" panose="020B0604020202020204" pitchFamily="34" charset="0"/>
              <a:buChar char="•"/>
            </a:pPr>
            <a:r>
              <a:rPr lang="en-US" sz="3200" dirty="0" err="1"/>
              <a:t>MinMaxScaler</a:t>
            </a:r>
            <a:r>
              <a:rPr lang="en-US" sz="3200" dirty="0"/>
              <a:t> [11</a:t>
            </a:r>
            <a:r>
              <a:rPr lang="en-US" sz="3200" dirty="0" smtClean="0"/>
              <a:t>]</a:t>
            </a:r>
            <a:r>
              <a:rPr lang="sr-Latn-BA" sz="3200" dirty="0" smtClean="0"/>
              <a:t> – for normalization of dataset</a:t>
            </a:r>
            <a:r>
              <a:rPr lang="en-US" sz="3200" dirty="0" smtClean="0"/>
              <a:t>,</a:t>
            </a:r>
            <a:endParaRPr lang="en-US" sz="3200" dirty="0"/>
          </a:p>
          <a:p>
            <a:pPr marL="457200" indent="-457200" algn="just">
              <a:buFont typeface="Arial" panose="020B0604020202020204" pitchFamily="34" charset="0"/>
              <a:buChar char="•"/>
            </a:pPr>
            <a:r>
              <a:rPr lang="en-US" sz="3200" dirty="0" err="1"/>
              <a:t>GridSearchCV</a:t>
            </a:r>
            <a:r>
              <a:rPr lang="en-US" sz="3200" dirty="0"/>
              <a:t> [12</a:t>
            </a:r>
            <a:r>
              <a:rPr lang="en-US" sz="3200" dirty="0" smtClean="0"/>
              <a:t>]</a:t>
            </a:r>
            <a:r>
              <a:rPr lang="sr-Latn-BA" sz="3200" dirty="0" smtClean="0"/>
              <a:t> – for tuning hyperparametar of </a:t>
            </a:r>
            <a:r>
              <a:rPr lang="en-US" sz="3200" dirty="0" smtClean="0"/>
              <a:t>K</a:t>
            </a:r>
            <a:r>
              <a:rPr lang="sr-Latn-BA" sz="3200" dirty="0" smtClean="0"/>
              <a:t>NN</a:t>
            </a:r>
            <a:r>
              <a:rPr lang="en-US" sz="3200" dirty="0" smtClean="0"/>
              <a:t>.</a:t>
            </a:r>
            <a:endParaRPr lang="en-US" sz="3200" dirty="0"/>
          </a:p>
        </p:txBody>
      </p:sp>
      <p:sp>
        <p:nvSpPr>
          <p:cNvPr id="48" name="Rounded Rectangle 47"/>
          <p:cNvSpPr/>
          <p:nvPr/>
        </p:nvSpPr>
        <p:spPr>
          <a:xfrm>
            <a:off x="10691813" y="2422844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xmlns="" id="{33946411-5D0B-4586-92C0-9422A01632C7}"/>
              </a:ext>
            </a:extLst>
          </p:cNvPr>
          <p:cNvSpPr/>
          <p:nvPr/>
        </p:nvSpPr>
        <p:spPr>
          <a:xfrm>
            <a:off x="3219036" y="15443473"/>
            <a:ext cx="7616793" cy="748945"/>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a16="http://schemas.microsoft.com/office/drawing/2014/main" xmlns="" id="{5FB06176-787A-4601-99AD-07335A70D009}"/>
              </a:ext>
            </a:extLst>
          </p:cNvPr>
          <p:cNvSpPr/>
          <p:nvPr/>
        </p:nvSpPr>
        <p:spPr>
          <a:xfrm>
            <a:off x="19251308" y="15450821"/>
            <a:ext cx="7616793" cy="670552"/>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a16="http://schemas.microsoft.com/office/drawing/2014/main" xmlns=""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xmlns=""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776033" y="16752672"/>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xmlns=""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4571133" y="16739617"/>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xmlns=""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a:t>
            </a:r>
            <a:r>
              <a:rPr lang="en-US" sz="1600" dirty="0" smtClean="0">
                <a:solidFill>
                  <a:srgbClr val="000000"/>
                </a:solidFill>
                <a:latin typeface="Calibri" panose="020F0502020204030204" pitchFamily="34" charset="0"/>
              </a:rPr>
              <a:t>P</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and </a:t>
            </a:r>
            <a:r>
              <a:rPr lang="en-US" sz="1600" dirty="0">
                <a:solidFill>
                  <a:srgbClr val="000000"/>
                </a:solidFill>
                <a:latin typeface="Calibri" panose="020F0502020204030204" pitchFamily="34" charset="0"/>
              </a:rPr>
              <a:t>Q by using the </a:t>
            </a:r>
            <a:r>
              <a:rPr lang="en-US" sz="1600" dirty="0">
                <a:solidFill>
                  <a:srgbClr val="000000"/>
                </a:solidFill>
                <a:latin typeface="Calibri" panose="020F0502020204030204" pitchFamily="34" charset="0"/>
              </a:rPr>
              <a:t>SPELL engine [6</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a16="http://schemas.microsoft.com/office/drawing/2014/main" xmlns=""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solidFill>
                  <a:srgbClr val="000000"/>
                </a:solidFill>
                <a:latin typeface="Calibri" panose="020F0502020204030204" pitchFamily="34" charset="0"/>
              </a:rPr>
              <a:t>Determining </a:t>
            </a:r>
            <a:r>
              <a:rPr lang="en-US" sz="1600" dirty="0">
                <a:solidFill>
                  <a:srgbClr val="000000"/>
                </a:solidFill>
                <a:latin typeface="Calibri" panose="020F0502020204030204" pitchFamily="34" charset="0"/>
              </a:rPr>
              <a:t>the features based on  information about amino acids in the context of IDPs involves consideration of the following properties </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9</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a:t>
            </a:r>
            <a:r>
              <a:rPr lang="en-US" sz="1600" dirty="0" smtClean="0">
                <a:solidFill>
                  <a:srgbClr val="000000"/>
                </a:solidFill>
                <a:latin typeface="Calibri" panose="020F0502020204030204" pitchFamily="34" charset="0"/>
              </a:rPr>
              <a:t>properties</a:t>
            </a:r>
            <a:r>
              <a:rPr lang="sr-Latn-BA"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Aromatic/Aliphatic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B</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Polar/Non-Polar</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C</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Non-Zero/Zero</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D</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Hydrophobic/Hydrophilic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Positive/Negative</a:t>
            </a:r>
          </a:p>
        </p:txBody>
      </p:sp>
      <p:sp>
        <p:nvSpPr>
          <p:cNvPr id="50" name="Rectangle 49">
            <a:extLst>
              <a:ext uri="{FF2B5EF4-FFF2-40B4-BE49-F238E27FC236}">
                <a16:creationId xmlns:a16="http://schemas.microsoft.com/office/drawing/2014/main" xmlns=""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v</a:t>
            </a:r>
            <a:r>
              <a:rPr lang="en-US" sz="1600" baseline="-25000" dirty="0" smtClean="0"/>
              <a:t>1,1</a:t>
            </a:r>
            <a:r>
              <a:rPr lang="en-US" sz="1600" dirty="0" smtClean="0"/>
              <a:t>,</a:t>
            </a:r>
            <a:r>
              <a:rPr lang="sr-Latn-BA" sz="1600" dirty="0" smtClean="0"/>
              <a:t>v</a:t>
            </a:r>
            <a:r>
              <a:rPr lang="en-US" sz="1600" baseline="-25000" dirty="0" smtClean="0"/>
              <a:t>1,2</a:t>
            </a:r>
            <a:r>
              <a:rPr lang="en-US" sz="1600" dirty="0" smtClean="0"/>
              <a:t>,…,</a:t>
            </a:r>
            <a:r>
              <a:rPr lang="sr-Latn-BA" sz="1600" dirty="0" smtClean="0"/>
              <a:t>v</a:t>
            </a:r>
            <a:r>
              <a:rPr lang="en-US" sz="1600" baseline="-25000" dirty="0" smtClean="0"/>
              <a:t>1,128</a:t>
            </a:r>
            <a:r>
              <a:rPr lang="en-US" sz="1600" dirty="0"/>
              <a:t>&gt;</a:t>
            </a:r>
          </a:p>
          <a:p>
            <a:r>
              <a:rPr lang="en-US" sz="1600" dirty="0"/>
              <a:t>&lt;YER068W, </a:t>
            </a:r>
            <a:r>
              <a:rPr lang="sr-Latn-BA" sz="1600" dirty="0" smtClean="0"/>
              <a:t>v</a:t>
            </a:r>
            <a:r>
              <a:rPr lang="en-US" sz="1600" baseline="-25000" dirty="0" smtClean="0"/>
              <a:t>2,1</a:t>
            </a:r>
            <a:r>
              <a:rPr lang="en-US" sz="1600" dirty="0" smtClean="0"/>
              <a:t>,</a:t>
            </a:r>
            <a:r>
              <a:rPr lang="sr-Latn-BA" sz="1600" dirty="0" smtClean="0"/>
              <a:t>v</a:t>
            </a:r>
            <a:r>
              <a:rPr lang="en-US" sz="1600" baseline="-25000" dirty="0" smtClean="0"/>
              <a:t>2,2</a:t>
            </a:r>
            <a:r>
              <a:rPr lang="en-US" sz="1600" dirty="0" smtClean="0"/>
              <a:t>,…,</a:t>
            </a:r>
            <a:r>
              <a:rPr lang="sr-Latn-BA" sz="1600" dirty="0" smtClean="0"/>
              <a:t>v</a:t>
            </a:r>
            <a:r>
              <a:rPr lang="en-US" sz="1600" baseline="-25000" dirty="0" smtClean="0"/>
              <a:t>2,128</a:t>
            </a:r>
            <a:r>
              <a:rPr lang="en-US" sz="1600" dirty="0"/>
              <a:t>&gt;</a:t>
            </a:r>
          </a:p>
          <a:p>
            <a:r>
              <a:rPr lang="en-US" sz="1600" dirty="0"/>
              <a:t>...</a:t>
            </a:r>
          </a:p>
          <a:p>
            <a:r>
              <a:rPr lang="en-US" sz="1600" dirty="0"/>
              <a:t>&lt;YMR207C, </a:t>
            </a:r>
            <a:r>
              <a:rPr lang="sr-Latn-BA" sz="1600" dirty="0" smtClean="0"/>
              <a:t>v</a:t>
            </a:r>
            <a:r>
              <a:rPr lang="en-US" sz="1600" baseline="-25000" dirty="0" smtClean="0"/>
              <a:t>n,1</a:t>
            </a:r>
            <a:r>
              <a:rPr lang="en-US" sz="1600" dirty="0" smtClean="0"/>
              <a:t>,</a:t>
            </a:r>
            <a:r>
              <a:rPr lang="sr-Latn-BA" sz="1600" dirty="0" smtClean="0"/>
              <a:t>v</a:t>
            </a:r>
            <a:r>
              <a:rPr lang="en-US" sz="1600" baseline="-25000" dirty="0" smtClean="0"/>
              <a:t>n,2</a:t>
            </a:r>
            <a:r>
              <a:rPr lang="en-US" sz="1600" dirty="0" smtClean="0"/>
              <a:t>,…,</a:t>
            </a:r>
            <a:r>
              <a:rPr lang="sr-Latn-BA" sz="1600" dirty="0" smtClean="0"/>
              <a:t>v</a:t>
            </a:r>
            <a:r>
              <a:rPr lang="en-US" sz="1600" baseline="-25000" dirty="0" smtClean="0"/>
              <a:t>n,128</a:t>
            </a:r>
            <a:r>
              <a:rPr lang="en-US" sz="1600" dirty="0"/>
              <a:t>&gt;</a:t>
            </a:r>
          </a:p>
        </p:txBody>
      </p:sp>
      <p:sp>
        <p:nvSpPr>
          <p:cNvPr id="52" name="Rounded Rectangle 47">
            <a:extLst>
              <a:ext uri="{FF2B5EF4-FFF2-40B4-BE49-F238E27FC236}">
                <a16:creationId xmlns:a16="http://schemas.microsoft.com/office/drawing/2014/main" xmlns=""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xmlns="" id="{F75BF84B-2C0D-4C09-BA31-AFAAC77EAF11}"/>
              </a:ext>
            </a:extLst>
          </p:cNvPr>
          <p:cNvSpPr/>
          <p:nvPr/>
        </p:nvSpPr>
        <p:spPr>
          <a:xfrm>
            <a:off x="8106792" y="17120866"/>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xmlns=""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a</a:t>
            </a:r>
            <a:r>
              <a:rPr lang="en-US" sz="1600" baseline="-25000" dirty="0" smtClean="0"/>
              <a:t>1</a:t>
            </a:r>
            <a:r>
              <a:rPr lang="sr-Latn-BA" sz="1600" baseline="-25000" dirty="0" smtClean="0"/>
              <a:t>,1</a:t>
            </a:r>
            <a:r>
              <a:rPr lang="en-US" sz="1600" dirty="0" smtClean="0"/>
              <a:t>,…</a:t>
            </a:r>
            <a:r>
              <a:rPr lang="sr-Latn-BA" sz="1600" dirty="0" smtClean="0"/>
              <a:t>a</a:t>
            </a:r>
            <a:r>
              <a:rPr lang="sr-Latn-BA" sz="1600" baseline="-25000" dirty="0" smtClean="0"/>
              <a:t>1,</a:t>
            </a:r>
            <a:r>
              <a:rPr lang="en-US" sz="1600" baseline="-25000" dirty="0" smtClean="0"/>
              <a:t>10</a:t>
            </a:r>
            <a:r>
              <a:rPr lang="en-US" sz="1600" dirty="0"/>
              <a:t>, </a:t>
            </a:r>
            <a:r>
              <a:rPr lang="sr-Latn-BA" sz="1600" dirty="0" smtClean="0"/>
              <a:t>ba</a:t>
            </a:r>
            <a:r>
              <a:rPr lang="sr-Latn-BA" sz="1600" baseline="-25000" dirty="0" smtClean="0"/>
              <a:t>1,</a:t>
            </a:r>
            <a:r>
              <a:rPr lang="en-US" sz="1600" baseline="-25000" dirty="0" smtClean="0"/>
              <a:t>1</a:t>
            </a:r>
            <a:r>
              <a:rPr lang="en-US" sz="1600" dirty="0" smtClean="0"/>
              <a:t>,</a:t>
            </a:r>
            <a:r>
              <a:rPr lang="sr-Latn-BA" sz="1600" dirty="0" smtClean="0"/>
              <a:t>...,</a:t>
            </a:r>
            <a:r>
              <a:rPr lang="en-US" sz="1600" dirty="0" smtClean="0"/>
              <a:t> </a:t>
            </a:r>
            <a:r>
              <a:rPr lang="sr-Latn-BA" sz="1600" dirty="0" smtClean="0"/>
              <a:t>ba</a:t>
            </a:r>
            <a:r>
              <a:rPr lang="en-US" sz="1600" baseline="-25000" dirty="0" smtClean="0"/>
              <a:t>1,10</a:t>
            </a:r>
            <a:r>
              <a:rPr lang="en-US" sz="1600" dirty="0" smtClean="0"/>
              <a:t>,…,</a:t>
            </a:r>
            <a:r>
              <a:rPr lang="sr-Latn-BA" sz="1600" dirty="0" smtClean="0"/>
              <a:t>be</a:t>
            </a:r>
            <a:r>
              <a:rPr lang="en-US" sz="1600" baseline="-25000" dirty="0" smtClean="0"/>
              <a:t>1</a:t>
            </a:r>
            <a:r>
              <a:rPr lang="sr-Latn-BA" sz="1600" baseline="-25000" dirty="0" smtClean="0"/>
              <a:t>,1</a:t>
            </a:r>
            <a:r>
              <a:rPr lang="en-US" sz="1600" dirty="0" smtClean="0"/>
              <a:t>,…,</a:t>
            </a:r>
            <a:r>
              <a:rPr lang="sr-Latn-BA" sz="1600" dirty="0" smtClean="0"/>
              <a:t>be</a:t>
            </a:r>
            <a:r>
              <a:rPr lang="sr-Latn-BA" sz="1600" baseline="-25000" dirty="0" smtClean="0"/>
              <a:t>1</a:t>
            </a:r>
            <a:r>
              <a:rPr lang="en-US" sz="1600" baseline="-25000" dirty="0" smtClean="0"/>
              <a:t>,10</a:t>
            </a:r>
            <a:r>
              <a:rPr lang="en-US" sz="1600" dirty="0"/>
              <a:t>&gt;</a:t>
            </a:r>
          </a:p>
          <a:p>
            <a:r>
              <a:rPr lang="en-US" sz="1600" dirty="0"/>
              <a:t>&lt;YER068W, </a:t>
            </a:r>
            <a:r>
              <a:rPr lang="sr-Latn-BA" sz="1600" dirty="0" smtClean="0"/>
              <a:t>a</a:t>
            </a:r>
            <a:r>
              <a:rPr lang="sr-Latn-BA" sz="1600" baseline="-25000" dirty="0" smtClean="0"/>
              <a:t>2,1</a:t>
            </a:r>
            <a:r>
              <a:rPr lang="en-US" sz="1600" dirty="0"/>
              <a:t>,…</a:t>
            </a:r>
            <a:r>
              <a:rPr lang="sr-Latn-BA" sz="1600" dirty="0" smtClean="0"/>
              <a:t>a</a:t>
            </a:r>
            <a:r>
              <a:rPr lang="sr-Latn-BA" sz="1600" baseline="-25000" dirty="0" smtClean="0"/>
              <a:t>2,</a:t>
            </a:r>
            <a:r>
              <a:rPr lang="en-US" sz="1600" baseline="-25000" dirty="0"/>
              <a:t>10</a:t>
            </a:r>
            <a:r>
              <a:rPr lang="en-US" sz="1600" dirty="0"/>
              <a:t>, </a:t>
            </a:r>
            <a:r>
              <a:rPr lang="sr-Latn-BA" sz="1600" dirty="0" smtClean="0"/>
              <a:t>ba</a:t>
            </a:r>
            <a:r>
              <a:rPr lang="sr-Latn-BA" sz="1600" baseline="-25000" dirty="0" smtClean="0"/>
              <a:t>2,</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2</a:t>
            </a:r>
            <a:r>
              <a:rPr lang="en-US" sz="1600" baseline="-25000" dirty="0" smtClean="0"/>
              <a:t>,10</a:t>
            </a:r>
            <a:r>
              <a:rPr lang="en-US" sz="1600" dirty="0"/>
              <a:t>,…,</a:t>
            </a:r>
            <a:r>
              <a:rPr lang="sr-Latn-BA" sz="1600" dirty="0" smtClean="0"/>
              <a:t>be</a:t>
            </a:r>
            <a:r>
              <a:rPr lang="sr-Latn-BA" sz="1600" baseline="-25000" dirty="0" smtClean="0"/>
              <a:t>2,1</a:t>
            </a:r>
            <a:r>
              <a:rPr lang="en-US" sz="1600" dirty="0"/>
              <a:t>,…,</a:t>
            </a:r>
            <a:r>
              <a:rPr lang="sr-Latn-BA" sz="1600" dirty="0" smtClean="0"/>
              <a:t>be</a:t>
            </a:r>
            <a:r>
              <a:rPr lang="sr-Latn-BA" sz="1600" baseline="-25000" dirty="0" smtClean="0"/>
              <a:t>2</a:t>
            </a:r>
            <a:r>
              <a:rPr lang="en-US" sz="1600" baseline="-25000" dirty="0" smtClean="0"/>
              <a:t>,10 </a:t>
            </a:r>
            <a:r>
              <a:rPr lang="en-US" sz="1600" dirty="0" smtClean="0"/>
              <a:t>&gt;</a:t>
            </a:r>
            <a:endParaRPr lang="en-US" sz="1600" dirty="0"/>
          </a:p>
          <a:p>
            <a:r>
              <a:rPr lang="en-US" sz="1600" dirty="0"/>
              <a:t>...</a:t>
            </a:r>
          </a:p>
          <a:p>
            <a:r>
              <a:rPr lang="en-US" sz="1600" dirty="0"/>
              <a:t>&lt;YMR207C, </a:t>
            </a:r>
            <a:r>
              <a:rPr lang="sr-Latn-BA" sz="1600" dirty="0" smtClean="0"/>
              <a:t>a</a:t>
            </a:r>
            <a:r>
              <a:rPr lang="sr-Latn-BA" sz="1600" baseline="-25000" dirty="0" smtClean="0"/>
              <a:t>n,1</a:t>
            </a:r>
            <a:r>
              <a:rPr lang="en-US" sz="1600" dirty="0"/>
              <a:t>,…</a:t>
            </a:r>
            <a:r>
              <a:rPr lang="sr-Latn-BA" sz="1600" dirty="0" smtClean="0"/>
              <a:t>a</a:t>
            </a:r>
            <a:r>
              <a:rPr lang="sr-Latn-BA" sz="1600" baseline="-25000" dirty="0" smtClean="0"/>
              <a:t>n,</a:t>
            </a:r>
            <a:r>
              <a:rPr lang="en-US" sz="1600" baseline="-25000" dirty="0"/>
              <a:t>10</a:t>
            </a:r>
            <a:r>
              <a:rPr lang="en-US" sz="1600" dirty="0"/>
              <a:t>, </a:t>
            </a:r>
            <a:r>
              <a:rPr lang="sr-Latn-BA" sz="1600" dirty="0" smtClean="0"/>
              <a:t>ba</a:t>
            </a:r>
            <a:r>
              <a:rPr lang="sr-Latn-BA" sz="1600" baseline="-25000" dirty="0" smtClean="0"/>
              <a:t>n,</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n</a:t>
            </a:r>
            <a:r>
              <a:rPr lang="en-US" sz="1600" baseline="-25000" dirty="0" smtClean="0"/>
              <a:t>,10</a:t>
            </a:r>
            <a:r>
              <a:rPr lang="en-US" sz="1600" dirty="0"/>
              <a:t>,…,</a:t>
            </a:r>
            <a:r>
              <a:rPr lang="sr-Latn-BA" sz="1600" dirty="0" smtClean="0"/>
              <a:t>be</a:t>
            </a:r>
            <a:r>
              <a:rPr lang="sr-Latn-BA" sz="1600" baseline="-25000" dirty="0" smtClean="0"/>
              <a:t>n,1</a:t>
            </a:r>
            <a:r>
              <a:rPr lang="en-US" sz="1600" dirty="0"/>
              <a:t>,…,</a:t>
            </a:r>
            <a:r>
              <a:rPr lang="sr-Latn-BA" sz="1600" dirty="0" smtClean="0"/>
              <a:t>be</a:t>
            </a:r>
            <a:r>
              <a:rPr lang="sr-Latn-BA" sz="1600" baseline="-25000" dirty="0" smtClean="0"/>
              <a:t>n</a:t>
            </a:r>
            <a:r>
              <a:rPr lang="en-US" sz="1600" baseline="-25000" dirty="0" smtClean="0"/>
              <a:t>,10 </a:t>
            </a:r>
            <a:r>
              <a:rPr lang="en-US" sz="1600" dirty="0" smtClean="0"/>
              <a:t>&gt;</a:t>
            </a:r>
            <a:endParaRPr lang="en-US" sz="1600" dirty="0"/>
          </a:p>
        </p:txBody>
      </p:sp>
      <p:sp>
        <p:nvSpPr>
          <p:cNvPr id="57" name="Rounded Rectangle 47">
            <a:extLst>
              <a:ext uri="{FF2B5EF4-FFF2-40B4-BE49-F238E27FC236}">
                <a16:creationId xmlns:a16="http://schemas.microsoft.com/office/drawing/2014/main" xmlns=""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xmlns=""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F</a:t>
            </a:r>
            <a:r>
              <a:rPr lang="en-US" sz="1600" dirty="0" smtClean="0">
                <a:solidFill>
                  <a:srgbClr val="000000"/>
                </a:solidFill>
                <a:latin typeface="Calibri" panose="020F0502020204030204" pitchFamily="34" charset="0"/>
              </a:rPr>
              <a:t>or </a:t>
            </a:r>
            <a:r>
              <a:rPr lang="en-US" sz="1600" dirty="0">
                <a:solidFill>
                  <a:srgbClr val="000000"/>
                </a:solidFill>
                <a:latin typeface="Calibri" panose="020F0502020204030204" pitchFamily="34" charset="0"/>
              </a:rPr>
              <a:t>a protein sequence, </a:t>
            </a:r>
            <a:r>
              <a:rPr lang="en-US" sz="1600" i="1" dirty="0">
                <a:solidFill>
                  <a:srgbClr val="000000"/>
                </a:solidFill>
                <a:latin typeface="Calibri" panose="020F0502020204030204" pitchFamily="34" charset="0"/>
              </a:rPr>
              <a:t>S = </a:t>
            </a:r>
            <a:r>
              <a:rPr lang="en-US" sz="1600" i="1" dirty="0" smtClean="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3</a:t>
            </a:r>
            <a:r>
              <a:rPr lang="en-US" sz="1600" i="1" dirty="0" smtClean="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sr-Latn-BA" sz="1600" dirty="0" smtClean="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are the successive residues, </a:t>
            </a:r>
            <a:r>
              <a:rPr lang="en-US" sz="1600" dirty="0" smtClean="0">
                <a:solidFill>
                  <a:srgbClr val="000000"/>
                </a:solidFill>
                <a:latin typeface="Calibri" panose="020F0502020204030204" pitchFamily="34" charset="0"/>
              </a:rPr>
              <a:t>      calculate </a:t>
            </a:r>
            <a:r>
              <a:rPr lang="en-US" sz="1600" dirty="0">
                <a:solidFill>
                  <a:srgbClr val="000000"/>
                </a:solidFill>
                <a:latin typeface="Calibri" panose="020F0502020204030204" pitchFamily="34" charset="0"/>
              </a:rPr>
              <a:t>the binary sequence, </a:t>
            </a:r>
            <a:r>
              <a:rPr lang="sr-Latn-BA" sz="1600" i="1" dirty="0">
                <a:solidFill>
                  <a:srgbClr val="000000"/>
                </a:solidFill>
                <a:latin typeface="Calibri" panose="020F0502020204030204" pitchFamily="34" charset="0"/>
              </a:rPr>
              <a:t>F</a:t>
            </a:r>
            <a:r>
              <a:rPr lang="en-US" sz="1600" i="1" dirty="0" smtClean="0">
                <a:solidFill>
                  <a:srgbClr val="000000"/>
                </a:solidFill>
                <a:latin typeface="Calibri" panose="020F0502020204030204" pitchFamily="34" charset="0"/>
              </a:rPr>
              <a:t>(S</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through an indicator </a:t>
            </a:r>
            <a:r>
              <a:rPr lang="en-US" sz="1600" dirty="0" smtClean="0">
                <a:solidFill>
                  <a:srgbClr val="000000"/>
                </a:solidFill>
                <a:latin typeface="Calibri" panose="020F0502020204030204" pitchFamily="34" charset="0"/>
              </a:rPr>
              <a:t>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as </a:t>
            </a:r>
            <a:r>
              <a:rPr lang="sr-Latn-BA" sz="1600" dirty="0" smtClean="0">
                <a:solidFill>
                  <a:srgbClr val="000000"/>
                </a:solidFill>
                <a:latin typeface="Calibri" panose="020F0502020204030204" pitchFamily="34" charset="0"/>
              </a:rPr>
              <a:t>F</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S</a:t>
            </a:r>
            <a:r>
              <a:rPr lang="en-US" sz="1600" dirty="0" smtClean="0">
                <a:solidFill>
                  <a:srgbClr val="000000"/>
                </a:solidFill>
                <a:latin typeface="Calibri" panose="020F0502020204030204" pitchFamily="34" charset="0"/>
              </a:rPr>
              <a:t>)={</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r>
              <a:rPr lang="sr-Latn-BA" sz="1600" i="1" dirty="0" smtClean="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f(p</a:t>
            </a:r>
            <a:r>
              <a:rPr lang="en-US" sz="1600" i="1" baseline="-25000" dirty="0" smtClean="0">
                <a:solidFill>
                  <a:srgbClr val="000000"/>
                </a:solidFill>
                <a:latin typeface="Calibri" panose="020F0502020204030204" pitchFamily="34" charset="0"/>
              </a:rPr>
              <a:t>N</a:t>
            </a:r>
            <a:r>
              <a:rPr lang="sr-Latn-BA" sz="1600"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 1 if </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distances between ones, and </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distances between </a:t>
            </a:r>
            <a:r>
              <a:rPr lang="en-US" sz="1600" dirty="0" smtClean="0">
                <a:solidFill>
                  <a:srgbClr val="000000"/>
                </a:solidFill>
                <a:latin typeface="Calibri" panose="020F0502020204030204" pitchFamily="34" charset="0"/>
              </a:rPr>
              <a:t>zeros. </a:t>
            </a:r>
          </a:p>
          <a:p>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each IAD </a:t>
            </a:r>
            <a:r>
              <a:rPr lang="en-US" sz="1600" dirty="0" smtClean="0">
                <a:solidFill>
                  <a:srgbClr val="000000"/>
                </a:solidFill>
                <a:latin typeface="Calibri" panose="020F0502020204030204" pitchFamily="34" charset="0"/>
              </a:rPr>
              <a:t>array:</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Build the frequency histogram based on values of </a:t>
            </a:r>
            <a:r>
              <a:rPr lang="en-US" sz="1600" dirty="0" smtClean="0">
                <a:solidFill>
                  <a:srgbClr val="000000"/>
                </a:solidFill>
                <a:latin typeface="Calibri" panose="020F0502020204030204" pitchFamily="34" charset="0"/>
              </a:rPr>
              <a:t>the IAD;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Construct the histogram with five intervals chosen in </a:t>
            </a:r>
            <a:r>
              <a:rPr lang="en-US" sz="1600" dirty="0" smtClean="0">
                <a:solidFill>
                  <a:srgbClr val="000000"/>
                </a:solidFill>
                <a:latin typeface="Calibri" panose="020F0502020204030204" pitchFamily="34" charset="0"/>
              </a:rPr>
              <a:t>advanced;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Convert the frequency histogram to a probability distribution using standard statistical </a:t>
            </a:r>
            <a:r>
              <a:rPr lang="en-US" sz="1600" dirty="0" smtClean="0">
                <a:solidFill>
                  <a:srgbClr val="000000"/>
                </a:solidFill>
                <a:latin typeface="Calibri" panose="020F0502020204030204" pitchFamily="34" charset="0"/>
              </a:rPr>
              <a:t>procedures;</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Derive 5 probability values from the frequency </a:t>
            </a:r>
            <a:r>
              <a:rPr lang="en-US" sz="1600" dirty="0" smtClean="0">
                <a:solidFill>
                  <a:srgbClr val="000000"/>
                </a:solidFill>
                <a:latin typeface="Calibri" panose="020F0502020204030204" pitchFamily="34" charset="0"/>
              </a:rPr>
              <a:t>histogram; </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r>
              <a:rPr lang="en-US" sz="1600" dirty="0" smtClean="0">
                <a:solidFill>
                  <a:srgbClr val="000000"/>
                </a:solidFill>
                <a:latin typeface="Calibri" panose="020F0502020204030204" pitchFamily="34" charset="0"/>
              </a:rPr>
              <a:t>).</a:t>
            </a:r>
            <a:endParaRPr lang="en-US" sz="1600" dirty="0"/>
          </a:p>
        </p:txBody>
      </p:sp>
      <p:graphicFrame>
        <p:nvGraphicFramePr>
          <p:cNvPr id="21" name="Diagram 20">
            <a:extLst>
              <a:ext uri="{FF2B5EF4-FFF2-40B4-BE49-F238E27FC236}">
                <a16:creationId xmlns:a16="http://schemas.microsoft.com/office/drawing/2014/main" xmlns=""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xmlns=""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xmlns=""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smtClean="0">
                <a:solidFill>
                  <a:schemeClr val="bg1"/>
                </a:solidFill>
                <a:latin typeface="Calibri" panose="020F0502020204030204" pitchFamily="34" charset="0"/>
              </a:rPr>
              <a:t>PPI </a:t>
            </a:r>
            <a:r>
              <a:rPr lang="en-US" sz="2000" dirty="0" smtClean="0">
                <a:solidFill>
                  <a:schemeClr val="bg1"/>
                </a:solidFill>
                <a:latin typeface="Calibri" panose="020F0502020204030204" pitchFamily="34" charset="0"/>
              </a:rPr>
              <a:t>weights</a:t>
            </a:r>
            <a:endParaRPr lang="en-US" sz="2000" dirty="0">
              <a:solidFill>
                <a:schemeClr val="bg1"/>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72961993"/>
              </p:ext>
            </p:extLst>
          </p:nvPr>
        </p:nvGraphicFramePr>
        <p:xfrm>
          <a:off x="3707029" y="25596601"/>
          <a:ext cx="20378272" cy="5088208"/>
        </p:xfrm>
        <a:graphic>
          <a:graphicData uri="http://schemas.openxmlformats.org/drawingml/2006/table">
            <a:tbl>
              <a:tblPr firstRow="1" bandRow="1">
                <a:tableStyleId>{5C22544A-7EE6-4342-B048-85BDC9FD1C3A}</a:tableStyleId>
              </a:tblPr>
              <a:tblGrid>
                <a:gridCol w="2664296"/>
                <a:gridCol w="1800200"/>
                <a:gridCol w="2158443"/>
                <a:gridCol w="1528371"/>
                <a:gridCol w="2037827"/>
                <a:gridCol w="2037827"/>
                <a:gridCol w="2037827"/>
                <a:gridCol w="2037827"/>
                <a:gridCol w="2037827"/>
                <a:gridCol w="2037827"/>
              </a:tblGrid>
              <a:tr h="1019980">
                <a:tc gridSpan="2">
                  <a:txBody>
                    <a:bodyPr/>
                    <a:lstStyle/>
                    <a:p>
                      <a:pPr algn="ctr"/>
                      <a:r>
                        <a:rPr lang="en-US" sz="3000" dirty="0" smtClean="0"/>
                        <a:t>Method</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smtClean="0"/>
                        <a:t>Node2vec+</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B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and B features</a:t>
                      </a: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algn="ctr"/>
                      <a:r>
                        <a:rPr lang="en-US" sz="3000" dirty="0" smtClean="0"/>
                        <a:t>F1 for</a:t>
                      </a:r>
                      <a:r>
                        <a:rPr lang="en-US" sz="3000" baseline="0" dirty="0" smtClean="0"/>
                        <a:t> non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F1</a:t>
                      </a:r>
                      <a:r>
                        <a:rPr lang="en-US" sz="3000" baseline="0" dirty="0" smtClean="0"/>
                        <a:t> for IDP</a:t>
                      </a:r>
                      <a:endParaRPr lang="en-US" sz="3000" dirty="0" smtClean="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rowSpan="3">
                  <a:txBody>
                    <a:bodyPr/>
                    <a:lstStyle/>
                    <a:p>
                      <a:pPr algn="ctr"/>
                      <a:r>
                        <a:rPr lang="en-US" sz="3000" dirty="0" smtClean="0"/>
                        <a:t>Confusion</a:t>
                      </a:r>
                      <a:r>
                        <a:rPr lang="en-US" sz="3000" baseline="0" dirty="0" smtClean="0"/>
                        <a:t> </a:t>
                      </a:r>
                    </a:p>
                    <a:p>
                      <a:pPr algn="ctr"/>
                      <a:r>
                        <a:rPr lang="en-US" sz="3000" baseline="0" dirty="0" smtClean="0"/>
                        <a:t>matrix</a:t>
                      </a:r>
                      <a:endParaRPr lang="en-US" sz="3000" dirty="0"/>
                    </a:p>
                  </a:txBody>
                  <a:tcPr anchor="ct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tc>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smtClean="0">
                          <a:solidFill>
                            <a:schemeClr val="dk1"/>
                          </a:solidFill>
                          <a:latin typeface="+mn-lt"/>
                          <a:ea typeface="+mn-ea"/>
                          <a:cs typeface="+mn-cs"/>
                        </a:rPr>
                        <a:t>non IDP</a:t>
                      </a:r>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tc>
              </a:tr>
              <a:tr h="839734">
                <a:tc vMerge="1">
                  <a:txBody>
                    <a:bodyPr/>
                    <a:lstStyle/>
                    <a:p>
                      <a:endParaRPr lang="en-US" sz="3000" dirty="0"/>
                    </a:p>
                  </a:txBody>
                  <a:tcPr/>
                </a:tc>
                <a:tc>
                  <a:txBody>
                    <a:bodyPr/>
                    <a:lstStyle/>
                    <a:p>
                      <a:r>
                        <a:rPr lang="en-US" sz="3000" kern="1200" baseline="0" dirty="0" smtClean="0">
                          <a:solidFill>
                            <a:schemeClr val="dk1"/>
                          </a:solidFill>
                          <a:latin typeface="+mn-lt"/>
                          <a:ea typeface="+mn-ea"/>
                          <a:cs typeface="+mn-cs"/>
                        </a:rPr>
                        <a:t>IDP</a:t>
                      </a:r>
                      <a:endParaRPr lang="en-US" sz="3000" kern="1200" baseline="0" dirty="0">
                        <a:solidFill>
                          <a:schemeClr val="dk1"/>
                        </a:solidFill>
                        <a:latin typeface="+mn-lt"/>
                        <a:ea typeface="+mn-ea"/>
                        <a:cs typeface="+mn-cs"/>
                      </a:endParaRPr>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3493</TotalTime>
  <Words>1161</Words>
  <Application>Microsoft Office PowerPoint</Application>
  <PresentationFormat>Custom</PresentationFormat>
  <Paragraphs>128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410</cp:revision>
  <dcterms:created xsi:type="dcterms:W3CDTF">2017-06-06T08:17:17Z</dcterms:created>
  <dcterms:modified xsi:type="dcterms:W3CDTF">2024-04-10T13:23:32Z</dcterms:modified>
</cp:coreProperties>
</file>