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Default Extension="png" ContentType="image/png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</p:sldIdLst>
  <p:sldSz cx="10083800" cy="7562850"/>
  <p:notesSz cx="10083800" cy="75628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285" y="2344483"/>
            <a:ext cx="857123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2700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4235196"/>
            <a:ext cx="705866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DCDCDC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2700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DCDCDC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2700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4190" y="1739455"/>
            <a:ext cx="4386453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93157" y="1739455"/>
            <a:ext cx="4386453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2700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0080713" cy="755928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5099" y="533412"/>
            <a:ext cx="876554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2700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10537" y="1603898"/>
            <a:ext cx="6845300" cy="3662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DCDCDC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28492" y="7033450"/>
            <a:ext cx="3226816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4190" y="7033450"/>
            <a:ext cx="2319274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260336" y="7033450"/>
            <a:ext cx="2319274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jp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jp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jp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Relationship Id="rId3" Type="http://schemas.openxmlformats.org/officeDocument/2006/relationships/image" Target="../media/image19.png"/><Relationship Id="rId4" Type="http://schemas.openxmlformats.org/officeDocument/2006/relationships/image" Target="../media/image20.jp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jp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jp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928505" y="3294539"/>
            <a:ext cx="4148454" cy="202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36700"/>
              </a:lnSpc>
              <a:spcBef>
                <a:spcPts val="100"/>
              </a:spcBef>
            </a:pPr>
            <a:r>
              <a:rPr dirty="0" sz="3200">
                <a:latin typeface="Arial"/>
                <a:cs typeface="Arial"/>
              </a:rPr>
              <a:t>Solomon</a:t>
            </a:r>
            <a:r>
              <a:rPr dirty="0" sz="3200" spc="-135">
                <a:latin typeface="Arial"/>
                <a:cs typeface="Arial"/>
              </a:rPr>
              <a:t> </a:t>
            </a:r>
            <a:r>
              <a:rPr dirty="0" sz="3200" spc="-55">
                <a:latin typeface="Arial"/>
                <a:cs typeface="Arial"/>
              </a:rPr>
              <a:t>Teferra</a:t>
            </a:r>
            <a:r>
              <a:rPr dirty="0" sz="3200" spc="-180">
                <a:latin typeface="Arial"/>
                <a:cs typeface="Arial"/>
              </a:rPr>
              <a:t> </a:t>
            </a:r>
            <a:r>
              <a:rPr dirty="0" sz="3200" spc="-10">
                <a:latin typeface="Arial"/>
                <a:cs typeface="Arial"/>
              </a:rPr>
              <a:t>Abate </a:t>
            </a:r>
            <a:r>
              <a:rPr dirty="0" sz="3200" spc="-50">
                <a:latin typeface="Arial"/>
                <a:cs typeface="Arial"/>
              </a:rPr>
              <a:t>@</a:t>
            </a:r>
            <a:endParaRPr sz="3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415"/>
              </a:spcBef>
            </a:pPr>
            <a:r>
              <a:rPr dirty="0" sz="3200">
                <a:latin typeface="Arial"/>
                <a:cs typeface="Arial"/>
              </a:rPr>
              <a:t>SIS,</a:t>
            </a:r>
            <a:r>
              <a:rPr dirty="0" sz="3200" spc="-220">
                <a:latin typeface="Arial"/>
                <a:cs typeface="Arial"/>
              </a:rPr>
              <a:t> </a:t>
            </a:r>
            <a:r>
              <a:rPr dirty="0" sz="3200" spc="-25">
                <a:latin typeface="Arial"/>
                <a:cs typeface="Arial"/>
              </a:rPr>
              <a:t>AAU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175" y="1220660"/>
            <a:ext cx="3755390" cy="14884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71475" marR="5080" indent="-359410">
              <a:lnSpc>
                <a:spcPct val="100000"/>
              </a:lnSpc>
              <a:spcBef>
                <a:spcPts val="100"/>
              </a:spcBef>
            </a:pPr>
            <a:r>
              <a:rPr dirty="0" sz="4800" spc="-20">
                <a:solidFill>
                  <a:srgbClr val="000000"/>
                </a:solidFill>
                <a:latin typeface="Carlito"/>
                <a:cs typeface="Carlito"/>
              </a:rPr>
              <a:t>Introduction</a:t>
            </a:r>
            <a:r>
              <a:rPr dirty="0" sz="4800" spc="-19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dirty="0" sz="4800" spc="-25">
                <a:solidFill>
                  <a:srgbClr val="000000"/>
                </a:solidFill>
                <a:latin typeface="Carlito"/>
                <a:cs typeface="Carlito"/>
              </a:rPr>
              <a:t>to </a:t>
            </a:r>
            <a:r>
              <a:rPr dirty="0" sz="4800">
                <a:solidFill>
                  <a:srgbClr val="000000"/>
                </a:solidFill>
                <a:latin typeface="Carlito"/>
                <a:cs typeface="Carlito"/>
              </a:rPr>
              <a:t>Data</a:t>
            </a:r>
            <a:r>
              <a:rPr dirty="0" sz="4800" spc="-155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dirty="0" sz="4800" spc="-10">
                <a:solidFill>
                  <a:srgbClr val="000000"/>
                </a:solidFill>
                <a:latin typeface="Carlito"/>
                <a:cs typeface="Carlito"/>
              </a:rPr>
              <a:t>Science</a:t>
            </a:r>
            <a:endParaRPr sz="4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56464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Types</a:t>
            </a:r>
            <a:r>
              <a:rPr dirty="0" spc="-155"/>
              <a:t> </a:t>
            </a:r>
            <a:r>
              <a:rPr dirty="0"/>
              <a:t>of</a:t>
            </a:r>
            <a:r>
              <a:rPr dirty="0" spc="-114"/>
              <a:t> </a:t>
            </a:r>
            <a:r>
              <a:rPr dirty="0" spc="-20"/>
              <a:t>Data</a:t>
            </a:r>
            <a:r>
              <a:rPr dirty="0" spc="-285"/>
              <a:t> </a:t>
            </a:r>
            <a:r>
              <a:rPr dirty="0" spc="-10"/>
              <a:t>Analytics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23417" y="1362506"/>
            <a:ext cx="15049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63980" y="1381582"/>
            <a:ext cx="841248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latin typeface="Carlito"/>
                <a:cs typeface="Carlito"/>
              </a:rPr>
              <a:t>Exploratory</a:t>
            </a:r>
            <a:r>
              <a:rPr dirty="0" sz="2800" spc="-20" b="1">
                <a:latin typeface="Carlito"/>
                <a:cs typeface="Carlito"/>
              </a:rPr>
              <a:t> </a:t>
            </a:r>
            <a:r>
              <a:rPr dirty="0" sz="2800" b="1">
                <a:latin typeface="Carlito"/>
                <a:cs typeface="Carlito"/>
              </a:rPr>
              <a:t>analysis:</a:t>
            </a:r>
            <a:r>
              <a:rPr dirty="0" sz="2800" spc="-5" b="1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Is</a:t>
            </a:r>
            <a:r>
              <a:rPr dirty="0" sz="2800" spc="-15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an</a:t>
            </a:r>
            <a:r>
              <a:rPr dirty="0" sz="2800" spc="-20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approach</a:t>
            </a:r>
            <a:r>
              <a:rPr dirty="0" sz="2800" spc="-20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to</a:t>
            </a:r>
            <a:r>
              <a:rPr dirty="0" sz="2800" spc="-15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analyzing</a:t>
            </a:r>
            <a:r>
              <a:rPr dirty="0" sz="2800" spc="-5">
                <a:latin typeface="Carlito"/>
                <a:cs typeface="Carlito"/>
              </a:rPr>
              <a:t> </a:t>
            </a:r>
            <a:r>
              <a:rPr dirty="0" sz="2800" spc="-10">
                <a:latin typeface="Carlito"/>
                <a:cs typeface="Carlito"/>
              </a:rPr>
              <a:t>datasets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63980" y="1808543"/>
            <a:ext cx="110617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2765" algn="l"/>
              </a:tabLst>
            </a:pPr>
            <a:r>
              <a:rPr dirty="0" sz="2800" spc="-25">
                <a:latin typeface="Carlito"/>
                <a:cs typeface="Carlito"/>
              </a:rPr>
              <a:t>to</a:t>
            </a:r>
            <a:r>
              <a:rPr dirty="0" sz="2800">
                <a:latin typeface="Carlito"/>
                <a:cs typeface="Carlito"/>
              </a:rPr>
              <a:t>	</a:t>
            </a:r>
            <a:r>
              <a:rPr dirty="0" sz="2800" spc="-20">
                <a:latin typeface="Carlito"/>
                <a:cs typeface="Carlito"/>
              </a:rPr>
              <a:t>find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513998" y="1808543"/>
            <a:ext cx="3865879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60905" algn="l"/>
                <a:tab pos="3191510" algn="l"/>
              </a:tabLst>
            </a:pPr>
            <a:r>
              <a:rPr dirty="0" sz="2800" spc="-10">
                <a:latin typeface="Carlito"/>
                <a:cs typeface="Carlito"/>
              </a:rPr>
              <a:t>relationships.</a:t>
            </a:r>
            <a:r>
              <a:rPr dirty="0" sz="2800">
                <a:latin typeface="Carlito"/>
                <a:cs typeface="Carlito"/>
              </a:rPr>
              <a:t>	</a:t>
            </a:r>
            <a:r>
              <a:rPr dirty="0" sz="2800" spc="-20">
                <a:latin typeface="Carlito"/>
                <a:cs typeface="Carlito"/>
              </a:rPr>
              <a:t>Often</a:t>
            </a:r>
            <a:r>
              <a:rPr dirty="0" sz="2800">
                <a:latin typeface="Carlito"/>
                <a:cs typeface="Carlito"/>
              </a:rPr>
              <a:t>	</a:t>
            </a:r>
            <a:r>
              <a:rPr dirty="0" sz="2800" spc="-20">
                <a:latin typeface="Carlito"/>
                <a:cs typeface="Carlito"/>
              </a:rPr>
              <a:t>such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963980" y="2233701"/>
            <a:ext cx="114998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0">
                <a:latin typeface="Carlito"/>
                <a:cs typeface="Carlito"/>
              </a:rPr>
              <a:t>analysis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261107" y="1808543"/>
            <a:ext cx="3061335" cy="877569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218440" marR="5080" indent="-205740">
              <a:lnSpc>
                <a:spcPts val="3350"/>
              </a:lnSpc>
              <a:spcBef>
                <a:spcPts val="204"/>
              </a:spcBef>
              <a:tabLst>
                <a:tab pos="1701800" algn="l"/>
                <a:tab pos="1757045" algn="l"/>
              </a:tabLst>
            </a:pPr>
            <a:r>
              <a:rPr dirty="0" sz="2800" spc="-10">
                <a:latin typeface="Carlito"/>
                <a:cs typeface="Carlito"/>
              </a:rPr>
              <a:t>previously</a:t>
            </a:r>
            <a:r>
              <a:rPr dirty="0" sz="2800">
                <a:latin typeface="Carlito"/>
                <a:cs typeface="Carlito"/>
              </a:rPr>
              <a:t>	</a:t>
            </a:r>
            <a:r>
              <a:rPr dirty="0" sz="2800" spc="-20">
                <a:latin typeface="Carlito"/>
                <a:cs typeface="Carlito"/>
              </a:rPr>
              <a:t>unknown </a:t>
            </a:r>
            <a:r>
              <a:rPr dirty="0" sz="2800" spc="-10">
                <a:latin typeface="Carlito"/>
                <a:cs typeface="Carlito"/>
              </a:rPr>
              <a:t>involves</a:t>
            </a:r>
            <a:r>
              <a:rPr dirty="0" sz="2800">
                <a:latin typeface="Carlito"/>
                <a:cs typeface="Carlito"/>
              </a:rPr>
              <a:t>		</a:t>
            </a:r>
            <a:r>
              <a:rPr dirty="0" sz="2800" spc="-20">
                <a:latin typeface="Carlito"/>
                <a:cs typeface="Carlito"/>
              </a:rPr>
              <a:t>using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144549" y="2233701"/>
            <a:ext cx="423608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34465" algn="l"/>
                <a:tab pos="2451100" algn="l"/>
              </a:tabLst>
            </a:pPr>
            <a:r>
              <a:rPr dirty="0" sz="2800" spc="-10">
                <a:latin typeface="Carlito"/>
                <a:cs typeface="Carlito"/>
              </a:rPr>
              <a:t>various</a:t>
            </a:r>
            <a:r>
              <a:rPr dirty="0" sz="2800">
                <a:latin typeface="Carlito"/>
                <a:cs typeface="Carlito"/>
              </a:rPr>
              <a:t>	</a:t>
            </a:r>
            <a:r>
              <a:rPr dirty="0" sz="2800" spc="-20">
                <a:latin typeface="Carlito"/>
                <a:cs typeface="Carlito"/>
              </a:rPr>
              <a:t>data</a:t>
            </a:r>
            <a:r>
              <a:rPr dirty="0" sz="2800">
                <a:latin typeface="Carlito"/>
                <a:cs typeface="Carlito"/>
              </a:rPr>
              <a:t>	</a:t>
            </a:r>
            <a:r>
              <a:rPr dirty="0" sz="2800" spc="-10">
                <a:latin typeface="Carlito"/>
                <a:cs typeface="Carlito"/>
              </a:rPr>
              <a:t>visualization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963980" y="2659227"/>
            <a:ext cx="179070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0">
                <a:latin typeface="Carlito"/>
                <a:cs typeface="Carlito"/>
              </a:rPr>
              <a:t>approaches: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623417" y="3492258"/>
            <a:ext cx="15049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963980" y="3511346"/>
            <a:ext cx="8415020" cy="8782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426210" algn="l"/>
                <a:tab pos="1934210" algn="l"/>
                <a:tab pos="1960880" algn="l"/>
                <a:tab pos="3396615" algn="l"/>
                <a:tab pos="3457575" algn="l"/>
                <a:tab pos="4288155" algn="l"/>
                <a:tab pos="4737100" algn="l"/>
                <a:tab pos="5142230" algn="l"/>
                <a:tab pos="5687060" algn="l"/>
                <a:tab pos="6988175" algn="l"/>
                <a:tab pos="7100570" algn="l"/>
                <a:tab pos="7607300" algn="l"/>
                <a:tab pos="7642859" algn="l"/>
              </a:tabLst>
            </a:pPr>
            <a:r>
              <a:rPr dirty="0" sz="2800" spc="-10" b="1">
                <a:latin typeface="Carlito"/>
                <a:cs typeface="Carlito"/>
              </a:rPr>
              <a:t>Mechanistic</a:t>
            </a:r>
            <a:r>
              <a:rPr dirty="0" sz="2800" b="1">
                <a:latin typeface="Carlito"/>
                <a:cs typeface="Carlito"/>
              </a:rPr>
              <a:t>		</a:t>
            </a:r>
            <a:r>
              <a:rPr dirty="0" sz="2800" spc="-10" b="1">
                <a:latin typeface="Carlito"/>
                <a:cs typeface="Carlito"/>
              </a:rPr>
              <a:t>analysis:</a:t>
            </a:r>
            <a:r>
              <a:rPr dirty="0" sz="2800" b="1">
                <a:latin typeface="Carlito"/>
                <a:cs typeface="Carlito"/>
              </a:rPr>
              <a:t>	</a:t>
            </a:r>
            <a:r>
              <a:rPr dirty="0" sz="2800" spc="-10">
                <a:latin typeface="Carlito"/>
                <a:cs typeface="Carlito"/>
              </a:rPr>
              <a:t>Involves</a:t>
            </a:r>
            <a:r>
              <a:rPr dirty="0" sz="2800">
                <a:latin typeface="Carlito"/>
                <a:cs typeface="Carlito"/>
              </a:rPr>
              <a:t>	</a:t>
            </a:r>
            <a:r>
              <a:rPr dirty="0" sz="2800" spc="-10">
                <a:latin typeface="Carlito"/>
                <a:cs typeface="Carlito"/>
              </a:rPr>
              <a:t>understanding</a:t>
            </a:r>
            <a:r>
              <a:rPr dirty="0" sz="2800">
                <a:latin typeface="Carlito"/>
                <a:cs typeface="Carlito"/>
              </a:rPr>
              <a:t>	</a:t>
            </a:r>
            <a:r>
              <a:rPr dirty="0" sz="2800" spc="-25">
                <a:latin typeface="Carlito"/>
                <a:cs typeface="Carlito"/>
              </a:rPr>
              <a:t>the</a:t>
            </a:r>
            <a:r>
              <a:rPr dirty="0" sz="2800">
                <a:latin typeface="Carlito"/>
                <a:cs typeface="Carlito"/>
              </a:rPr>
              <a:t>		</a:t>
            </a:r>
            <a:r>
              <a:rPr dirty="0" sz="2800" spc="-30">
                <a:latin typeface="Carlito"/>
                <a:cs typeface="Carlito"/>
              </a:rPr>
              <a:t>exact </a:t>
            </a:r>
            <a:r>
              <a:rPr dirty="0" sz="2800" spc="-10">
                <a:latin typeface="Carlito"/>
                <a:cs typeface="Carlito"/>
              </a:rPr>
              <a:t>changes</a:t>
            </a:r>
            <a:r>
              <a:rPr dirty="0" sz="2800">
                <a:latin typeface="Carlito"/>
                <a:cs typeface="Carlito"/>
              </a:rPr>
              <a:t>	</a:t>
            </a:r>
            <a:r>
              <a:rPr dirty="0" sz="2800" spc="-25">
                <a:latin typeface="Carlito"/>
                <a:cs typeface="Carlito"/>
              </a:rPr>
              <a:t>in</a:t>
            </a:r>
            <a:r>
              <a:rPr dirty="0" sz="2800">
                <a:latin typeface="Carlito"/>
                <a:cs typeface="Carlito"/>
              </a:rPr>
              <a:t>	</a:t>
            </a:r>
            <a:r>
              <a:rPr dirty="0" sz="2800" spc="-10">
                <a:latin typeface="Carlito"/>
                <a:cs typeface="Carlito"/>
              </a:rPr>
              <a:t>variables</a:t>
            </a:r>
            <a:r>
              <a:rPr dirty="0" sz="2800">
                <a:latin typeface="Carlito"/>
                <a:cs typeface="Carlito"/>
              </a:rPr>
              <a:t>		</a:t>
            </a:r>
            <a:r>
              <a:rPr dirty="0" sz="2800" spc="-20">
                <a:latin typeface="Carlito"/>
                <a:cs typeface="Carlito"/>
              </a:rPr>
              <a:t>that</a:t>
            </a:r>
            <a:r>
              <a:rPr dirty="0" sz="2800">
                <a:latin typeface="Carlito"/>
                <a:cs typeface="Carlito"/>
              </a:rPr>
              <a:t>	</a:t>
            </a:r>
            <a:r>
              <a:rPr dirty="0" sz="2800" spc="-20">
                <a:latin typeface="Carlito"/>
                <a:cs typeface="Carlito"/>
              </a:rPr>
              <a:t>lead</a:t>
            </a:r>
            <a:r>
              <a:rPr dirty="0" sz="2800">
                <a:latin typeface="Carlito"/>
                <a:cs typeface="Carlito"/>
              </a:rPr>
              <a:t>	</a:t>
            </a:r>
            <a:r>
              <a:rPr dirty="0" sz="2800" spc="-25">
                <a:latin typeface="Carlito"/>
                <a:cs typeface="Carlito"/>
              </a:rPr>
              <a:t>to</a:t>
            </a:r>
            <a:r>
              <a:rPr dirty="0" sz="2800">
                <a:latin typeface="Carlito"/>
                <a:cs typeface="Carlito"/>
              </a:rPr>
              <a:t>	</a:t>
            </a:r>
            <a:r>
              <a:rPr dirty="0" sz="2800" spc="-10">
                <a:latin typeface="Carlito"/>
                <a:cs typeface="Carlito"/>
              </a:rPr>
              <a:t>changes</a:t>
            </a:r>
            <a:r>
              <a:rPr dirty="0" sz="2800">
                <a:latin typeface="Carlito"/>
                <a:cs typeface="Carlito"/>
              </a:rPr>
              <a:t>		</a:t>
            </a:r>
            <a:r>
              <a:rPr dirty="0" sz="2800" spc="-25">
                <a:latin typeface="Carlito"/>
                <a:cs typeface="Carlito"/>
              </a:rPr>
              <a:t>in</a:t>
            </a:r>
            <a:r>
              <a:rPr dirty="0" sz="2800">
                <a:latin typeface="Carlito"/>
                <a:cs typeface="Carlito"/>
              </a:rPr>
              <a:t>	</a:t>
            </a:r>
            <a:r>
              <a:rPr dirty="0" sz="2800" spc="-10">
                <a:latin typeface="Carlito"/>
                <a:cs typeface="Carlito"/>
              </a:rPr>
              <a:t>other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913180" y="4363821"/>
            <a:ext cx="8511540" cy="2155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63500">
              <a:lnSpc>
                <a:spcPts val="3354"/>
              </a:lnSpc>
              <a:spcBef>
                <a:spcPts val="100"/>
              </a:spcBef>
            </a:pPr>
            <a:r>
              <a:rPr dirty="0" sz="2800">
                <a:latin typeface="Carlito"/>
                <a:cs typeface="Carlito"/>
              </a:rPr>
              <a:t>variables</a:t>
            </a:r>
            <a:r>
              <a:rPr dirty="0" sz="2800" spc="-100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for</a:t>
            </a:r>
            <a:r>
              <a:rPr dirty="0" sz="2800" spc="-95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individual</a:t>
            </a:r>
            <a:r>
              <a:rPr dirty="0" sz="2800" spc="-100">
                <a:latin typeface="Carlito"/>
                <a:cs typeface="Carlito"/>
              </a:rPr>
              <a:t> </a:t>
            </a:r>
            <a:r>
              <a:rPr dirty="0" sz="2800" spc="-10">
                <a:latin typeface="Carlito"/>
                <a:cs typeface="Carlito"/>
              </a:rPr>
              <a:t>objects</a:t>
            </a:r>
            <a:endParaRPr sz="2800">
              <a:latin typeface="Carlito"/>
              <a:cs typeface="Carlito"/>
            </a:endParaRPr>
          </a:p>
          <a:p>
            <a:pPr algn="just" marL="583565" marR="51435" indent="-214629">
              <a:lnSpc>
                <a:spcPct val="99800"/>
              </a:lnSpc>
              <a:buSzPct val="44642"/>
              <a:buFont typeface="OpenSymbol"/>
              <a:buChar char="●"/>
              <a:tabLst>
                <a:tab pos="583565" algn="l"/>
              </a:tabLst>
            </a:pPr>
            <a:r>
              <a:rPr dirty="0" sz="2800">
                <a:latin typeface="Carlito"/>
                <a:cs typeface="Carlito"/>
              </a:rPr>
              <a:t>Regression</a:t>
            </a:r>
            <a:r>
              <a:rPr dirty="0" sz="2800" spc="40">
                <a:latin typeface="Carlito"/>
                <a:cs typeface="Carlito"/>
              </a:rPr>
              <a:t>  </a:t>
            </a:r>
            <a:r>
              <a:rPr dirty="0" sz="2800">
                <a:latin typeface="Carlito"/>
                <a:cs typeface="Carlito"/>
              </a:rPr>
              <a:t>analysis</a:t>
            </a:r>
            <a:r>
              <a:rPr dirty="0" sz="2800" spc="40">
                <a:latin typeface="Carlito"/>
                <a:cs typeface="Carlito"/>
              </a:rPr>
              <a:t>  </a:t>
            </a:r>
            <a:r>
              <a:rPr dirty="0" sz="2800">
                <a:latin typeface="Carlito"/>
                <a:cs typeface="Carlito"/>
              </a:rPr>
              <a:t>is</a:t>
            </a:r>
            <a:r>
              <a:rPr dirty="0" sz="2800" spc="35">
                <a:latin typeface="Carlito"/>
                <a:cs typeface="Carlito"/>
              </a:rPr>
              <a:t>  </a:t>
            </a:r>
            <a:r>
              <a:rPr dirty="0" sz="2800">
                <a:latin typeface="Carlito"/>
                <a:cs typeface="Carlito"/>
              </a:rPr>
              <a:t>a</a:t>
            </a:r>
            <a:r>
              <a:rPr dirty="0" sz="2800" spc="50">
                <a:latin typeface="Carlito"/>
                <a:cs typeface="Carlito"/>
              </a:rPr>
              <a:t>  </a:t>
            </a:r>
            <a:r>
              <a:rPr dirty="0" sz="2800">
                <a:latin typeface="Carlito"/>
                <a:cs typeface="Carlito"/>
              </a:rPr>
              <a:t>process</a:t>
            </a:r>
            <a:r>
              <a:rPr dirty="0" sz="2800" spc="40">
                <a:latin typeface="Carlito"/>
                <a:cs typeface="Carlito"/>
              </a:rPr>
              <a:t>  </a:t>
            </a:r>
            <a:r>
              <a:rPr dirty="0" sz="2800">
                <a:latin typeface="Carlito"/>
                <a:cs typeface="Carlito"/>
              </a:rPr>
              <a:t>for</a:t>
            </a:r>
            <a:r>
              <a:rPr dirty="0" sz="2800" spc="40">
                <a:latin typeface="Carlito"/>
                <a:cs typeface="Carlito"/>
              </a:rPr>
              <a:t>  </a:t>
            </a:r>
            <a:r>
              <a:rPr dirty="0" sz="2800">
                <a:latin typeface="Carlito"/>
                <a:cs typeface="Carlito"/>
              </a:rPr>
              <a:t>estimating</a:t>
            </a:r>
            <a:r>
              <a:rPr dirty="0" sz="2800" spc="45">
                <a:latin typeface="Carlito"/>
                <a:cs typeface="Carlito"/>
              </a:rPr>
              <a:t>  </a:t>
            </a:r>
            <a:r>
              <a:rPr dirty="0" sz="2800" spc="-25">
                <a:latin typeface="Carlito"/>
                <a:cs typeface="Carlito"/>
              </a:rPr>
              <a:t>the </a:t>
            </a:r>
            <a:r>
              <a:rPr dirty="0" sz="2800">
                <a:latin typeface="Carlito"/>
                <a:cs typeface="Carlito"/>
              </a:rPr>
              <a:t>relationships</a:t>
            </a:r>
            <a:r>
              <a:rPr dirty="0" sz="2800" spc="220">
                <a:latin typeface="Carlito"/>
                <a:cs typeface="Carlito"/>
              </a:rPr>
              <a:t>  </a:t>
            </a:r>
            <a:r>
              <a:rPr dirty="0" sz="2800">
                <a:latin typeface="Carlito"/>
                <a:cs typeface="Carlito"/>
              </a:rPr>
              <a:t>among</a:t>
            </a:r>
            <a:r>
              <a:rPr dirty="0" sz="2800" spc="225">
                <a:latin typeface="Carlito"/>
                <a:cs typeface="Carlito"/>
              </a:rPr>
              <a:t>  </a:t>
            </a:r>
            <a:r>
              <a:rPr dirty="0" sz="2800">
                <a:latin typeface="Carlito"/>
                <a:cs typeface="Carlito"/>
              </a:rPr>
              <a:t>variables.</a:t>
            </a:r>
            <a:r>
              <a:rPr dirty="0" sz="2800" spc="225">
                <a:latin typeface="Carlito"/>
                <a:cs typeface="Carlito"/>
              </a:rPr>
              <a:t>  </a:t>
            </a:r>
            <a:r>
              <a:rPr dirty="0" sz="2800">
                <a:latin typeface="Carlito"/>
                <a:cs typeface="Carlito"/>
              </a:rPr>
              <a:t>It</a:t>
            </a:r>
            <a:r>
              <a:rPr dirty="0" sz="2800" spc="215">
                <a:latin typeface="Carlito"/>
                <a:cs typeface="Carlito"/>
              </a:rPr>
              <a:t>  </a:t>
            </a:r>
            <a:r>
              <a:rPr dirty="0" sz="2800">
                <a:latin typeface="Carlito"/>
                <a:cs typeface="Carlito"/>
              </a:rPr>
              <a:t>shows</a:t>
            </a:r>
            <a:r>
              <a:rPr dirty="0" sz="2800" spc="220">
                <a:latin typeface="Carlito"/>
                <a:cs typeface="Carlito"/>
              </a:rPr>
              <a:t>  </a:t>
            </a:r>
            <a:r>
              <a:rPr dirty="0" sz="2800">
                <a:latin typeface="Carlito"/>
                <a:cs typeface="Carlito"/>
              </a:rPr>
              <a:t>how</a:t>
            </a:r>
            <a:r>
              <a:rPr dirty="0" sz="2800" spc="225">
                <a:latin typeface="Carlito"/>
                <a:cs typeface="Carlito"/>
              </a:rPr>
              <a:t>  </a:t>
            </a:r>
            <a:r>
              <a:rPr dirty="0" sz="2800" spc="-25">
                <a:latin typeface="Carlito"/>
                <a:cs typeface="Carlito"/>
              </a:rPr>
              <a:t>one </a:t>
            </a:r>
            <a:r>
              <a:rPr dirty="0" sz="2800">
                <a:latin typeface="Carlito"/>
                <a:cs typeface="Carlito"/>
              </a:rPr>
              <a:t>variable</a:t>
            </a:r>
            <a:r>
              <a:rPr dirty="0" sz="2800" spc="484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can</a:t>
            </a:r>
            <a:r>
              <a:rPr dirty="0" sz="2800" spc="465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be</a:t>
            </a:r>
            <a:r>
              <a:rPr dirty="0" sz="2800" spc="480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predicted</a:t>
            </a:r>
            <a:r>
              <a:rPr dirty="0" sz="2800" spc="470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from</a:t>
            </a:r>
            <a:r>
              <a:rPr dirty="0" sz="2800" spc="475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another</a:t>
            </a:r>
            <a:r>
              <a:rPr dirty="0" sz="2800" spc="480">
                <a:latin typeface="Carlito"/>
                <a:cs typeface="Carlito"/>
              </a:rPr>
              <a:t> </a:t>
            </a:r>
            <a:r>
              <a:rPr dirty="0" sz="2800" spc="-10">
                <a:latin typeface="Carlito"/>
                <a:cs typeface="Carlito"/>
              </a:rPr>
              <a:t>(Correlation </a:t>
            </a:r>
            <a:r>
              <a:rPr dirty="0" sz="2800">
                <a:latin typeface="Carlito"/>
                <a:cs typeface="Carlito"/>
              </a:rPr>
              <a:t>shows</a:t>
            </a:r>
            <a:r>
              <a:rPr dirty="0" sz="2800" spc="-70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only</a:t>
            </a:r>
            <a:r>
              <a:rPr dirty="0" sz="2800" spc="-65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their</a:t>
            </a:r>
            <a:r>
              <a:rPr dirty="0" sz="2800" spc="-65">
                <a:latin typeface="Carlito"/>
                <a:cs typeface="Carlito"/>
              </a:rPr>
              <a:t> </a:t>
            </a:r>
            <a:r>
              <a:rPr dirty="0" sz="2800" spc="-10">
                <a:latin typeface="Carlito"/>
                <a:cs typeface="Carlito"/>
              </a:rPr>
              <a:t>relation)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530985">
              <a:lnSpc>
                <a:spcPct val="100000"/>
              </a:lnSpc>
              <a:spcBef>
                <a:spcPts val="100"/>
              </a:spcBef>
            </a:pPr>
            <a:r>
              <a:rPr dirty="0"/>
              <a:t>Data</a:t>
            </a:r>
            <a:r>
              <a:rPr dirty="0" spc="-310"/>
              <a:t> </a:t>
            </a:r>
            <a:r>
              <a:rPr dirty="0"/>
              <a:t>Analytics</a:t>
            </a:r>
            <a:r>
              <a:rPr dirty="0" spc="-85"/>
              <a:t> </a:t>
            </a:r>
            <a:r>
              <a:rPr dirty="0" spc="-10"/>
              <a:t>Lifecycle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91770" rIns="0" bIns="0" rtlCol="0" vert="horz">
            <a:spAutoFit/>
          </a:bodyPr>
          <a:lstStyle/>
          <a:p>
            <a:pPr lvl="1" marL="702945" indent="-690245">
              <a:lnSpc>
                <a:spcPct val="100000"/>
              </a:lnSpc>
              <a:spcBef>
                <a:spcPts val="1510"/>
              </a:spcBef>
              <a:buAutoNum type="arabicPeriod"/>
              <a:tabLst>
                <a:tab pos="702945" algn="l"/>
              </a:tabLst>
            </a:pPr>
            <a:r>
              <a:rPr dirty="0" sz="2800">
                <a:solidFill>
                  <a:srgbClr val="DCDCDC"/>
                </a:solidFill>
                <a:latin typeface="Arial"/>
                <a:cs typeface="Arial"/>
              </a:rPr>
              <a:t>Overview</a:t>
            </a:r>
            <a:r>
              <a:rPr dirty="0" sz="2800" spc="-65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DCDCDC"/>
                </a:solidFill>
                <a:latin typeface="Arial"/>
                <a:cs typeface="Arial"/>
              </a:rPr>
              <a:t>of</a:t>
            </a:r>
            <a:r>
              <a:rPr dirty="0" sz="2800" spc="-4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dirty="0" sz="2800" spc="-20">
                <a:solidFill>
                  <a:srgbClr val="DCDCDC"/>
                </a:solidFill>
                <a:latin typeface="Arial"/>
                <a:cs typeface="Arial"/>
              </a:rPr>
              <a:t>Data</a:t>
            </a:r>
            <a:r>
              <a:rPr dirty="0" sz="2800" spc="-17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dirty="0" sz="2800" spc="-10">
                <a:solidFill>
                  <a:srgbClr val="DCDCDC"/>
                </a:solidFill>
                <a:latin typeface="Arial"/>
                <a:cs typeface="Arial"/>
              </a:rPr>
              <a:t>Analytics</a:t>
            </a:r>
            <a:endParaRPr sz="2800">
              <a:latin typeface="Arial"/>
              <a:cs typeface="Arial"/>
            </a:endParaRPr>
          </a:p>
          <a:p>
            <a:pPr lvl="1" marL="697865" indent="-685165">
              <a:lnSpc>
                <a:spcPct val="100000"/>
              </a:lnSpc>
              <a:spcBef>
                <a:spcPts val="1410"/>
              </a:spcBef>
              <a:buAutoNum type="arabicPeriod"/>
              <a:tabLst>
                <a:tab pos="697865" algn="l"/>
              </a:tabLst>
            </a:pPr>
            <a:r>
              <a:rPr dirty="0" sz="2800" spc="-20">
                <a:solidFill>
                  <a:srgbClr val="DCDCDC"/>
                </a:solidFill>
                <a:latin typeface="Arial"/>
                <a:cs typeface="Arial"/>
              </a:rPr>
              <a:t>Types</a:t>
            </a:r>
            <a:r>
              <a:rPr dirty="0" sz="2800" spc="-9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DCDCDC"/>
                </a:solidFill>
                <a:latin typeface="Arial"/>
                <a:cs typeface="Arial"/>
              </a:rPr>
              <a:t>of</a:t>
            </a:r>
            <a:r>
              <a:rPr dirty="0" sz="2800" spc="-6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dirty="0" sz="2800" spc="-20">
                <a:solidFill>
                  <a:srgbClr val="DCDCDC"/>
                </a:solidFill>
                <a:latin typeface="Arial"/>
                <a:cs typeface="Arial"/>
              </a:rPr>
              <a:t>Data</a:t>
            </a:r>
            <a:r>
              <a:rPr dirty="0" sz="2800" spc="-17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dirty="0" sz="2800" spc="-10">
                <a:solidFill>
                  <a:srgbClr val="DCDCDC"/>
                </a:solidFill>
                <a:latin typeface="Arial"/>
                <a:cs typeface="Arial"/>
              </a:rPr>
              <a:t>Analytics</a:t>
            </a:r>
            <a:endParaRPr sz="2800">
              <a:latin typeface="Arial"/>
              <a:cs typeface="Arial"/>
            </a:endParaRPr>
          </a:p>
          <a:p>
            <a:pPr lvl="1" marL="702945" indent="-690245">
              <a:lnSpc>
                <a:spcPct val="100000"/>
              </a:lnSpc>
              <a:spcBef>
                <a:spcPts val="1410"/>
              </a:spcBef>
              <a:buAutoNum type="arabicPeriod"/>
              <a:tabLst>
                <a:tab pos="702945" algn="l"/>
              </a:tabLst>
            </a:pPr>
            <a:r>
              <a:rPr dirty="0" sz="2800" spc="-20">
                <a:latin typeface="Arial"/>
                <a:cs typeface="Arial"/>
              </a:rPr>
              <a:t>Data</a:t>
            </a:r>
            <a:r>
              <a:rPr dirty="0" sz="2800" spc="-17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Analytics</a:t>
            </a:r>
            <a:r>
              <a:rPr dirty="0" sz="2800" spc="-40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lifecycle</a:t>
            </a:r>
            <a:endParaRPr sz="2800">
              <a:latin typeface="Arial"/>
              <a:cs typeface="Arial"/>
            </a:endParaRPr>
          </a:p>
          <a:p>
            <a:pPr lvl="1" marL="702945" indent="-690245">
              <a:lnSpc>
                <a:spcPct val="100000"/>
              </a:lnSpc>
              <a:spcBef>
                <a:spcPts val="1420"/>
              </a:spcBef>
              <a:buAutoNum type="arabicPeriod"/>
              <a:tabLst>
                <a:tab pos="702945" algn="l"/>
              </a:tabLst>
            </a:pPr>
            <a:r>
              <a:rPr dirty="0" sz="2800">
                <a:solidFill>
                  <a:srgbClr val="DCDCDC"/>
                </a:solidFill>
                <a:latin typeface="Arial"/>
                <a:cs typeface="Arial"/>
              </a:rPr>
              <a:t>Building</a:t>
            </a:r>
            <a:r>
              <a:rPr dirty="0" sz="2800" spc="-9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dirty="0" sz="2800" spc="-20">
                <a:solidFill>
                  <a:srgbClr val="DCDCDC"/>
                </a:solidFill>
                <a:latin typeface="Arial"/>
                <a:cs typeface="Arial"/>
              </a:rPr>
              <a:t>Data</a:t>
            </a:r>
            <a:r>
              <a:rPr dirty="0" sz="2800" spc="-175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DCDCDC"/>
                </a:solidFill>
                <a:latin typeface="Arial"/>
                <a:cs typeface="Arial"/>
              </a:rPr>
              <a:t>Analytics</a:t>
            </a:r>
            <a:r>
              <a:rPr dirty="0" sz="2800" spc="-55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dirty="0" sz="2800" spc="-10">
                <a:solidFill>
                  <a:srgbClr val="DCDCDC"/>
                </a:solidFill>
                <a:latin typeface="Arial"/>
                <a:cs typeface="Arial"/>
              </a:rPr>
              <a:t>Models</a:t>
            </a:r>
            <a:endParaRPr sz="2800">
              <a:latin typeface="Arial"/>
              <a:cs typeface="Arial"/>
            </a:endParaRPr>
          </a:p>
          <a:p>
            <a:pPr lvl="1" marL="702945" indent="-690245">
              <a:lnSpc>
                <a:spcPct val="100000"/>
              </a:lnSpc>
              <a:spcBef>
                <a:spcPts val="1410"/>
              </a:spcBef>
              <a:buAutoNum type="arabicPeriod"/>
              <a:tabLst>
                <a:tab pos="702945" algn="l"/>
              </a:tabLst>
            </a:pPr>
            <a:r>
              <a:rPr dirty="0" sz="2800">
                <a:solidFill>
                  <a:srgbClr val="DCDCDC"/>
                </a:solidFill>
                <a:latin typeface="Arial"/>
                <a:cs typeface="Arial"/>
              </a:rPr>
              <a:t>Introduction</a:t>
            </a:r>
            <a:r>
              <a:rPr dirty="0" sz="2800" spc="-105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DCDCDC"/>
                </a:solidFill>
                <a:latin typeface="Arial"/>
                <a:cs typeface="Arial"/>
              </a:rPr>
              <a:t>to</a:t>
            </a:r>
            <a:r>
              <a:rPr dirty="0" sz="2800" spc="-9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dirty="0" sz="2800" spc="-10">
                <a:solidFill>
                  <a:srgbClr val="DCDCDC"/>
                </a:solidFill>
                <a:latin typeface="Arial"/>
                <a:cs typeface="Arial"/>
              </a:rPr>
              <a:t>Machine/Deep</a:t>
            </a:r>
            <a:r>
              <a:rPr dirty="0" sz="2800" spc="-95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dirty="0" sz="2800" spc="-10">
                <a:solidFill>
                  <a:srgbClr val="DCDCDC"/>
                </a:solidFill>
                <a:latin typeface="Arial"/>
                <a:cs typeface="Arial"/>
              </a:rPr>
              <a:t>Learning</a:t>
            </a:r>
            <a:endParaRPr sz="2800">
              <a:latin typeface="Arial"/>
              <a:cs typeface="Arial"/>
            </a:endParaRPr>
          </a:p>
          <a:p>
            <a:pPr lvl="1" marL="702945" indent="-690245">
              <a:lnSpc>
                <a:spcPct val="100000"/>
              </a:lnSpc>
              <a:spcBef>
                <a:spcPts val="1410"/>
              </a:spcBef>
              <a:buAutoNum type="arabicPeriod"/>
              <a:tabLst>
                <a:tab pos="702945" algn="l"/>
              </a:tabLst>
            </a:pPr>
            <a:r>
              <a:rPr dirty="0" sz="2800">
                <a:solidFill>
                  <a:srgbClr val="DCDCDC"/>
                </a:solidFill>
                <a:latin typeface="Arial"/>
                <a:cs typeface="Arial"/>
              </a:rPr>
              <a:t>Data</a:t>
            </a:r>
            <a:r>
              <a:rPr dirty="0" sz="2800" spc="-65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dirty="0" sz="2800" spc="-10">
                <a:solidFill>
                  <a:srgbClr val="DCDCDC"/>
                </a:solidFill>
                <a:latin typeface="Arial"/>
                <a:cs typeface="Arial"/>
              </a:rPr>
              <a:t>Visualization</a:t>
            </a:r>
            <a:r>
              <a:rPr dirty="0" sz="2800" spc="-6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DCDCDC"/>
                </a:solidFill>
                <a:latin typeface="Arial"/>
                <a:cs typeface="Arial"/>
              </a:rPr>
              <a:t>and</a:t>
            </a:r>
            <a:r>
              <a:rPr dirty="0" sz="2800" spc="-6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DCDCDC"/>
                </a:solidFill>
                <a:latin typeface="Arial"/>
                <a:cs typeface="Arial"/>
              </a:rPr>
              <a:t>Story</a:t>
            </a:r>
            <a:r>
              <a:rPr dirty="0" sz="2800" spc="-6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dirty="0" sz="2800" spc="-10">
                <a:solidFill>
                  <a:srgbClr val="DCDCDC"/>
                </a:solidFill>
                <a:latin typeface="Arial"/>
                <a:cs typeface="Arial"/>
              </a:rPr>
              <a:t>telling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9319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Data</a:t>
            </a:r>
            <a:r>
              <a:rPr dirty="0" spc="-290"/>
              <a:t> </a:t>
            </a:r>
            <a:r>
              <a:rPr dirty="0"/>
              <a:t>Analytics</a:t>
            </a:r>
            <a:r>
              <a:rPr dirty="0" spc="-95"/>
              <a:t> </a:t>
            </a:r>
            <a:r>
              <a:rPr dirty="0"/>
              <a:t>Life</a:t>
            </a:r>
            <a:r>
              <a:rPr dirty="0" spc="-75"/>
              <a:t> </a:t>
            </a:r>
            <a:r>
              <a:rPr dirty="0" spc="-10"/>
              <a:t>Cycle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23417" y="1365376"/>
            <a:ext cx="140970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50">
                <a:latin typeface="Arial"/>
                <a:cs typeface="Arial"/>
              </a:rPr>
              <a:t>•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23417" y="3348977"/>
            <a:ext cx="140970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50">
                <a:latin typeface="Arial"/>
                <a:cs typeface="Arial"/>
              </a:rPr>
              <a:t>•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51280" y="1383017"/>
            <a:ext cx="8428990" cy="47859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5400" marR="18415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latin typeface="Carlito"/>
                <a:cs typeface="Carlito"/>
              </a:rPr>
              <a:t>Phase</a:t>
            </a:r>
            <a:r>
              <a:rPr dirty="0" sz="2600" spc="500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1:</a:t>
            </a:r>
            <a:r>
              <a:rPr dirty="0" sz="2600" spc="505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Data</a:t>
            </a:r>
            <a:r>
              <a:rPr dirty="0" sz="2600" spc="500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Discovery</a:t>
            </a:r>
            <a:r>
              <a:rPr dirty="0" sz="2600" spc="505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and</a:t>
            </a:r>
            <a:r>
              <a:rPr dirty="0" sz="2600" spc="505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Formation:</a:t>
            </a:r>
            <a:r>
              <a:rPr dirty="0" sz="2600" spc="505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In</a:t>
            </a:r>
            <a:r>
              <a:rPr dirty="0" sz="2600" spc="505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the</a:t>
            </a:r>
            <a:r>
              <a:rPr dirty="0" sz="2600" spc="500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initial</a:t>
            </a:r>
            <a:r>
              <a:rPr dirty="0" sz="2600" spc="505">
                <a:latin typeface="Carlito"/>
                <a:cs typeface="Carlito"/>
              </a:rPr>
              <a:t> </a:t>
            </a:r>
            <a:r>
              <a:rPr dirty="0" sz="2600" spc="-10">
                <a:latin typeface="Carlito"/>
                <a:cs typeface="Carlito"/>
              </a:rPr>
              <a:t>step, </a:t>
            </a:r>
            <a:r>
              <a:rPr dirty="0" sz="2600">
                <a:latin typeface="Carlito"/>
                <a:cs typeface="Carlito"/>
              </a:rPr>
              <a:t>data</a:t>
            </a:r>
            <a:r>
              <a:rPr dirty="0" sz="2600" spc="335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will</a:t>
            </a:r>
            <a:r>
              <a:rPr dirty="0" sz="2600" spc="335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be</a:t>
            </a:r>
            <a:r>
              <a:rPr dirty="0" sz="2600" spc="340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evaluated</a:t>
            </a:r>
            <a:r>
              <a:rPr dirty="0" sz="2600" spc="335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for</a:t>
            </a:r>
            <a:r>
              <a:rPr dirty="0" sz="2600" spc="345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its</a:t>
            </a:r>
            <a:r>
              <a:rPr dirty="0" sz="2600" spc="345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potential</a:t>
            </a:r>
            <a:r>
              <a:rPr dirty="0" sz="2600" spc="335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uses</a:t>
            </a:r>
            <a:r>
              <a:rPr dirty="0" sz="2600" spc="335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and</a:t>
            </a:r>
            <a:r>
              <a:rPr dirty="0" sz="2600" spc="335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demands</a:t>
            </a:r>
            <a:r>
              <a:rPr dirty="0" sz="2600" spc="345">
                <a:latin typeface="Carlito"/>
                <a:cs typeface="Carlito"/>
              </a:rPr>
              <a:t> </a:t>
            </a:r>
            <a:r>
              <a:rPr dirty="0" sz="2600" spc="-50">
                <a:latin typeface="Carlito"/>
                <a:cs typeface="Carlito"/>
              </a:rPr>
              <a:t>– </a:t>
            </a:r>
            <a:r>
              <a:rPr dirty="0" sz="2600">
                <a:latin typeface="Carlito"/>
                <a:cs typeface="Carlito"/>
              </a:rPr>
              <a:t>such</a:t>
            </a:r>
            <a:r>
              <a:rPr dirty="0" sz="2600" spc="40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as</a:t>
            </a:r>
            <a:r>
              <a:rPr dirty="0" sz="2600" spc="40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where</a:t>
            </a:r>
            <a:r>
              <a:rPr dirty="0" sz="2600" spc="50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it</a:t>
            </a:r>
            <a:r>
              <a:rPr dirty="0" sz="2600" spc="45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comes</a:t>
            </a:r>
            <a:r>
              <a:rPr dirty="0" sz="2600" spc="50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from,</a:t>
            </a:r>
            <a:r>
              <a:rPr dirty="0" sz="2600" spc="35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what</a:t>
            </a:r>
            <a:r>
              <a:rPr dirty="0" sz="2600" spc="45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message</a:t>
            </a:r>
            <a:r>
              <a:rPr dirty="0" sz="2600" spc="40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you</a:t>
            </a:r>
            <a:r>
              <a:rPr dirty="0" sz="2600" spc="50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wish</a:t>
            </a:r>
            <a:r>
              <a:rPr dirty="0" sz="2600" spc="45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for</a:t>
            </a:r>
            <a:r>
              <a:rPr dirty="0" sz="2600" spc="50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it</a:t>
            </a:r>
            <a:r>
              <a:rPr dirty="0" sz="2600" spc="45">
                <a:latin typeface="Carlito"/>
                <a:cs typeface="Carlito"/>
              </a:rPr>
              <a:t> </a:t>
            </a:r>
            <a:r>
              <a:rPr dirty="0" sz="2600" spc="-25">
                <a:latin typeface="Carlito"/>
                <a:cs typeface="Carlito"/>
              </a:rPr>
              <a:t>to </a:t>
            </a:r>
            <a:r>
              <a:rPr dirty="0" sz="2600">
                <a:latin typeface="Carlito"/>
                <a:cs typeface="Carlito"/>
              </a:rPr>
              <a:t>send</a:t>
            </a:r>
            <a:r>
              <a:rPr dirty="0" sz="2600" spc="305">
                <a:latin typeface="Carlito"/>
                <a:cs typeface="Carlito"/>
              </a:rPr>
              <a:t>  </a:t>
            </a:r>
            <a:r>
              <a:rPr dirty="0" sz="2600">
                <a:latin typeface="Carlito"/>
                <a:cs typeface="Carlito"/>
              </a:rPr>
              <a:t>and</a:t>
            </a:r>
            <a:r>
              <a:rPr dirty="0" sz="2600" spc="310">
                <a:latin typeface="Carlito"/>
                <a:cs typeface="Carlito"/>
              </a:rPr>
              <a:t>  </a:t>
            </a:r>
            <a:r>
              <a:rPr dirty="0" sz="2600">
                <a:latin typeface="Carlito"/>
                <a:cs typeface="Carlito"/>
              </a:rPr>
              <a:t>how</a:t>
            </a:r>
            <a:r>
              <a:rPr dirty="0" sz="2600" spc="310">
                <a:latin typeface="Carlito"/>
                <a:cs typeface="Carlito"/>
              </a:rPr>
              <a:t>  </a:t>
            </a:r>
            <a:r>
              <a:rPr dirty="0" sz="2600">
                <a:latin typeface="Carlito"/>
                <a:cs typeface="Carlito"/>
              </a:rPr>
              <a:t>this</a:t>
            </a:r>
            <a:r>
              <a:rPr dirty="0" sz="2600" spc="305">
                <a:latin typeface="Carlito"/>
                <a:cs typeface="Carlito"/>
              </a:rPr>
              <a:t>  </a:t>
            </a:r>
            <a:r>
              <a:rPr dirty="0" sz="2600">
                <a:latin typeface="Carlito"/>
                <a:cs typeface="Carlito"/>
              </a:rPr>
              <a:t>incoming</a:t>
            </a:r>
            <a:r>
              <a:rPr dirty="0" sz="2600" spc="310">
                <a:latin typeface="Carlito"/>
                <a:cs typeface="Carlito"/>
              </a:rPr>
              <a:t>  </a:t>
            </a:r>
            <a:r>
              <a:rPr dirty="0" sz="2600">
                <a:latin typeface="Carlito"/>
                <a:cs typeface="Carlito"/>
              </a:rPr>
              <a:t>information</a:t>
            </a:r>
            <a:r>
              <a:rPr dirty="0" sz="2600" spc="310">
                <a:latin typeface="Carlito"/>
                <a:cs typeface="Carlito"/>
              </a:rPr>
              <a:t>  </a:t>
            </a:r>
            <a:r>
              <a:rPr dirty="0" sz="2600">
                <a:latin typeface="Carlito"/>
                <a:cs typeface="Carlito"/>
              </a:rPr>
              <a:t>benefits</a:t>
            </a:r>
            <a:r>
              <a:rPr dirty="0" sz="2600" spc="305">
                <a:latin typeface="Carlito"/>
                <a:cs typeface="Carlito"/>
              </a:rPr>
              <a:t>  </a:t>
            </a:r>
            <a:r>
              <a:rPr dirty="0" sz="2600" spc="-20">
                <a:latin typeface="Carlito"/>
                <a:cs typeface="Carlito"/>
              </a:rPr>
              <a:t>your </a:t>
            </a:r>
            <a:r>
              <a:rPr dirty="0" sz="2600" spc="-10">
                <a:latin typeface="Carlito"/>
                <a:cs typeface="Carlito"/>
              </a:rPr>
              <a:t>business.</a:t>
            </a:r>
            <a:endParaRPr sz="2600">
              <a:latin typeface="Carlito"/>
              <a:cs typeface="Carlito"/>
            </a:endParaRPr>
          </a:p>
          <a:p>
            <a:pPr algn="just" marL="25400" marR="17780">
              <a:lnSpc>
                <a:spcPct val="100000"/>
              </a:lnSpc>
              <a:spcBef>
                <a:spcPts val="20"/>
              </a:spcBef>
            </a:pPr>
            <a:r>
              <a:rPr dirty="0" sz="2600">
                <a:latin typeface="Carlito"/>
                <a:cs typeface="Carlito"/>
              </a:rPr>
              <a:t>The</a:t>
            </a:r>
            <a:r>
              <a:rPr dirty="0" sz="2600" spc="100">
                <a:latin typeface="Carlito"/>
                <a:cs typeface="Carlito"/>
              </a:rPr>
              <a:t>  </a:t>
            </a:r>
            <a:r>
              <a:rPr dirty="0" sz="2600">
                <a:latin typeface="Carlito"/>
                <a:cs typeface="Carlito"/>
              </a:rPr>
              <a:t>data</a:t>
            </a:r>
            <a:r>
              <a:rPr dirty="0" sz="2600" spc="95">
                <a:latin typeface="Carlito"/>
                <a:cs typeface="Carlito"/>
              </a:rPr>
              <a:t>  </a:t>
            </a:r>
            <a:r>
              <a:rPr dirty="0" sz="2600">
                <a:latin typeface="Carlito"/>
                <a:cs typeface="Carlito"/>
              </a:rPr>
              <a:t>science</a:t>
            </a:r>
            <a:r>
              <a:rPr dirty="0" sz="2600" spc="100">
                <a:latin typeface="Carlito"/>
                <a:cs typeface="Carlito"/>
              </a:rPr>
              <a:t>  </a:t>
            </a:r>
            <a:r>
              <a:rPr dirty="0" sz="2600">
                <a:latin typeface="Carlito"/>
                <a:cs typeface="Carlito"/>
              </a:rPr>
              <a:t>team</a:t>
            </a:r>
            <a:r>
              <a:rPr dirty="0" sz="2600" spc="95">
                <a:latin typeface="Carlito"/>
                <a:cs typeface="Carlito"/>
              </a:rPr>
              <a:t>  </a:t>
            </a:r>
            <a:r>
              <a:rPr dirty="0" sz="2600">
                <a:latin typeface="Carlito"/>
                <a:cs typeface="Carlito"/>
              </a:rPr>
              <a:t>investigates</a:t>
            </a:r>
            <a:r>
              <a:rPr dirty="0" sz="2600" spc="100">
                <a:latin typeface="Carlito"/>
                <a:cs typeface="Carlito"/>
              </a:rPr>
              <a:t>  </a:t>
            </a:r>
            <a:r>
              <a:rPr dirty="0" sz="2600">
                <a:latin typeface="Carlito"/>
                <a:cs typeface="Carlito"/>
              </a:rPr>
              <a:t>and</a:t>
            </a:r>
            <a:r>
              <a:rPr dirty="0" sz="2600" spc="100">
                <a:latin typeface="Carlito"/>
                <a:cs typeface="Carlito"/>
              </a:rPr>
              <a:t>  </a:t>
            </a:r>
            <a:r>
              <a:rPr dirty="0" sz="2600">
                <a:latin typeface="Carlito"/>
                <a:cs typeface="Carlito"/>
              </a:rPr>
              <a:t>learns</a:t>
            </a:r>
            <a:r>
              <a:rPr dirty="0" sz="2600" spc="100">
                <a:latin typeface="Carlito"/>
                <a:cs typeface="Carlito"/>
              </a:rPr>
              <a:t>  </a:t>
            </a:r>
            <a:r>
              <a:rPr dirty="0" sz="2600">
                <a:latin typeface="Carlito"/>
                <a:cs typeface="Carlito"/>
              </a:rPr>
              <a:t>about</a:t>
            </a:r>
            <a:r>
              <a:rPr dirty="0" sz="2600" spc="95">
                <a:latin typeface="Carlito"/>
                <a:cs typeface="Carlito"/>
              </a:rPr>
              <a:t>  </a:t>
            </a:r>
            <a:r>
              <a:rPr dirty="0" sz="2600" spc="-25">
                <a:latin typeface="Carlito"/>
                <a:cs typeface="Carlito"/>
              </a:rPr>
              <a:t>the </a:t>
            </a:r>
            <a:r>
              <a:rPr dirty="0" sz="2600" spc="-10">
                <a:latin typeface="Carlito"/>
                <a:cs typeface="Carlito"/>
              </a:rPr>
              <a:t>challenge.</a:t>
            </a:r>
            <a:endParaRPr sz="2600">
              <a:latin typeface="Carlito"/>
              <a:cs typeface="Carlito"/>
            </a:endParaRPr>
          </a:p>
          <a:p>
            <a:pPr algn="just" marL="544830" indent="-213995">
              <a:lnSpc>
                <a:spcPts val="3120"/>
              </a:lnSpc>
              <a:spcBef>
                <a:spcPts val="10"/>
              </a:spcBef>
              <a:buSzPct val="44230"/>
              <a:buFont typeface="OpenSymbol"/>
              <a:buChar char="●"/>
              <a:tabLst>
                <a:tab pos="544830" algn="l"/>
              </a:tabLst>
            </a:pPr>
            <a:r>
              <a:rPr dirty="0" sz="2600">
                <a:latin typeface="Carlito"/>
                <a:cs typeface="Carlito"/>
              </a:rPr>
              <a:t>Create</a:t>
            </a:r>
            <a:r>
              <a:rPr dirty="0" sz="2600" spc="-90">
                <a:latin typeface="Carlito"/>
                <a:cs typeface="Carlito"/>
              </a:rPr>
              <a:t> </a:t>
            </a:r>
            <a:r>
              <a:rPr dirty="0" sz="2600" spc="-10">
                <a:latin typeface="Carlito"/>
                <a:cs typeface="Carlito"/>
              </a:rPr>
              <a:t>context</a:t>
            </a:r>
            <a:r>
              <a:rPr dirty="0" sz="2600" spc="-95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and</a:t>
            </a:r>
            <a:r>
              <a:rPr dirty="0" sz="2600" spc="-95">
                <a:latin typeface="Carlito"/>
                <a:cs typeface="Carlito"/>
              </a:rPr>
              <a:t> </a:t>
            </a:r>
            <a:r>
              <a:rPr dirty="0" sz="2600" spc="-10">
                <a:latin typeface="Carlito"/>
                <a:cs typeface="Carlito"/>
              </a:rPr>
              <a:t>understanding</a:t>
            </a:r>
            <a:endParaRPr sz="2600">
              <a:latin typeface="Carlito"/>
              <a:cs typeface="Carlito"/>
            </a:endParaRPr>
          </a:p>
          <a:p>
            <a:pPr algn="just" marL="545465" marR="20320" indent="-214629">
              <a:lnSpc>
                <a:spcPct val="100000"/>
              </a:lnSpc>
              <a:buSzPct val="44230"/>
              <a:buFont typeface="OpenSymbol"/>
              <a:buChar char="●"/>
              <a:tabLst>
                <a:tab pos="545465" algn="l"/>
              </a:tabLst>
            </a:pPr>
            <a:r>
              <a:rPr dirty="0" sz="2600">
                <a:latin typeface="Carlito"/>
                <a:cs typeface="Carlito"/>
              </a:rPr>
              <a:t>Learn</a:t>
            </a:r>
            <a:r>
              <a:rPr dirty="0" sz="2600" spc="450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about</a:t>
            </a:r>
            <a:r>
              <a:rPr dirty="0" sz="2600" spc="455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the</a:t>
            </a:r>
            <a:r>
              <a:rPr dirty="0" sz="2600" spc="440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data</a:t>
            </a:r>
            <a:r>
              <a:rPr dirty="0" sz="2600" spc="450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sources</a:t>
            </a:r>
            <a:r>
              <a:rPr dirty="0" sz="2600" spc="440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that</a:t>
            </a:r>
            <a:r>
              <a:rPr dirty="0" sz="2600" spc="445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will</a:t>
            </a:r>
            <a:r>
              <a:rPr dirty="0" sz="2600" spc="450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be</a:t>
            </a:r>
            <a:r>
              <a:rPr dirty="0" sz="2600" spc="445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required</a:t>
            </a:r>
            <a:r>
              <a:rPr dirty="0" sz="2600" spc="445">
                <a:latin typeface="Carlito"/>
                <a:cs typeface="Carlito"/>
              </a:rPr>
              <a:t> </a:t>
            </a:r>
            <a:r>
              <a:rPr dirty="0" sz="2600" spc="-25">
                <a:latin typeface="Carlito"/>
                <a:cs typeface="Carlito"/>
              </a:rPr>
              <a:t>and </a:t>
            </a:r>
            <a:r>
              <a:rPr dirty="0" sz="2600" spc="-10">
                <a:latin typeface="Carlito"/>
                <a:cs typeface="Carlito"/>
              </a:rPr>
              <a:t>available</a:t>
            </a:r>
            <a:r>
              <a:rPr dirty="0" sz="2600" spc="-65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for</a:t>
            </a:r>
            <a:r>
              <a:rPr dirty="0" sz="2600" spc="-50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the</a:t>
            </a:r>
            <a:r>
              <a:rPr dirty="0" sz="2600" spc="-60">
                <a:latin typeface="Carlito"/>
                <a:cs typeface="Carlito"/>
              </a:rPr>
              <a:t> </a:t>
            </a:r>
            <a:r>
              <a:rPr dirty="0" sz="2600" spc="-10">
                <a:latin typeface="Carlito"/>
                <a:cs typeface="Carlito"/>
              </a:rPr>
              <a:t>project</a:t>
            </a:r>
            <a:endParaRPr sz="2600">
              <a:latin typeface="Carlito"/>
              <a:cs typeface="Carlito"/>
            </a:endParaRPr>
          </a:p>
          <a:p>
            <a:pPr algn="just" marL="545465" marR="18415" indent="-214629">
              <a:lnSpc>
                <a:spcPct val="100000"/>
              </a:lnSpc>
              <a:spcBef>
                <a:spcPts val="10"/>
              </a:spcBef>
              <a:buSzPct val="44230"/>
              <a:buFont typeface="OpenSymbol"/>
              <a:buChar char="●"/>
              <a:tabLst>
                <a:tab pos="545465" algn="l"/>
              </a:tabLst>
            </a:pPr>
            <a:r>
              <a:rPr dirty="0" sz="2600">
                <a:latin typeface="Carlito"/>
                <a:cs typeface="Carlito"/>
              </a:rPr>
              <a:t>The</a:t>
            </a:r>
            <a:r>
              <a:rPr dirty="0" sz="2600" spc="200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team</a:t>
            </a:r>
            <a:r>
              <a:rPr dirty="0" sz="2600" spc="190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develops</a:t>
            </a:r>
            <a:r>
              <a:rPr dirty="0" sz="2600" spc="195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preliminary</a:t>
            </a:r>
            <a:r>
              <a:rPr dirty="0" sz="2600" spc="180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hypotheses</a:t>
            </a:r>
            <a:r>
              <a:rPr dirty="0" sz="2600" spc="195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that</a:t>
            </a:r>
            <a:r>
              <a:rPr dirty="0" sz="2600" spc="195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can</a:t>
            </a:r>
            <a:r>
              <a:rPr dirty="0" sz="2600" spc="190">
                <a:latin typeface="Carlito"/>
                <a:cs typeface="Carlito"/>
              </a:rPr>
              <a:t> </a:t>
            </a:r>
            <a:r>
              <a:rPr dirty="0" sz="2600" spc="-10">
                <a:latin typeface="Carlito"/>
                <a:cs typeface="Carlito"/>
              </a:rPr>
              <a:t>later </a:t>
            </a:r>
            <a:r>
              <a:rPr dirty="0" sz="2600">
                <a:latin typeface="Carlito"/>
                <a:cs typeface="Carlito"/>
              </a:rPr>
              <a:t>be</a:t>
            </a:r>
            <a:r>
              <a:rPr dirty="0" sz="2600" spc="-65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tested</a:t>
            </a:r>
            <a:r>
              <a:rPr dirty="0" sz="2600" spc="-60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with</a:t>
            </a:r>
            <a:r>
              <a:rPr dirty="0" sz="2600" spc="-60">
                <a:latin typeface="Carlito"/>
                <a:cs typeface="Carlito"/>
              </a:rPr>
              <a:t> </a:t>
            </a:r>
            <a:r>
              <a:rPr dirty="0" sz="2600" spc="-20">
                <a:latin typeface="Carlito"/>
                <a:cs typeface="Carlito"/>
              </a:rPr>
              <a:t>data</a:t>
            </a:r>
            <a:endParaRPr sz="2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9319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Data</a:t>
            </a:r>
            <a:r>
              <a:rPr dirty="0" spc="-290"/>
              <a:t> </a:t>
            </a:r>
            <a:r>
              <a:rPr dirty="0"/>
              <a:t>Analytics</a:t>
            </a:r>
            <a:r>
              <a:rPr dirty="0" spc="-95"/>
              <a:t> </a:t>
            </a:r>
            <a:r>
              <a:rPr dirty="0"/>
              <a:t>Life</a:t>
            </a:r>
            <a:r>
              <a:rPr dirty="0" spc="-75"/>
              <a:t> </a:t>
            </a:r>
            <a:r>
              <a:rPr dirty="0" spc="-10"/>
              <a:t>Cycle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23417" y="1636827"/>
            <a:ext cx="15049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23417" y="3339985"/>
            <a:ext cx="15049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51280" y="1655902"/>
            <a:ext cx="8438515" cy="45370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25400" marR="17780">
              <a:lnSpc>
                <a:spcPct val="99800"/>
              </a:lnSpc>
              <a:spcBef>
                <a:spcPts val="105"/>
              </a:spcBef>
            </a:pPr>
            <a:r>
              <a:rPr dirty="0" sz="2800">
                <a:latin typeface="Carlito"/>
                <a:cs typeface="Carlito"/>
              </a:rPr>
              <a:t>Phase</a:t>
            </a:r>
            <a:r>
              <a:rPr dirty="0" sz="2800" spc="670">
                <a:latin typeface="Carlito"/>
                <a:cs typeface="Carlito"/>
              </a:rPr>
              <a:t>  </a:t>
            </a:r>
            <a:r>
              <a:rPr dirty="0" sz="2800">
                <a:latin typeface="Carlito"/>
                <a:cs typeface="Carlito"/>
              </a:rPr>
              <a:t>2:</a:t>
            </a:r>
            <a:r>
              <a:rPr dirty="0" sz="2800" spc="670">
                <a:latin typeface="Carlito"/>
                <a:cs typeface="Carlito"/>
              </a:rPr>
              <a:t>  </a:t>
            </a:r>
            <a:r>
              <a:rPr dirty="0" sz="2800">
                <a:latin typeface="Carlito"/>
                <a:cs typeface="Carlito"/>
              </a:rPr>
              <a:t>Data</a:t>
            </a:r>
            <a:r>
              <a:rPr dirty="0" sz="2800" spc="670">
                <a:latin typeface="Carlito"/>
                <a:cs typeface="Carlito"/>
              </a:rPr>
              <a:t>  </a:t>
            </a:r>
            <a:r>
              <a:rPr dirty="0" sz="2800">
                <a:latin typeface="Carlito"/>
                <a:cs typeface="Carlito"/>
              </a:rPr>
              <a:t>Preparation</a:t>
            </a:r>
            <a:r>
              <a:rPr dirty="0" sz="2800" spc="665">
                <a:latin typeface="Carlito"/>
                <a:cs typeface="Carlito"/>
              </a:rPr>
              <a:t>  </a:t>
            </a:r>
            <a:r>
              <a:rPr dirty="0" sz="2800">
                <a:latin typeface="Carlito"/>
                <a:cs typeface="Carlito"/>
              </a:rPr>
              <a:t>and</a:t>
            </a:r>
            <a:r>
              <a:rPr dirty="0" sz="2800" spc="665">
                <a:latin typeface="Carlito"/>
                <a:cs typeface="Carlito"/>
              </a:rPr>
              <a:t>  </a:t>
            </a:r>
            <a:r>
              <a:rPr dirty="0" sz="2800">
                <a:latin typeface="Carlito"/>
                <a:cs typeface="Carlito"/>
              </a:rPr>
              <a:t>Processing:</a:t>
            </a:r>
            <a:r>
              <a:rPr dirty="0" sz="2800" spc="665">
                <a:latin typeface="Carlito"/>
                <a:cs typeface="Carlito"/>
              </a:rPr>
              <a:t>  </a:t>
            </a:r>
            <a:r>
              <a:rPr dirty="0" sz="2800" spc="-20">
                <a:latin typeface="Carlito"/>
                <a:cs typeface="Carlito"/>
              </a:rPr>
              <a:t>Data </a:t>
            </a:r>
            <a:r>
              <a:rPr dirty="0" sz="2800">
                <a:latin typeface="Carlito"/>
                <a:cs typeface="Carlito"/>
              </a:rPr>
              <a:t>preparation</a:t>
            </a:r>
            <a:r>
              <a:rPr dirty="0" sz="2800" spc="640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and</a:t>
            </a:r>
            <a:r>
              <a:rPr dirty="0" sz="2800" spc="645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processing</a:t>
            </a:r>
            <a:r>
              <a:rPr dirty="0" sz="2800" spc="655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involves</a:t>
            </a:r>
            <a:r>
              <a:rPr dirty="0" sz="2800" spc="640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gathering,</a:t>
            </a:r>
            <a:r>
              <a:rPr dirty="0" sz="2800" spc="650">
                <a:latin typeface="Carlito"/>
                <a:cs typeface="Carlito"/>
              </a:rPr>
              <a:t> </a:t>
            </a:r>
            <a:r>
              <a:rPr dirty="0" sz="2800" spc="-10">
                <a:latin typeface="Carlito"/>
                <a:cs typeface="Carlito"/>
              </a:rPr>
              <a:t>sorting, </a:t>
            </a:r>
            <a:r>
              <a:rPr dirty="0" sz="2800">
                <a:latin typeface="Carlito"/>
                <a:cs typeface="Carlito"/>
              </a:rPr>
              <a:t>processing</a:t>
            </a:r>
            <a:r>
              <a:rPr dirty="0" sz="2800" spc="434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and</a:t>
            </a:r>
            <a:r>
              <a:rPr dirty="0" sz="2800" spc="430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purifying</a:t>
            </a:r>
            <a:r>
              <a:rPr dirty="0" sz="2800" spc="425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collected</a:t>
            </a:r>
            <a:r>
              <a:rPr dirty="0" sz="2800" spc="434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data</a:t>
            </a:r>
            <a:r>
              <a:rPr dirty="0" sz="2800" spc="434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to</a:t>
            </a:r>
            <a:r>
              <a:rPr dirty="0" sz="2800" spc="434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make</a:t>
            </a:r>
            <a:r>
              <a:rPr dirty="0" sz="2800" spc="434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sure</a:t>
            </a:r>
            <a:r>
              <a:rPr dirty="0" sz="2800" spc="440">
                <a:latin typeface="Carlito"/>
                <a:cs typeface="Carlito"/>
              </a:rPr>
              <a:t> </a:t>
            </a:r>
            <a:r>
              <a:rPr dirty="0" sz="2800" spc="-25">
                <a:latin typeface="Carlito"/>
                <a:cs typeface="Carlito"/>
              </a:rPr>
              <a:t>it </a:t>
            </a:r>
            <a:r>
              <a:rPr dirty="0" sz="2800">
                <a:latin typeface="Carlito"/>
                <a:cs typeface="Carlito"/>
              </a:rPr>
              <a:t>can</a:t>
            </a:r>
            <a:r>
              <a:rPr dirty="0" sz="2800" spc="-80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be</a:t>
            </a:r>
            <a:r>
              <a:rPr dirty="0" sz="2800" spc="-70">
                <a:latin typeface="Carlito"/>
                <a:cs typeface="Carlito"/>
              </a:rPr>
              <a:t> </a:t>
            </a:r>
            <a:r>
              <a:rPr dirty="0" sz="2800" spc="-10">
                <a:latin typeface="Carlito"/>
                <a:cs typeface="Carlito"/>
              </a:rPr>
              <a:t>utilized</a:t>
            </a:r>
            <a:r>
              <a:rPr dirty="0" sz="2800" spc="-65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by</a:t>
            </a:r>
            <a:r>
              <a:rPr dirty="0" sz="2800" spc="-75">
                <a:latin typeface="Carlito"/>
                <a:cs typeface="Carlito"/>
              </a:rPr>
              <a:t> </a:t>
            </a:r>
            <a:r>
              <a:rPr dirty="0" sz="2800" spc="-10">
                <a:latin typeface="Carlito"/>
                <a:cs typeface="Carlito"/>
              </a:rPr>
              <a:t>subsequent</a:t>
            </a:r>
            <a:r>
              <a:rPr dirty="0" sz="2800" spc="-60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steps</a:t>
            </a:r>
            <a:r>
              <a:rPr dirty="0" sz="2800" spc="-65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of</a:t>
            </a:r>
            <a:r>
              <a:rPr dirty="0" sz="2800" spc="-65">
                <a:latin typeface="Carlito"/>
                <a:cs typeface="Carlito"/>
              </a:rPr>
              <a:t> </a:t>
            </a:r>
            <a:r>
              <a:rPr dirty="0" sz="2800" spc="-10">
                <a:latin typeface="Carlito"/>
                <a:cs typeface="Carlito"/>
              </a:rPr>
              <a:t>analysis</a:t>
            </a:r>
            <a:endParaRPr sz="2800">
              <a:latin typeface="Carlito"/>
              <a:cs typeface="Carlito"/>
            </a:endParaRPr>
          </a:p>
          <a:p>
            <a:pPr algn="just" marL="25400">
              <a:lnSpc>
                <a:spcPts val="3360"/>
              </a:lnSpc>
              <a:spcBef>
                <a:spcPts val="5"/>
              </a:spcBef>
            </a:pPr>
            <a:r>
              <a:rPr dirty="0" sz="2800">
                <a:latin typeface="Carlito"/>
                <a:cs typeface="Carlito"/>
              </a:rPr>
              <a:t>Following</a:t>
            </a:r>
            <a:r>
              <a:rPr dirty="0" sz="2800" spc="-80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are</a:t>
            </a:r>
            <a:r>
              <a:rPr dirty="0" sz="2800" spc="-75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methods</a:t>
            </a:r>
            <a:r>
              <a:rPr dirty="0" sz="2800" spc="-80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of</a:t>
            </a:r>
            <a:r>
              <a:rPr dirty="0" sz="2800" spc="-75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data</a:t>
            </a:r>
            <a:r>
              <a:rPr dirty="0" sz="2800" spc="-75">
                <a:latin typeface="Carlito"/>
                <a:cs typeface="Carlito"/>
              </a:rPr>
              <a:t> </a:t>
            </a:r>
            <a:r>
              <a:rPr dirty="0" sz="2800" spc="-10">
                <a:latin typeface="Carlito"/>
                <a:cs typeface="Carlito"/>
              </a:rPr>
              <a:t>acquisition</a:t>
            </a:r>
            <a:endParaRPr sz="2800">
              <a:latin typeface="Carlito"/>
              <a:cs typeface="Carlito"/>
            </a:endParaRPr>
          </a:p>
          <a:p>
            <a:pPr algn="just" marL="329565" indent="-214629">
              <a:lnSpc>
                <a:spcPts val="3120"/>
              </a:lnSpc>
              <a:buSzPct val="44230"/>
              <a:buFont typeface="OpenSymbol"/>
              <a:buChar char="●"/>
              <a:tabLst>
                <a:tab pos="329565" algn="l"/>
              </a:tabLst>
            </a:pPr>
            <a:r>
              <a:rPr dirty="0" sz="2600">
                <a:latin typeface="Carlito"/>
                <a:cs typeface="Carlito"/>
              </a:rPr>
              <a:t>Data</a:t>
            </a:r>
            <a:r>
              <a:rPr dirty="0" sz="2600" spc="-105">
                <a:latin typeface="Carlito"/>
                <a:cs typeface="Carlito"/>
              </a:rPr>
              <a:t> </a:t>
            </a:r>
            <a:r>
              <a:rPr dirty="0" sz="2600" spc="-10">
                <a:latin typeface="Carlito"/>
                <a:cs typeface="Carlito"/>
              </a:rPr>
              <a:t>Collection:</a:t>
            </a:r>
            <a:r>
              <a:rPr dirty="0" sz="2600" spc="-105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Draw</a:t>
            </a:r>
            <a:r>
              <a:rPr dirty="0" sz="2600" spc="-95">
                <a:latin typeface="Carlito"/>
                <a:cs typeface="Carlito"/>
              </a:rPr>
              <a:t> </a:t>
            </a:r>
            <a:r>
              <a:rPr dirty="0" sz="2600" spc="-10">
                <a:latin typeface="Carlito"/>
                <a:cs typeface="Carlito"/>
              </a:rPr>
              <a:t>information</a:t>
            </a:r>
            <a:r>
              <a:rPr dirty="0" sz="2600" spc="-105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from</a:t>
            </a:r>
            <a:r>
              <a:rPr dirty="0" sz="2600" spc="-105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external</a:t>
            </a:r>
            <a:r>
              <a:rPr dirty="0" sz="2600" spc="-100">
                <a:latin typeface="Carlito"/>
                <a:cs typeface="Carlito"/>
              </a:rPr>
              <a:t> </a:t>
            </a:r>
            <a:r>
              <a:rPr dirty="0" sz="2600" spc="-10">
                <a:latin typeface="Carlito"/>
                <a:cs typeface="Carlito"/>
              </a:rPr>
              <a:t>sources.</a:t>
            </a:r>
            <a:endParaRPr sz="2600">
              <a:latin typeface="Carlito"/>
              <a:cs typeface="Carlito"/>
            </a:endParaRPr>
          </a:p>
          <a:p>
            <a:pPr algn="just" marL="330200" marR="25400" indent="-215265">
              <a:lnSpc>
                <a:spcPct val="100000"/>
              </a:lnSpc>
              <a:buSzPct val="44230"/>
              <a:buFont typeface="OpenSymbol"/>
              <a:buChar char="●"/>
              <a:tabLst>
                <a:tab pos="330200" algn="l"/>
              </a:tabLst>
            </a:pPr>
            <a:r>
              <a:rPr dirty="0" sz="2600">
                <a:latin typeface="Carlito"/>
                <a:cs typeface="Carlito"/>
              </a:rPr>
              <a:t>Data</a:t>
            </a:r>
            <a:r>
              <a:rPr dirty="0" sz="2600" spc="595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Entry:</a:t>
            </a:r>
            <a:r>
              <a:rPr dirty="0" sz="2600" spc="610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Within</a:t>
            </a:r>
            <a:r>
              <a:rPr dirty="0" sz="2600" spc="600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an</a:t>
            </a:r>
            <a:r>
              <a:rPr dirty="0" sz="2600" spc="610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organization,</a:t>
            </a:r>
            <a:r>
              <a:rPr dirty="0" sz="2600" spc="610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data</a:t>
            </a:r>
            <a:r>
              <a:rPr dirty="0" sz="2600" spc="595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entry</a:t>
            </a:r>
            <a:r>
              <a:rPr dirty="0" sz="2600" spc="610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refers</a:t>
            </a:r>
            <a:r>
              <a:rPr dirty="0" sz="2600" spc="600">
                <a:latin typeface="Carlito"/>
                <a:cs typeface="Carlito"/>
              </a:rPr>
              <a:t> </a:t>
            </a:r>
            <a:r>
              <a:rPr dirty="0" sz="2600" spc="-25">
                <a:latin typeface="Carlito"/>
                <a:cs typeface="Carlito"/>
              </a:rPr>
              <a:t>to </a:t>
            </a:r>
            <a:r>
              <a:rPr dirty="0" sz="2600">
                <a:latin typeface="Carlito"/>
                <a:cs typeface="Carlito"/>
              </a:rPr>
              <a:t>creating</a:t>
            </a:r>
            <a:r>
              <a:rPr dirty="0" sz="2600" spc="160">
                <a:latin typeface="Carlito"/>
                <a:cs typeface="Carlito"/>
              </a:rPr>
              <a:t>  </a:t>
            </a:r>
            <a:r>
              <a:rPr dirty="0" sz="2600">
                <a:latin typeface="Carlito"/>
                <a:cs typeface="Carlito"/>
              </a:rPr>
              <a:t>new</a:t>
            </a:r>
            <a:r>
              <a:rPr dirty="0" sz="2600" spc="160">
                <a:latin typeface="Carlito"/>
                <a:cs typeface="Carlito"/>
              </a:rPr>
              <a:t>  </a:t>
            </a:r>
            <a:r>
              <a:rPr dirty="0" sz="2600">
                <a:latin typeface="Carlito"/>
                <a:cs typeface="Carlito"/>
              </a:rPr>
              <a:t>points</a:t>
            </a:r>
            <a:r>
              <a:rPr dirty="0" sz="2600" spc="160">
                <a:latin typeface="Carlito"/>
                <a:cs typeface="Carlito"/>
              </a:rPr>
              <a:t>  </a:t>
            </a:r>
            <a:r>
              <a:rPr dirty="0" sz="2600">
                <a:latin typeface="Carlito"/>
                <a:cs typeface="Carlito"/>
              </a:rPr>
              <a:t>of</a:t>
            </a:r>
            <a:r>
              <a:rPr dirty="0" sz="2600" spc="160">
                <a:latin typeface="Carlito"/>
                <a:cs typeface="Carlito"/>
              </a:rPr>
              <a:t>  </a:t>
            </a:r>
            <a:r>
              <a:rPr dirty="0" sz="2600">
                <a:latin typeface="Carlito"/>
                <a:cs typeface="Carlito"/>
              </a:rPr>
              <a:t>information</a:t>
            </a:r>
            <a:r>
              <a:rPr dirty="0" sz="2600" spc="160">
                <a:latin typeface="Carlito"/>
                <a:cs typeface="Carlito"/>
              </a:rPr>
              <a:t>  </a:t>
            </a:r>
            <a:r>
              <a:rPr dirty="0" sz="2600">
                <a:latin typeface="Carlito"/>
                <a:cs typeface="Carlito"/>
              </a:rPr>
              <a:t>using</a:t>
            </a:r>
            <a:r>
              <a:rPr dirty="0" sz="2600" spc="160">
                <a:latin typeface="Carlito"/>
                <a:cs typeface="Carlito"/>
              </a:rPr>
              <a:t>  </a:t>
            </a:r>
            <a:r>
              <a:rPr dirty="0" sz="2600">
                <a:latin typeface="Carlito"/>
                <a:cs typeface="Carlito"/>
              </a:rPr>
              <a:t>either</a:t>
            </a:r>
            <a:r>
              <a:rPr dirty="0" sz="2600" spc="160">
                <a:latin typeface="Carlito"/>
                <a:cs typeface="Carlito"/>
              </a:rPr>
              <a:t>  </a:t>
            </a:r>
            <a:r>
              <a:rPr dirty="0" sz="2600" spc="-10">
                <a:latin typeface="Carlito"/>
                <a:cs typeface="Carlito"/>
              </a:rPr>
              <a:t>digital </a:t>
            </a:r>
            <a:r>
              <a:rPr dirty="0" sz="2600">
                <a:latin typeface="Carlito"/>
                <a:cs typeface="Carlito"/>
              </a:rPr>
              <a:t>technologies</a:t>
            </a:r>
            <a:r>
              <a:rPr dirty="0" sz="2600" spc="-65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or</a:t>
            </a:r>
            <a:r>
              <a:rPr dirty="0" sz="2600" spc="-50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manual</a:t>
            </a:r>
            <a:r>
              <a:rPr dirty="0" sz="2600" spc="-55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input</a:t>
            </a:r>
            <a:r>
              <a:rPr dirty="0" sz="2600" spc="-45">
                <a:latin typeface="Carlito"/>
                <a:cs typeface="Carlito"/>
              </a:rPr>
              <a:t> </a:t>
            </a:r>
            <a:r>
              <a:rPr dirty="0" sz="2600" spc="-10">
                <a:latin typeface="Carlito"/>
                <a:cs typeface="Carlito"/>
              </a:rPr>
              <a:t>procedures.</a:t>
            </a:r>
            <a:endParaRPr sz="2600">
              <a:latin typeface="Carlito"/>
              <a:cs typeface="Carlito"/>
            </a:endParaRPr>
          </a:p>
          <a:p>
            <a:pPr algn="just" marL="330200" marR="28575" indent="-215265">
              <a:lnSpc>
                <a:spcPct val="100000"/>
              </a:lnSpc>
              <a:spcBef>
                <a:spcPts val="10"/>
              </a:spcBef>
              <a:buSzPct val="44230"/>
              <a:buFont typeface="OpenSymbol"/>
              <a:buChar char="●"/>
              <a:tabLst>
                <a:tab pos="330200" algn="l"/>
              </a:tabLst>
            </a:pPr>
            <a:r>
              <a:rPr dirty="0" sz="2600">
                <a:latin typeface="Carlito"/>
                <a:cs typeface="Carlito"/>
              </a:rPr>
              <a:t>Signal</a:t>
            </a:r>
            <a:r>
              <a:rPr dirty="0" sz="2600" spc="570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Reception:</a:t>
            </a:r>
            <a:r>
              <a:rPr dirty="0" sz="2600" spc="570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Accumulating</a:t>
            </a:r>
            <a:r>
              <a:rPr dirty="0" sz="2600" spc="565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data</a:t>
            </a:r>
            <a:r>
              <a:rPr dirty="0" sz="2600" spc="570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from</a:t>
            </a:r>
            <a:r>
              <a:rPr dirty="0" sz="2600" spc="565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digital</a:t>
            </a:r>
            <a:r>
              <a:rPr dirty="0" sz="2600" spc="560">
                <a:latin typeface="Carlito"/>
                <a:cs typeface="Carlito"/>
              </a:rPr>
              <a:t> </a:t>
            </a:r>
            <a:r>
              <a:rPr dirty="0" sz="2600" spc="-10">
                <a:latin typeface="Carlito"/>
                <a:cs typeface="Carlito"/>
              </a:rPr>
              <a:t>devices </a:t>
            </a:r>
            <a:r>
              <a:rPr dirty="0" sz="2600">
                <a:latin typeface="Carlito"/>
                <a:cs typeface="Carlito"/>
              </a:rPr>
              <a:t>like</a:t>
            </a:r>
            <a:r>
              <a:rPr dirty="0" sz="2600" spc="-60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the</a:t>
            </a:r>
            <a:r>
              <a:rPr dirty="0" sz="2600" spc="-55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Internet</a:t>
            </a:r>
            <a:r>
              <a:rPr dirty="0" sz="2600" spc="-60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of</a:t>
            </a:r>
            <a:r>
              <a:rPr dirty="0" sz="2600" spc="-55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Things</a:t>
            </a:r>
            <a:r>
              <a:rPr dirty="0" sz="2600" spc="-60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devices</a:t>
            </a:r>
            <a:r>
              <a:rPr dirty="0" sz="2600" spc="-50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and</a:t>
            </a:r>
            <a:r>
              <a:rPr dirty="0" sz="2600" spc="-65">
                <a:latin typeface="Carlito"/>
                <a:cs typeface="Carlito"/>
              </a:rPr>
              <a:t> </a:t>
            </a:r>
            <a:r>
              <a:rPr dirty="0" sz="2600" spc="-10">
                <a:latin typeface="Carlito"/>
                <a:cs typeface="Carlito"/>
              </a:rPr>
              <a:t>control</a:t>
            </a:r>
            <a:r>
              <a:rPr dirty="0" sz="2600" spc="-50">
                <a:latin typeface="Carlito"/>
                <a:cs typeface="Carlito"/>
              </a:rPr>
              <a:t> </a:t>
            </a:r>
            <a:r>
              <a:rPr dirty="0" sz="2600" spc="-10">
                <a:latin typeface="Carlito"/>
                <a:cs typeface="Carlito"/>
              </a:rPr>
              <a:t>systems.</a:t>
            </a:r>
            <a:endParaRPr sz="2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9319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Data</a:t>
            </a:r>
            <a:r>
              <a:rPr dirty="0" spc="-290"/>
              <a:t> </a:t>
            </a:r>
            <a:r>
              <a:rPr dirty="0"/>
              <a:t>Analytics</a:t>
            </a:r>
            <a:r>
              <a:rPr dirty="0" spc="-95"/>
              <a:t> </a:t>
            </a:r>
            <a:r>
              <a:rPr dirty="0"/>
              <a:t>Life</a:t>
            </a:r>
            <a:r>
              <a:rPr dirty="0" spc="-75"/>
              <a:t> </a:t>
            </a:r>
            <a:r>
              <a:rPr dirty="0" spc="-10"/>
              <a:t>Cycle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23417" y="1362506"/>
            <a:ext cx="15049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23417" y="3065665"/>
            <a:ext cx="15049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51280" y="1381582"/>
            <a:ext cx="8442325" cy="53600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25400" marR="17780">
              <a:lnSpc>
                <a:spcPct val="99800"/>
              </a:lnSpc>
              <a:spcBef>
                <a:spcPts val="105"/>
              </a:spcBef>
            </a:pPr>
            <a:r>
              <a:rPr dirty="0" sz="2800">
                <a:latin typeface="Carlito"/>
                <a:cs typeface="Carlito"/>
              </a:rPr>
              <a:t>Phase</a:t>
            </a:r>
            <a:r>
              <a:rPr dirty="0" sz="2800" spc="220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3:</a:t>
            </a:r>
            <a:r>
              <a:rPr dirty="0" sz="2800" spc="220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Design</a:t>
            </a:r>
            <a:r>
              <a:rPr dirty="0" sz="2800" spc="215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a</a:t>
            </a:r>
            <a:r>
              <a:rPr dirty="0" sz="2800" spc="220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Model:</a:t>
            </a:r>
            <a:r>
              <a:rPr dirty="0" sz="2800" spc="210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The</a:t>
            </a:r>
            <a:r>
              <a:rPr dirty="0" sz="2800" spc="210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phase</a:t>
            </a:r>
            <a:r>
              <a:rPr dirty="0" sz="2800" spc="220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of</a:t>
            </a:r>
            <a:r>
              <a:rPr dirty="0" sz="2800" spc="210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creating</a:t>
            </a:r>
            <a:r>
              <a:rPr dirty="0" sz="2800" spc="220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a</a:t>
            </a:r>
            <a:r>
              <a:rPr dirty="0" sz="2800" spc="220">
                <a:latin typeface="Carlito"/>
                <a:cs typeface="Carlito"/>
              </a:rPr>
              <a:t> </a:t>
            </a:r>
            <a:r>
              <a:rPr dirty="0" sz="2800" spc="-10">
                <a:latin typeface="Carlito"/>
                <a:cs typeface="Carlito"/>
              </a:rPr>
              <a:t>model </a:t>
            </a:r>
            <a:r>
              <a:rPr dirty="0" sz="2800">
                <a:latin typeface="Carlito"/>
                <a:cs typeface="Carlito"/>
              </a:rPr>
              <a:t>that</a:t>
            </a:r>
            <a:r>
              <a:rPr dirty="0" sz="2800" spc="550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uses</a:t>
            </a:r>
            <a:r>
              <a:rPr dirty="0" sz="2800" spc="545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the</a:t>
            </a:r>
            <a:r>
              <a:rPr dirty="0" sz="2800" spc="545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data</a:t>
            </a:r>
            <a:r>
              <a:rPr dirty="0" sz="2800" spc="550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to</a:t>
            </a:r>
            <a:r>
              <a:rPr dirty="0" sz="2800" spc="550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achieve</a:t>
            </a:r>
            <a:r>
              <a:rPr dirty="0" sz="2800" spc="540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the</a:t>
            </a:r>
            <a:r>
              <a:rPr dirty="0" sz="2800" spc="535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defined</a:t>
            </a:r>
            <a:r>
              <a:rPr dirty="0" sz="2800" spc="540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goal.</a:t>
            </a:r>
            <a:r>
              <a:rPr dirty="0" sz="2800" spc="590">
                <a:latin typeface="Carlito"/>
                <a:cs typeface="Carlito"/>
              </a:rPr>
              <a:t> </a:t>
            </a:r>
            <a:r>
              <a:rPr dirty="0" sz="2800" spc="-10" b="1">
                <a:latin typeface="Carlito"/>
                <a:cs typeface="Carlito"/>
              </a:rPr>
              <a:t>Model </a:t>
            </a:r>
            <a:r>
              <a:rPr dirty="0" sz="2800" b="1">
                <a:latin typeface="Carlito"/>
                <a:cs typeface="Carlito"/>
              </a:rPr>
              <a:t>planning</a:t>
            </a:r>
            <a:r>
              <a:rPr dirty="0" sz="2800" spc="55" b="1">
                <a:latin typeface="Carlito"/>
                <a:cs typeface="Carlito"/>
              </a:rPr>
              <a:t>  </a:t>
            </a:r>
            <a:r>
              <a:rPr dirty="0" sz="2800">
                <a:latin typeface="Carlito"/>
                <a:cs typeface="Carlito"/>
              </a:rPr>
              <a:t>is</a:t>
            </a:r>
            <a:r>
              <a:rPr dirty="0" sz="2800" spc="55">
                <a:latin typeface="Carlito"/>
                <a:cs typeface="Carlito"/>
              </a:rPr>
              <a:t>  </a:t>
            </a:r>
            <a:r>
              <a:rPr dirty="0" sz="2800">
                <a:latin typeface="Carlito"/>
                <a:cs typeface="Carlito"/>
              </a:rPr>
              <a:t>the</a:t>
            </a:r>
            <a:r>
              <a:rPr dirty="0" sz="2800" spc="60">
                <a:latin typeface="Carlito"/>
                <a:cs typeface="Carlito"/>
              </a:rPr>
              <a:t>  </a:t>
            </a:r>
            <a:r>
              <a:rPr dirty="0" sz="2800">
                <a:latin typeface="Carlito"/>
                <a:cs typeface="Carlito"/>
              </a:rPr>
              <a:t>name</a:t>
            </a:r>
            <a:r>
              <a:rPr dirty="0" sz="2800" spc="60">
                <a:latin typeface="Carlito"/>
                <a:cs typeface="Carlito"/>
              </a:rPr>
              <a:t>  </a:t>
            </a:r>
            <a:r>
              <a:rPr dirty="0" sz="2800">
                <a:latin typeface="Carlito"/>
                <a:cs typeface="Carlito"/>
              </a:rPr>
              <a:t>given</a:t>
            </a:r>
            <a:r>
              <a:rPr dirty="0" sz="2800" spc="55">
                <a:latin typeface="Carlito"/>
                <a:cs typeface="Carlito"/>
              </a:rPr>
              <a:t>  </a:t>
            </a:r>
            <a:r>
              <a:rPr dirty="0" sz="2800">
                <a:latin typeface="Carlito"/>
                <a:cs typeface="Carlito"/>
              </a:rPr>
              <a:t>to</a:t>
            </a:r>
            <a:r>
              <a:rPr dirty="0" sz="2800" spc="60">
                <a:latin typeface="Carlito"/>
                <a:cs typeface="Carlito"/>
              </a:rPr>
              <a:t>  </a:t>
            </a:r>
            <a:r>
              <a:rPr dirty="0" sz="2800">
                <a:latin typeface="Carlito"/>
                <a:cs typeface="Carlito"/>
              </a:rPr>
              <a:t>this</a:t>
            </a:r>
            <a:r>
              <a:rPr dirty="0" sz="2800" spc="55">
                <a:latin typeface="Carlito"/>
                <a:cs typeface="Carlito"/>
              </a:rPr>
              <a:t>  </a:t>
            </a:r>
            <a:r>
              <a:rPr dirty="0" sz="2800">
                <a:latin typeface="Carlito"/>
                <a:cs typeface="Carlito"/>
              </a:rPr>
              <a:t>stage</a:t>
            </a:r>
            <a:r>
              <a:rPr dirty="0" sz="2800" spc="60">
                <a:latin typeface="Carlito"/>
                <a:cs typeface="Carlito"/>
              </a:rPr>
              <a:t>  </a:t>
            </a:r>
            <a:r>
              <a:rPr dirty="0" sz="2800">
                <a:latin typeface="Carlito"/>
                <a:cs typeface="Carlito"/>
              </a:rPr>
              <a:t>of</a:t>
            </a:r>
            <a:r>
              <a:rPr dirty="0" sz="2800" spc="55">
                <a:latin typeface="Carlito"/>
                <a:cs typeface="Carlito"/>
              </a:rPr>
              <a:t>  </a:t>
            </a:r>
            <a:r>
              <a:rPr dirty="0" sz="2800">
                <a:latin typeface="Carlito"/>
                <a:cs typeface="Carlito"/>
              </a:rPr>
              <a:t>the</a:t>
            </a:r>
            <a:r>
              <a:rPr dirty="0" sz="2800" spc="60">
                <a:latin typeface="Carlito"/>
                <a:cs typeface="Carlito"/>
              </a:rPr>
              <a:t>  </a:t>
            </a:r>
            <a:r>
              <a:rPr dirty="0" sz="2800" spc="-20">
                <a:latin typeface="Carlito"/>
                <a:cs typeface="Carlito"/>
              </a:rPr>
              <a:t>data </a:t>
            </a:r>
            <a:r>
              <a:rPr dirty="0" sz="2800">
                <a:latin typeface="Carlito"/>
                <a:cs typeface="Carlito"/>
              </a:rPr>
              <a:t>analytics</a:t>
            </a:r>
            <a:r>
              <a:rPr dirty="0" sz="2800" spc="-70">
                <a:latin typeface="Carlito"/>
                <a:cs typeface="Carlito"/>
              </a:rPr>
              <a:t> </a:t>
            </a:r>
            <a:r>
              <a:rPr dirty="0" sz="2800" spc="-10">
                <a:latin typeface="Carlito"/>
                <a:cs typeface="Carlito"/>
              </a:rPr>
              <a:t>process.</a:t>
            </a:r>
            <a:endParaRPr sz="2800">
              <a:latin typeface="Carlito"/>
              <a:cs typeface="Carlito"/>
            </a:endParaRPr>
          </a:p>
          <a:p>
            <a:pPr algn="just" marL="25400" marR="24130">
              <a:lnSpc>
                <a:spcPts val="3350"/>
              </a:lnSpc>
              <a:spcBef>
                <a:spcPts val="125"/>
              </a:spcBef>
            </a:pPr>
            <a:r>
              <a:rPr dirty="0" sz="2800">
                <a:latin typeface="Carlito"/>
                <a:cs typeface="Carlito"/>
              </a:rPr>
              <a:t>There</a:t>
            </a:r>
            <a:r>
              <a:rPr dirty="0" sz="2800" spc="455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are</a:t>
            </a:r>
            <a:r>
              <a:rPr dirty="0" sz="2800" spc="450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numerous</a:t>
            </a:r>
            <a:r>
              <a:rPr dirty="0" sz="2800" spc="459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methods</a:t>
            </a:r>
            <a:r>
              <a:rPr dirty="0" sz="2800" spc="445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for</a:t>
            </a:r>
            <a:r>
              <a:rPr dirty="0" sz="2800" spc="445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loading</a:t>
            </a:r>
            <a:r>
              <a:rPr dirty="0" sz="2800" spc="450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data</a:t>
            </a:r>
            <a:r>
              <a:rPr dirty="0" sz="2800" spc="459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into</a:t>
            </a:r>
            <a:r>
              <a:rPr dirty="0" sz="2800" spc="455">
                <a:latin typeface="Carlito"/>
                <a:cs typeface="Carlito"/>
              </a:rPr>
              <a:t> </a:t>
            </a:r>
            <a:r>
              <a:rPr dirty="0" sz="2800" spc="-25">
                <a:latin typeface="Carlito"/>
                <a:cs typeface="Carlito"/>
              </a:rPr>
              <a:t>the </a:t>
            </a:r>
            <a:r>
              <a:rPr dirty="0" sz="2800" spc="-10">
                <a:latin typeface="Carlito"/>
                <a:cs typeface="Carlito"/>
              </a:rPr>
              <a:t>system</a:t>
            </a:r>
            <a:r>
              <a:rPr dirty="0" sz="2800" spc="-105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and</a:t>
            </a:r>
            <a:r>
              <a:rPr dirty="0" sz="2800" spc="-90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starting</a:t>
            </a:r>
            <a:r>
              <a:rPr dirty="0" sz="2800" spc="-95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to</a:t>
            </a:r>
            <a:r>
              <a:rPr dirty="0" sz="2800" spc="-95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analyze</a:t>
            </a:r>
            <a:r>
              <a:rPr dirty="0" sz="2800" spc="-90">
                <a:latin typeface="Carlito"/>
                <a:cs typeface="Carlito"/>
              </a:rPr>
              <a:t> </a:t>
            </a:r>
            <a:r>
              <a:rPr dirty="0" sz="2800" spc="-25">
                <a:latin typeface="Carlito"/>
                <a:cs typeface="Carlito"/>
              </a:rPr>
              <a:t>it:</a:t>
            </a:r>
            <a:endParaRPr sz="2800">
              <a:latin typeface="Carlito"/>
              <a:cs typeface="Carlito"/>
            </a:endParaRPr>
          </a:p>
          <a:p>
            <a:pPr algn="just" marL="544830" indent="-213995">
              <a:lnSpc>
                <a:spcPts val="3010"/>
              </a:lnSpc>
              <a:buSzPct val="44230"/>
              <a:buFont typeface="OpenSymbol"/>
              <a:buChar char="●"/>
              <a:tabLst>
                <a:tab pos="544830" algn="l"/>
              </a:tabLst>
            </a:pPr>
            <a:r>
              <a:rPr dirty="0" sz="2600">
                <a:latin typeface="Carlito"/>
                <a:cs typeface="Carlito"/>
              </a:rPr>
              <a:t>ETL</a:t>
            </a:r>
            <a:r>
              <a:rPr dirty="0" sz="2600" spc="145">
                <a:latin typeface="Carlito"/>
                <a:cs typeface="Carlito"/>
              </a:rPr>
              <a:t>  </a:t>
            </a:r>
            <a:r>
              <a:rPr dirty="0" sz="2600">
                <a:latin typeface="Carlito"/>
                <a:cs typeface="Carlito"/>
              </a:rPr>
              <a:t>(Extract,</a:t>
            </a:r>
            <a:r>
              <a:rPr dirty="0" sz="2600" spc="150">
                <a:latin typeface="Carlito"/>
                <a:cs typeface="Carlito"/>
              </a:rPr>
              <a:t>  </a:t>
            </a:r>
            <a:r>
              <a:rPr dirty="0" sz="2600">
                <a:latin typeface="Carlito"/>
                <a:cs typeface="Carlito"/>
              </a:rPr>
              <a:t>Transform,</a:t>
            </a:r>
            <a:r>
              <a:rPr dirty="0" sz="2600" spc="150">
                <a:latin typeface="Carlito"/>
                <a:cs typeface="Carlito"/>
              </a:rPr>
              <a:t>  </a:t>
            </a:r>
            <a:r>
              <a:rPr dirty="0" sz="2600">
                <a:latin typeface="Carlito"/>
                <a:cs typeface="Carlito"/>
              </a:rPr>
              <a:t>and</a:t>
            </a:r>
            <a:r>
              <a:rPr dirty="0" sz="2600" spc="150">
                <a:latin typeface="Carlito"/>
                <a:cs typeface="Carlito"/>
              </a:rPr>
              <a:t>  </a:t>
            </a:r>
            <a:r>
              <a:rPr dirty="0" sz="2600">
                <a:latin typeface="Carlito"/>
                <a:cs typeface="Carlito"/>
              </a:rPr>
              <a:t>Load)</a:t>
            </a:r>
            <a:r>
              <a:rPr dirty="0" sz="2600" spc="150">
                <a:latin typeface="Carlito"/>
                <a:cs typeface="Carlito"/>
              </a:rPr>
              <a:t>  </a:t>
            </a:r>
            <a:r>
              <a:rPr dirty="0" sz="2600">
                <a:latin typeface="Carlito"/>
                <a:cs typeface="Carlito"/>
              </a:rPr>
              <a:t>converts</a:t>
            </a:r>
            <a:r>
              <a:rPr dirty="0" sz="2600" spc="150">
                <a:latin typeface="Carlito"/>
                <a:cs typeface="Carlito"/>
              </a:rPr>
              <a:t>  </a:t>
            </a:r>
            <a:r>
              <a:rPr dirty="0" sz="2600">
                <a:latin typeface="Carlito"/>
                <a:cs typeface="Carlito"/>
              </a:rPr>
              <a:t>the</a:t>
            </a:r>
            <a:r>
              <a:rPr dirty="0" sz="2600" spc="145">
                <a:latin typeface="Carlito"/>
                <a:cs typeface="Carlito"/>
              </a:rPr>
              <a:t>  </a:t>
            </a:r>
            <a:r>
              <a:rPr dirty="0" sz="2600" spc="-20">
                <a:latin typeface="Carlito"/>
                <a:cs typeface="Carlito"/>
              </a:rPr>
              <a:t>data</a:t>
            </a:r>
            <a:endParaRPr sz="2600">
              <a:latin typeface="Carlito"/>
              <a:cs typeface="Carlito"/>
            </a:endParaRPr>
          </a:p>
          <a:p>
            <a:pPr algn="just" marL="545465" marR="31750">
              <a:lnSpc>
                <a:spcPct val="100000"/>
              </a:lnSpc>
              <a:spcBef>
                <a:spcPts val="5"/>
              </a:spcBef>
            </a:pPr>
            <a:r>
              <a:rPr dirty="0" sz="2600">
                <a:latin typeface="Carlito"/>
                <a:cs typeface="Carlito"/>
              </a:rPr>
              <a:t>before</a:t>
            </a:r>
            <a:r>
              <a:rPr dirty="0" sz="2600" spc="535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loading</a:t>
            </a:r>
            <a:r>
              <a:rPr dirty="0" sz="2600" spc="540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it</a:t>
            </a:r>
            <a:r>
              <a:rPr dirty="0" sz="2600" spc="535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into</a:t>
            </a:r>
            <a:r>
              <a:rPr dirty="0" sz="2600" spc="535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a</a:t>
            </a:r>
            <a:r>
              <a:rPr dirty="0" sz="2600" spc="535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system</a:t>
            </a:r>
            <a:r>
              <a:rPr dirty="0" sz="2600" spc="535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using</a:t>
            </a:r>
            <a:r>
              <a:rPr dirty="0" sz="2600" spc="540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a</a:t>
            </a:r>
            <a:r>
              <a:rPr dirty="0" sz="2600" spc="540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set</a:t>
            </a:r>
            <a:r>
              <a:rPr dirty="0" sz="2600" spc="535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of</a:t>
            </a:r>
            <a:r>
              <a:rPr dirty="0" sz="2600" spc="530">
                <a:latin typeface="Carlito"/>
                <a:cs typeface="Carlito"/>
              </a:rPr>
              <a:t> </a:t>
            </a:r>
            <a:r>
              <a:rPr dirty="0" sz="2600" spc="-10">
                <a:latin typeface="Carlito"/>
                <a:cs typeface="Carlito"/>
              </a:rPr>
              <a:t>business rules.</a:t>
            </a:r>
            <a:endParaRPr sz="2600">
              <a:latin typeface="Carlito"/>
              <a:cs typeface="Carlito"/>
            </a:endParaRPr>
          </a:p>
          <a:p>
            <a:pPr algn="just" marL="545465" marR="31750" indent="-214629">
              <a:lnSpc>
                <a:spcPct val="100000"/>
              </a:lnSpc>
              <a:spcBef>
                <a:spcPts val="5"/>
              </a:spcBef>
              <a:buSzPct val="44230"/>
              <a:buFont typeface="OpenSymbol"/>
              <a:buChar char="●"/>
              <a:tabLst>
                <a:tab pos="545465" algn="l"/>
              </a:tabLst>
            </a:pPr>
            <a:r>
              <a:rPr dirty="0" sz="2600">
                <a:latin typeface="Carlito"/>
                <a:cs typeface="Carlito"/>
              </a:rPr>
              <a:t>ELT</a:t>
            </a:r>
            <a:r>
              <a:rPr dirty="0" sz="2600" spc="30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(Extract,</a:t>
            </a:r>
            <a:r>
              <a:rPr dirty="0" sz="2600" spc="25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Load,</a:t>
            </a:r>
            <a:r>
              <a:rPr dirty="0" sz="2600" spc="25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and</a:t>
            </a:r>
            <a:r>
              <a:rPr dirty="0" sz="2600" spc="30">
                <a:latin typeface="Carlito"/>
                <a:cs typeface="Carlito"/>
              </a:rPr>
              <a:t> </a:t>
            </a:r>
            <a:r>
              <a:rPr dirty="0" sz="2600" spc="-10">
                <a:latin typeface="Carlito"/>
                <a:cs typeface="Carlito"/>
              </a:rPr>
              <a:t>Transform)</a:t>
            </a:r>
            <a:r>
              <a:rPr dirty="0" sz="2600" spc="30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loads</a:t>
            </a:r>
            <a:r>
              <a:rPr dirty="0" sz="2600" spc="40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raw</a:t>
            </a:r>
            <a:r>
              <a:rPr dirty="0" sz="2600" spc="35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data</a:t>
            </a:r>
            <a:r>
              <a:rPr dirty="0" sz="2600" spc="25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into</a:t>
            </a:r>
            <a:r>
              <a:rPr dirty="0" sz="2600" spc="25">
                <a:latin typeface="Carlito"/>
                <a:cs typeface="Carlito"/>
              </a:rPr>
              <a:t> </a:t>
            </a:r>
            <a:r>
              <a:rPr dirty="0" sz="2600" spc="-25">
                <a:latin typeface="Carlito"/>
                <a:cs typeface="Carlito"/>
              </a:rPr>
              <a:t>the </a:t>
            </a:r>
            <a:r>
              <a:rPr dirty="0" sz="2600">
                <a:latin typeface="Carlito"/>
                <a:cs typeface="Carlito"/>
              </a:rPr>
              <a:t>sandbox</a:t>
            </a:r>
            <a:r>
              <a:rPr dirty="0" sz="2600" spc="-114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before</a:t>
            </a:r>
            <a:r>
              <a:rPr dirty="0" sz="2600" spc="-110">
                <a:latin typeface="Carlito"/>
                <a:cs typeface="Carlito"/>
              </a:rPr>
              <a:t> </a:t>
            </a:r>
            <a:r>
              <a:rPr dirty="0" sz="2600" spc="-10">
                <a:latin typeface="Carlito"/>
                <a:cs typeface="Carlito"/>
              </a:rPr>
              <a:t>transforming</a:t>
            </a:r>
            <a:r>
              <a:rPr dirty="0" sz="2600" spc="-110">
                <a:latin typeface="Carlito"/>
                <a:cs typeface="Carlito"/>
              </a:rPr>
              <a:t> </a:t>
            </a:r>
            <a:r>
              <a:rPr dirty="0" sz="2600" spc="-25">
                <a:latin typeface="Carlito"/>
                <a:cs typeface="Carlito"/>
              </a:rPr>
              <a:t>it.</a:t>
            </a:r>
            <a:endParaRPr sz="2600">
              <a:latin typeface="Carlito"/>
              <a:cs typeface="Carlito"/>
            </a:endParaRPr>
          </a:p>
          <a:p>
            <a:pPr algn="just" marL="545465" marR="31115" indent="-214629">
              <a:lnSpc>
                <a:spcPct val="100000"/>
              </a:lnSpc>
              <a:spcBef>
                <a:spcPts val="10"/>
              </a:spcBef>
              <a:buSzPct val="44230"/>
              <a:buFont typeface="OpenSymbol"/>
              <a:buChar char="●"/>
              <a:tabLst>
                <a:tab pos="545465" algn="l"/>
              </a:tabLst>
            </a:pPr>
            <a:r>
              <a:rPr dirty="0" sz="2600">
                <a:latin typeface="Carlito"/>
                <a:cs typeface="Carlito"/>
              </a:rPr>
              <a:t>ETLT</a:t>
            </a:r>
            <a:r>
              <a:rPr dirty="0" sz="2600" spc="295">
                <a:latin typeface="Carlito"/>
                <a:cs typeface="Carlito"/>
              </a:rPr>
              <a:t>   </a:t>
            </a:r>
            <a:r>
              <a:rPr dirty="0" sz="2600">
                <a:latin typeface="Carlito"/>
                <a:cs typeface="Carlito"/>
              </a:rPr>
              <a:t>(Extract,</a:t>
            </a:r>
            <a:r>
              <a:rPr dirty="0" sz="2600" spc="295">
                <a:latin typeface="Carlito"/>
                <a:cs typeface="Carlito"/>
              </a:rPr>
              <a:t>   </a:t>
            </a:r>
            <a:r>
              <a:rPr dirty="0" sz="2600">
                <a:latin typeface="Carlito"/>
                <a:cs typeface="Carlito"/>
              </a:rPr>
              <a:t>Transform,</a:t>
            </a:r>
            <a:r>
              <a:rPr dirty="0" sz="2600" spc="295">
                <a:latin typeface="Carlito"/>
                <a:cs typeface="Carlito"/>
              </a:rPr>
              <a:t>   </a:t>
            </a:r>
            <a:r>
              <a:rPr dirty="0" sz="2600">
                <a:latin typeface="Carlito"/>
                <a:cs typeface="Carlito"/>
              </a:rPr>
              <a:t>Load,</a:t>
            </a:r>
            <a:r>
              <a:rPr dirty="0" sz="2600" spc="295">
                <a:latin typeface="Carlito"/>
                <a:cs typeface="Carlito"/>
              </a:rPr>
              <a:t>   </a:t>
            </a:r>
            <a:r>
              <a:rPr dirty="0" sz="2600">
                <a:latin typeface="Carlito"/>
                <a:cs typeface="Carlito"/>
              </a:rPr>
              <a:t>Transform)</a:t>
            </a:r>
            <a:r>
              <a:rPr dirty="0" sz="2600" spc="300">
                <a:latin typeface="Carlito"/>
                <a:cs typeface="Carlito"/>
              </a:rPr>
              <a:t>   </a:t>
            </a:r>
            <a:r>
              <a:rPr dirty="0" sz="2600">
                <a:latin typeface="Carlito"/>
                <a:cs typeface="Carlito"/>
              </a:rPr>
              <a:t>is</a:t>
            </a:r>
            <a:r>
              <a:rPr dirty="0" sz="2600" spc="295">
                <a:latin typeface="Carlito"/>
                <a:cs typeface="Carlito"/>
              </a:rPr>
              <a:t>   </a:t>
            </a:r>
            <a:r>
              <a:rPr dirty="0" sz="2600" spc="-50">
                <a:latin typeface="Carlito"/>
                <a:cs typeface="Carlito"/>
              </a:rPr>
              <a:t>a </a:t>
            </a:r>
            <a:r>
              <a:rPr dirty="0" sz="2600" spc="-10">
                <a:latin typeface="Carlito"/>
                <a:cs typeface="Carlito"/>
              </a:rPr>
              <a:t>combination</a:t>
            </a:r>
            <a:r>
              <a:rPr dirty="0" sz="2600" spc="-55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of</a:t>
            </a:r>
            <a:r>
              <a:rPr dirty="0" sz="2600" spc="-60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two</a:t>
            </a:r>
            <a:r>
              <a:rPr dirty="0" sz="2600" spc="-70">
                <a:latin typeface="Carlito"/>
                <a:cs typeface="Carlito"/>
              </a:rPr>
              <a:t> </a:t>
            </a:r>
            <a:r>
              <a:rPr dirty="0" sz="2600" spc="-10">
                <a:latin typeface="Carlito"/>
                <a:cs typeface="Carlito"/>
              </a:rPr>
              <a:t>layers</a:t>
            </a:r>
            <a:r>
              <a:rPr dirty="0" sz="2600" spc="-55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of</a:t>
            </a:r>
            <a:r>
              <a:rPr dirty="0" sz="2600" spc="-60">
                <a:latin typeface="Carlito"/>
                <a:cs typeface="Carlito"/>
              </a:rPr>
              <a:t> </a:t>
            </a:r>
            <a:r>
              <a:rPr dirty="0" sz="2600" spc="-10">
                <a:latin typeface="Carlito"/>
                <a:cs typeface="Carlito"/>
              </a:rPr>
              <a:t>transformation.</a:t>
            </a:r>
            <a:endParaRPr sz="2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9319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Data</a:t>
            </a:r>
            <a:r>
              <a:rPr dirty="0" spc="-290"/>
              <a:t> </a:t>
            </a:r>
            <a:r>
              <a:rPr dirty="0"/>
              <a:t>Analytics</a:t>
            </a:r>
            <a:r>
              <a:rPr dirty="0" spc="-95"/>
              <a:t> </a:t>
            </a:r>
            <a:r>
              <a:rPr dirty="0"/>
              <a:t>Life</a:t>
            </a:r>
            <a:r>
              <a:rPr dirty="0" spc="-75"/>
              <a:t> </a:t>
            </a:r>
            <a:r>
              <a:rPr dirty="0" spc="-10"/>
              <a:t>Cycle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23417" y="1362506"/>
            <a:ext cx="15049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63980" y="1381582"/>
            <a:ext cx="841375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Carlito"/>
                <a:cs typeface="Carlito"/>
              </a:rPr>
              <a:t>Phase</a:t>
            </a:r>
            <a:r>
              <a:rPr dirty="0" sz="2800" spc="300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3:</a:t>
            </a:r>
            <a:r>
              <a:rPr dirty="0" sz="2800" spc="295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Model</a:t>
            </a:r>
            <a:r>
              <a:rPr dirty="0" sz="2800" spc="295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Building:</a:t>
            </a:r>
            <a:r>
              <a:rPr dirty="0" sz="2800" spc="300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The</a:t>
            </a:r>
            <a:r>
              <a:rPr dirty="0" sz="2800" spc="290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use</a:t>
            </a:r>
            <a:r>
              <a:rPr dirty="0" sz="2800" spc="295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of</a:t>
            </a:r>
            <a:r>
              <a:rPr dirty="0" sz="2800" spc="290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tools</a:t>
            </a:r>
            <a:r>
              <a:rPr dirty="0" sz="2800" spc="295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and</a:t>
            </a:r>
            <a:r>
              <a:rPr dirty="0" sz="2800" spc="280">
                <a:latin typeface="Carlito"/>
                <a:cs typeface="Carlito"/>
              </a:rPr>
              <a:t> </a:t>
            </a:r>
            <a:r>
              <a:rPr dirty="0" sz="2800" spc="-10">
                <a:latin typeface="Carlito"/>
                <a:cs typeface="Carlito"/>
              </a:rPr>
              <a:t>methods,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63980" y="1808543"/>
            <a:ext cx="841121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96619" algn="l"/>
                <a:tab pos="1428115" algn="l"/>
                <a:tab pos="2838450" algn="l"/>
                <a:tab pos="3878579" algn="l"/>
                <a:tab pos="5591810" algn="l"/>
                <a:tab pos="7397115" algn="l"/>
              </a:tabLst>
            </a:pPr>
            <a:r>
              <a:rPr dirty="0" sz="2800" spc="-20">
                <a:latin typeface="Carlito"/>
                <a:cs typeface="Carlito"/>
              </a:rPr>
              <a:t>such</a:t>
            </a:r>
            <a:r>
              <a:rPr dirty="0" sz="2800">
                <a:latin typeface="Carlito"/>
                <a:cs typeface="Carlito"/>
              </a:rPr>
              <a:t>	</a:t>
            </a:r>
            <a:r>
              <a:rPr dirty="0" sz="2800" spc="-25">
                <a:latin typeface="Carlito"/>
                <a:cs typeface="Carlito"/>
              </a:rPr>
              <a:t>as</a:t>
            </a:r>
            <a:r>
              <a:rPr dirty="0" sz="2800">
                <a:latin typeface="Carlito"/>
                <a:cs typeface="Carlito"/>
              </a:rPr>
              <a:t>	</a:t>
            </a:r>
            <a:r>
              <a:rPr dirty="0" sz="2800" spc="-10">
                <a:latin typeface="Carlito"/>
                <a:cs typeface="Carlito"/>
              </a:rPr>
              <a:t>decision</a:t>
            </a:r>
            <a:r>
              <a:rPr dirty="0" sz="2800">
                <a:latin typeface="Carlito"/>
                <a:cs typeface="Carlito"/>
              </a:rPr>
              <a:t>	</a:t>
            </a:r>
            <a:r>
              <a:rPr dirty="0" sz="2800" spc="-10">
                <a:latin typeface="Carlito"/>
                <a:cs typeface="Carlito"/>
              </a:rPr>
              <a:t>trees,</a:t>
            </a:r>
            <a:r>
              <a:rPr dirty="0" sz="2800">
                <a:latin typeface="Carlito"/>
                <a:cs typeface="Carlito"/>
              </a:rPr>
              <a:t>	</a:t>
            </a:r>
            <a:r>
              <a:rPr dirty="0" sz="2800" spc="-10">
                <a:latin typeface="Carlito"/>
                <a:cs typeface="Carlito"/>
              </a:rPr>
              <a:t>regression</a:t>
            </a:r>
            <a:r>
              <a:rPr dirty="0" sz="2800">
                <a:latin typeface="Carlito"/>
                <a:cs typeface="Carlito"/>
              </a:rPr>
              <a:t>	</a:t>
            </a:r>
            <a:r>
              <a:rPr dirty="0" sz="2800" spc="-10">
                <a:latin typeface="Carlito"/>
                <a:cs typeface="Carlito"/>
              </a:rPr>
              <a:t>techniques</a:t>
            </a:r>
            <a:r>
              <a:rPr dirty="0" sz="2800">
                <a:latin typeface="Carlito"/>
                <a:cs typeface="Carlito"/>
              </a:rPr>
              <a:t>	</a:t>
            </a:r>
            <a:r>
              <a:rPr dirty="0" sz="2800" spc="-10">
                <a:latin typeface="Carlito"/>
                <a:cs typeface="Carlito"/>
              </a:rPr>
              <a:t>logistic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23417" y="3065665"/>
            <a:ext cx="15049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963980" y="2233701"/>
            <a:ext cx="8409940" cy="13049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845945" algn="l"/>
                <a:tab pos="2534285" algn="l"/>
                <a:tab pos="3598545" algn="l"/>
                <a:tab pos="5082540" algn="l"/>
                <a:tab pos="5532755" algn="l"/>
                <a:tab pos="6584315" algn="l"/>
                <a:tab pos="7273290" algn="l"/>
                <a:tab pos="7915275" algn="l"/>
              </a:tabLst>
            </a:pPr>
            <a:r>
              <a:rPr dirty="0" sz="2800" spc="-10">
                <a:latin typeface="Carlito"/>
                <a:cs typeface="Carlito"/>
              </a:rPr>
              <a:t>regression),</a:t>
            </a:r>
            <a:r>
              <a:rPr dirty="0" sz="2800">
                <a:latin typeface="Carlito"/>
                <a:cs typeface="Carlito"/>
              </a:rPr>
              <a:t>	</a:t>
            </a:r>
            <a:r>
              <a:rPr dirty="0" sz="2800" spc="-25">
                <a:latin typeface="Carlito"/>
                <a:cs typeface="Carlito"/>
              </a:rPr>
              <a:t>and</a:t>
            </a:r>
            <a:r>
              <a:rPr dirty="0" sz="2800">
                <a:latin typeface="Carlito"/>
                <a:cs typeface="Carlito"/>
              </a:rPr>
              <a:t>	</a:t>
            </a:r>
            <a:r>
              <a:rPr dirty="0" sz="2800" spc="-10">
                <a:latin typeface="Carlito"/>
                <a:cs typeface="Carlito"/>
              </a:rPr>
              <a:t>neural</a:t>
            </a:r>
            <a:r>
              <a:rPr dirty="0" sz="2800">
                <a:latin typeface="Carlito"/>
                <a:cs typeface="Carlito"/>
              </a:rPr>
              <a:t>	</a:t>
            </a:r>
            <a:r>
              <a:rPr dirty="0" sz="2800" spc="-10">
                <a:latin typeface="Carlito"/>
                <a:cs typeface="Carlito"/>
              </a:rPr>
              <a:t>networks</a:t>
            </a:r>
            <a:r>
              <a:rPr dirty="0" sz="2800">
                <a:latin typeface="Carlito"/>
                <a:cs typeface="Carlito"/>
              </a:rPr>
              <a:t>	</a:t>
            </a:r>
            <a:r>
              <a:rPr dirty="0" sz="2800" spc="-25">
                <a:latin typeface="Carlito"/>
                <a:cs typeface="Carlito"/>
              </a:rPr>
              <a:t>to</a:t>
            </a:r>
            <a:r>
              <a:rPr dirty="0" sz="2800">
                <a:latin typeface="Carlito"/>
                <a:cs typeface="Carlito"/>
              </a:rPr>
              <a:t>	</a:t>
            </a:r>
            <a:r>
              <a:rPr dirty="0" sz="2800" spc="-10">
                <a:latin typeface="Carlito"/>
                <a:cs typeface="Carlito"/>
              </a:rPr>
              <a:t>create</a:t>
            </a:r>
            <a:r>
              <a:rPr dirty="0" sz="2800">
                <a:latin typeface="Carlito"/>
                <a:cs typeface="Carlito"/>
              </a:rPr>
              <a:t>	</a:t>
            </a:r>
            <a:r>
              <a:rPr dirty="0" sz="2800" spc="-25">
                <a:latin typeface="Carlito"/>
                <a:cs typeface="Carlito"/>
              </a:rPr>
              <a:t>and</a:t>
            </a:r>
            <a:r>
              <a:rPr dirty="0" sz="2800">
                <a:latin typeface="Carlito"/>
                <a:cs typeface="Carlito"/>
              </a:rPr>
              <a:t>	</a:t>
            </a:r>
            <a:r>
              <a:rPr dirty="0" sz="2800" spc="-25">
                <a:latin typeface="Carlito"/>
                <a:cs typeface="Carlito"/>
              </a:rPr>
              <a:t>run</a:t>
            </a:r>
            <a:r>
              <a:rPr dirty="0" sz="2800">
                <a:latin typeface="Carlito"/>
                <a:cs typeface="Carlito"/>
              </a:rPr>
              <a:t>	</a:t>
            </a:r>
            <a:r>
              <a:rPr dirty="0" sz="2800" spc="-25">
                <a:latin typeface="Carlito"/>
                <a:cs typeface="Carlito"/>
              </a:rPr>
              <a:t>the </a:t>
            </a:r>
            <a:r>
              <a:rPr dirty="0" sz="2800" spc="-10">
                <a:latin typeface="Carlito"/>
                <a:cs typeface="Carlito"/>
              </a:rPr>
              <a:t>model.</a:t>
            </a:r>
            <a:endParaRPr sz="2800">
              <a:latin typeface="Carlito"/>
              <a:cs typeface="Carlito"/>
            </a:endParaRPr>
          </a:p>
          <a:p>
            <a:pPr marL="12700">
              <a:lnSpc>
                <a:spcPts val="3350"/>
              </a:lnSpc>
            </a:pPr>
            <a:r>
              <a:rPr dirty="0" sz="2800" spc="-45">
                <a:latin typeface="Carlito"/>
                <a:cs typeface="Carlito"/>
              </a:rPr>
              <a:t>Tasks</a:t>
            </a:r>
            <a:r>
              <a:rPr dirty="0" sz="2800" spc="-70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that</a:t>
            </a:r>
            <a:r>
              <a:rPr dirty="0" sz="2800" spc="-55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are</a:t>
            </a:r>
            <a:r>
              <a:rPr dirty="0" sz="2800" spc="-60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done</a:t>
            </a:r>
            <a:r>
              <a:rPr dirty="0" sz="2800" spc="-60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in</a:t>
            </a:r>
            <a:r>
              <a:rPr dirty="0" sz="2800" spc="-65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this</a:t>
            </a:r>
            <a:r>
              <a:rPr dirty="0" sz="2800" spc="-65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stage</a:t>
            </a:r>
            <a:r>
              <a:rPr dirty="0" sz="2800" spc="-60">
                <a:latin typeface="Carlito"/>
                <a:cs typeface="Carlito"/>
              </a:rPr>
              <a:t> </a:t>
            </a:r>
            <a:r>
              <a:rPr dirty="0" sz="2800" spc="-10">
                <a:latin typeface="Carlito"/>
                <a:cs typeface="Carlito"/>
              </a:rPr>
              <a:t>include: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231874" y="3512782"/>
            <a:ext cx="8176259" cy="2801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64795" marR="45085" indent="-214629">
              <a:lnSpc>
                <a:spcPct val="100000"/>
              </a:lnSpc>
              <a:spcBef>
                <a:spcPts val="100"/>
              </a:spcBef>
              <a:buSzPct val="44230"/>
              <a:buFont typeface="OpenSymbol"/>
              <a:buChar char="●"/>
              <a:tabLst>
                <a:tab pos="264795" algn="l"/>
              </a:tabLst>
            </a:pPr>
            <a:r>
              <a:rPr dirty="0" sz="2600">
                <a:latin typeface="Carlito"/>
                <a:cs typeface="Carlito"/>
              </a:rPr>
              <a:t>Creation</a:t>
            </a:r>
            <a:r>
              <a:rPr dirty="0" sz="2600" spc="160">
                <a:latin typeface="Carlito"/>
                <a:cs typeface="Carlito"/>
              </a:rPr>
              <a:t>  </a:t>
            </a:r>
            <a:r>
              <a:rPr dirty="0" sz="2600">
                <a:latin typeface="Carlito"/>
                <a:cs typeface="Carlito"/>
              </a:rPr>
              <a:t>of</a:t>
            </a:r>
            <a:r>
              <a:rPr dirty="0" sz="2600" spc="165">
                <a:latin typeface="Carlito"/>
                <a:cs typeface="Carlito"/>
              </a:rPr>
              <a:t>  </a:t>
            </a:r>
            <a:r>
              <a:rPr dirty="0" sz="2600">
                <a:latin typeface="Carlito"/>
                <a:cs typeface="Carlito"/>
              </a:rPr>
              <a:t>datasets</a:t>
            </a:r>
            <a:r>
              <a:rPr dirty="0" sz="2600" spc="160">
                <a:latin typeface="Carlito"/>
                <a:cs typeface="Carlito"/>
              </a:rPr>
              <a:t>  </a:t>
            </a:r>
            <a:r>
              <a:rPr dirty="0" sz="2600">
                <a:latin typeface="Carlito"/>
                <a:cs typeface="Carlito"/>
              </a:rPr>
              <a:t>for</a:t>
            </a:r>
            <a:r>
              <a:rPr dirty="0" sz="2600" spc="165">
                <a:latin typeface="Carlito"/>
                <a:cs typeface="Carlito"/>
              </a:rPr>
              <a:t>  </a:t>
            </a:r>
            <a:r>
              <a:rPr dirty="0" sz="2600">
                <a:latin typeface="Carlito"/>
                <a:cs typeface="Carlito"/>
              </a:rPr>
              <a:t>use</a:t>
            </a:r>
            <a:r>
              <a:rPr dirty="0" sz="2600" spc="160">
                <a:latin typeface="Carlito"/>
                <a:cs typeface="Carlito"/>
              </a:rPr>
              <a:t>  </a:t>
            </a:r>
            <a:r>
              <a:rPr dirty="0" sz="2600">
                <a:latin typeface="Carlito"/>
                <a:cs typeface="Carlito"/>
              </a:rPr>
              <a:t>in</a:t>
            </a:r>
            <a:r>
              <a:rPr dirty="0" sz="2600" spc="165">
                <a:latin typeface="Carlito"/>
                <a:cs typeface="Carlito"/>
              </a:rPr>
              <a:t>  </a:t>
            </a:r>
            <a:r>
              <a:rPr dirty="0" sz="2600">
                <a:latin typeface="Carlito"/>
                <a:cs typeface="Carlito"/>
              </a:rPr>
              <a:t>testing,</a:t>
            </a:r>
            <a:r>
              <a:rPr dirty="0" sz="2600" spc="160">
                <a:latin typeface="Carlito"/>
                <a:cs typeface="Carlito"/>
              </a:rPr>
              <a:t>  </a:t>
            </a:r>
            <a:r>
              <a:rPr dirty="0" sz="2600">
                <a:latin typeface="Carlito"/>
                <a:cs typeface="Carlito"/>
              </a:rPr>
              <a:t>training,</a:t>
            </a:r>
            <a:r>
              <a:rPr dirty="0" sz="2600" spc="160">
                <a:latin typeface="Carlito"/>
                <a:cs typeface="Carlito"/>
              </a:rPr>
              <a:t>  </a:t>
            </a:r>
            <a:r>
              <a:rPr dirty="0" sz="2600" spc="-25">
                <a:latin typeface="Carlito"/>
                <a:cs typeface="Carlito"/>
              </a:rPr>
              <a:t>and </a:t>
            </a:r>
            <a:r>
              <a:rPr dirty="0" sz="2600" spc="-10">
                <a:latin typeface="Carlito"/>
                <a:cs typeface="Carlito"/>
              </a:rPr>
              <a:t>production.</a:t>
            </a:r>
            <a:endParaRPr sz="2600">
              <a:latin typeface="Carlito"/>
              <a:cs typeface="Carlito"/>
            </a:endParaRPr>
          </a:p>
          <a:p>
            <a:pPr algn="just" marL="264795" marR="43180" indent="-214629">
              <a:lnSpc>
                <a:spcPct val="100000"/>
              </a:lnSpc>
              <a:spcBef>
                <a:spcPts val="10"/>
              </a:spcBef>
              <a:buSzPct val="44230"/>
              <a:buFont typeface="OpenSymbol"/>
              <a:buChar char="●"/>
              <a:tabLst>
                <a:tab pos="264795" algn="l"/>
              </a:tabLst>
            </a:pPr>
            <a:r>
              <a:rPr dirty="0" sz="2600">
                <a:latin typeface="Carlito"/>
                <a:cs typeface="Carlito"/>
              </a:rPr>
              <a:t>Examining</a:t>
            </a:r>
            <a:r>
              <a:rPr dirty="0" sz="2600" spc="325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if</a:t>
            </a:r>
            <a:r>
              <a:rPr dirty="0" sz="2600" spc="325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the</a:t>
            </a:r>
            <a:r>
              <a:rPr dirty="0" sz="2600" spc="325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present</a:t>
            </a:r>
            <a:r>
              <a:rPr dirty="0" sz="2600" spc="325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tools</a:t>
            </a:r>
            <a:r>
              <a:rPr dirty="0" sz="2600" spc="335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will</a:t>
            </a:r>
            <a:r>
              <a:rPr dirty="0" sz="2600" spc="330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serve</a:t>
            </a:r>
            <a:r>
              <a:rPr dirty="0" sz="2600" spc="325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for</a:t>
            </a:r>
            <a:r>
              <a:rPr dirty="0" sz="2600" spc="330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running</a:t>
            </a:r>
            <a:r>
              <a:rPr dirty="0" sz="2600" spc="315">
                <a:latin typeface="Carlito"/>
                <a:cs typeface="Carlito"/>
              </a:rPr>
              <a:t> </a:t>
            </a:r>
            <a:r>
              <a:rPr dirty="0" sz="2600" spc="-25">
                <a:latin typeface="Carlito"/>
                <a:cs typeface="Carlito"/>
              </a:rPr>
              <a:t>the </a:t>
            </a:r>
            <a:r>
              <a:rPr dirty="0" sz="2600">
                <a:latin typeface="Carlito"/>
                <a:cs typeface="Carlito"/>
              </a:rPr>
              <a:t>models</a:t>
            </a:r>
            <a:r>
              <a:rPr dirty="0" sz="2600" spc="405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or</a:t>
            </a:r>
            <a:r>
              <a:rPr dirty="0" sz="2600" spc="409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if</a:t>
            </a:r>
            <a:r>
              <a:rPr dirty="0" sz="2600" spc="405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a</a:t>
            </a:r>
            <a:r>
              <a:rPr dirty="0" sz="2600" spc="405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more</a:t>
            </a:r>
            <a:r>
              <a:rPr dirty="0" sz="2600" spc="405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robust</a:t>
            </a:r>
            <a:r>
              <a:rPr dirty="0" sz="2600" spc="409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environment</a:t>
            </a:r>
            <a:r>
              <a:rPr dirty="0" sz="2600" spc="409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is</a:t>
            </a:r>
            <a:r>
              <a:rPr dirty="0" sz="2600" spc="409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required</a:t>
            </a:r>
            <a:r>
              <a:rPr dirty="0" sz="2600" spc="400">
                <a:latin typeface="Carlito"/>
                <a:cs typeface="Carlito"/>
              </a:rPr>
              <a:t> </a:t>
            </a:r>
            <a:r>
              <a:rPr dirty="0" sz="2600" spc="-25">
                <a:latin typeface="Carlito"/>
                <a:cs typeface="Carlito"/>
              </a:rPr>
              <a:t>for </a:t>
            </a:r>
            <a:r>
              <a:rPr dirty="0" sz="2600">
                <a:latin typeface="Carlito"/>
                <a:cs typeface="Carlito"/>
              </a:rPr>
              <a:t>model</a:t>
            </a:r>
            <a:r>
              <a:rPr dirty="0" sz="2600" spc="-45">
                <a:latin typeface="Carlito"/>
                <a:cs typeface="Carlito"/>
              </a:rPr>
              <a:t> </a:t>
            </a:r>
            <a:r>
              <a:rPr dirty="0" sz="2600" spc="-10">
                <a:latin typeface="Carlito"/>
                <a:cs typeface="Carlito"/>
              </a:rPr>
              <a:t>execution.</a:t>
            </a:r>
            <a:endParaRPr sz="2600">
              <a:latin typeface="Carlito"/>
              <a:cs typeface="Carlito"/>
            </a:endParaRPr>
          </a:p>
          <a:p>
            <a:pPr algn="just" marL="264795" marR="45085" indent="-214629">
              <a:lnSpc>
                <a:spcPct val="100000"/>
              </a:lnSpc>
              <a:spcBef>
                <a:spcPts val="10"/>
              </a:spcBef>
              <a:buSzPct val="44230"/>
              <a:buFont typeface="OpenSymbol"/>
              <a:buChar char="●"/>
              <a:tabLst>
                <a:tab pos="264795" algn="l"/>
              </a:tabLst>
            </a:pPr>
            <a:r>
              <a:rPr dirty="0" sz="2600">
                <a:latin typeface="Carlito"/>
                <a:cs typeface="Carlito"/>
              </a:rPr>
              <a:t>Python,</a:t>
            </a:r>
            <a:r>
              <a:rPr dirty="0" sz="2600" spc="595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R,</a:t>
            </a:r>
            <a:r>
              <a:rPr dirty="0" sz="2600" spc="600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Octave,</a:t>
            </a:r>
            <a:r>
              <a:rPr dirty="0" sz="2600" spc="600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and</a:t>
            </a:r>
            <a:r>
              <a:rPr dirty="0" sz="2600" spc="600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WEKA</a:t>
            </a:r>
            <a:r>
              <a:rPr dirty="0" sz="2600" spc="615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are</a:t>
            </a:r>
            <a:r>
              <a:rPr dirty="0" sz="2600" spc="605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examples</a:t>
            </a:r>
            <a:r>
              <a:rPr dirty="0" sz="2600" spc="595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of</a:t>
            </a:r>
            <a:r>
              <a:rPr dirty="0" sz="2600" spc="585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free</a:t>
            </a:r>
            <a:r>
              <a:rPr dirty="0" sz="2600" spc="595">
                <a:latin typeface="Carlito"/>
                <a:cs typeface="Carlito"/>
              </a:rPr>
              <a:t> </a:t>
            </a:r>
            <a:r>
              <a:rPr dirty="0" sz="2600" spc="-25">
                <a:latin typeface="Carlito"/>
                <a:cs typeface="Carlito"/>
              </a:rPr>
              <a:t>or </a:t>
            </a:r>
            <a:r>
              <a:rPr dirty="0" sz="2600" spc="-20">
                <a:latin typeface="Carlito"/>
                <a:cs typeface="Carlito"/>
              </a:rPr>
              <a:t>open-</a:t>
            </a:r>
            <a:r>
              <a:rPr dirty="0" sz="2600">
                <a:latin typeface="Carlito"/>
                <a:cs typeface="Carlito"/>
              </a:rPr>
              <a:t>source</a:t>
            </a:r>
            <a:r>
              <a:rPr dirty="0" sz="2600" spc="-30">
                <a:latin typeface="Carlito"/>
                <a:cs typeface="Carlito"/>
              </a:rPr>
              <a:t> </a:t>
            </a:r>
            <a:r>
              <a:rPr dirty="0" sz="2600" spc="-10">
                <a:latin typeface="Carlito"/>
                <a:cs typeface="Carlito"/>
              </a:rPr>
              <a:t>tools.</a:t>
            </a:r>
            <a:endParaRPr sz="2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9319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Data</a:t>
            </a:r>
            <a:r>
              <a:rPr dirty="0" spc="-290"/>
              <a:t> </a:t>
            </a:r>
            <a:r>
              <a:rPr dirty="0"/>
              <a:t>Analytics</a:t>
            </a:r>
            <a:r>
              <a:rPr dirty="0" spc="-95"/>
              <a:t> </a:t>
            </a:r>
            <a:r>
              <a:rPr dirty="0"/>
              <a:t>Life</a:t>
            </a:r>
            <a:r>
              <a:rPr dirty="0" spc="-75"/>
              <a:t> </a:t>
            </a:r>
            <a:r>
              <a:rPr dirty="0" spc="-10"/>
              <a:t>Cycle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23417" y="1381582"/>
            <a:ext cx="8757920" cy="3434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351790" marR="5715" indent="-339725">
              <a:lnSpc>
                <a:spcPct val="99800"/>
              </a:lnSpc>
              <a:spcBef>
                <a:spcPts val="105"/>
              </a:spcBef>
              <a:buChar char="•"/>
              <a:tabLst>
                <a:tab pos="353060" algn="l"/>
              </a:tabLst>
            </a:pPr>
            <a:r>
              <a:rPr dirty="0" sz="2800">
                <a:latin typeface="Arial"/>
                <a:cs typeface="Arial"/>
              </a:rPr>
              <a:t>Phase</a:t>
            </a:r>
            <a:r>
              <a:rPr dirty="0" sz="2800" spc="-4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5:</a:t>
            </a:r>
            <a:r>
              <a:rPr dirty="0" sz="2800" spc="-4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Result</a:t>
            </a:r>
            <a:r>
              <a:rPr dirty="0" sz="2800" spc="-35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Communication</a:t>
            </a:r>
            <a:r>
              <a:rPr dirty="0" sz="2800" spc="-4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and</a:t>
            </a:r>
            <a:r>
              <a:rPr dirty="0" sz="2800" spc="-4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Publication:</a:t>
            </a:r>
            <a:r>
              <a:rPr dirty="0" sz="2800" spc="60">
                <a:latin typeface="Arial"/>
                <a:cs typeface="Arial"/>
              </a:rPr>
              <a:t> </a:t>
            </a:r>
            <a:r>
              <a:rPr dirty="0" sz="2800" spc="-25">
                <a:latin typeface="Carlito"/>
                <a:cs typeface="Carlito"/>
              </a:rPr>
              <a:t>The </a:t>
            </a:r>
            <a:r>
              <a:rPr dirty="0" sz="2800" spc="-25">
                <a:latin typeface="Carlito"/>
                <a:cs typeface="Carlito"/>
              </a:rPr>
              <a:t>	</a:t>
            </a:r>
            <a:r>
              <a:rPr dirty="0" sz="2800">
                <a:latin typeface="Carlito"/>
                <a:cs typeface="Carlito"/>
              </a:rPr>
              <a:t>communication</a:t>
            </a:r>
            <a:r>
              <a:rPr dirty="0" sz="2800" spc="35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process</a:t>
            </a:r>
            <a:r>
              <a:rPr dirty="0" sz="2800" spc="45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begins</a:t>
            </a:r>
            <a:r>
              <a:rPr dirty="0" sz="2800" spc="40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with</a:t>
            </a:r>
            <a:r>
              <a:rPr dirty="0" sz="2800" spc="35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cooperation</a:t>
            </a:r>
            <a:r>
              <a:rPr dirty="0" sz="2800" spc="40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with</a:t>
            </a:r>
            <a:r>
              <a:rPr dirty="0" sz="2800" spc="35">
                <a:latin typeface="Carlito"/>
                <a:cs typeface="Carlito"/>
              </a:rPr>
              <a:t> </a:t>
            </a:r>
            <a:r>
              <a:rPr dirty="0" sz="2800" spc="-25">
                <a:latin typeface="Carlito"/>
                <a:cs typeface="Carlito"/>
              </a:rPr>
              <a:t>key </a:t>
            </a:r>
            <a:r>
              <a:rPr dirty="0" sz="2800" spc="-25">
                <a:latin typeface="Carlito"/>
                <a:cs typeface="Carlito"/>
              </a:rPr>
              <a:t>	</a:t>
            </a:r>
            <a:r>
              <a:rPr dirty="0" sz="2800">
                <a:latin typeface="Carlito"/>
                <a:cs typeface="Carlito"/>
              </a:rPr>
              <a:t>stakeholders</a:t>
            </a:r>
            <a:r>
              <a:rPr dirty="0" sz="2800" spc="480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to</a:t>
            </a:r>
            <a:r>
              <a:rPr dirty="0" sz="2800" spc="490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decide</a:t>
            </a:r>
            <a:r>
              <a:rPr dirty="0" sz="2800" spc="480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whether</a:t>
            </a:r>
            <a:r>
              <a:rPr dirty="0" sz="2800" spc="490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the</a:t>
            </a:r>
            <a:r>
              <a:rPr dirty="0" sz="2800" spc="480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project’s</a:t>
            </a:r>
            <a:r>
              <a:rPr dirty="0" sz="2800" spc="484">
                <a:latin typeface="Carlito"/>
                <a:cs typeface="Carlito"/>
              </a:rPr>
              <a:t> </a:t>
            </a:r>
            <a:r>
              <a:rPr dirty="0" sz="2800" spc="-10">
                <a:latin typeface="Carlito"/>
                <a:cs typeface="Carlito"/>
              </a:rPr>
              <a:t>outcomes </a:t>
            </a:r>
            <a:r>
              <a:rPr dirty="0" sz="2800" spc="-10">
                <a:latin typeface="Carlito"/>
                <a:cs typeface="Carlito"/>
              </a:rPr>
              <a:t>	</a:t>
            </a:r>
            <a:r>
              <a:rPr dirty="0" sz="2800">
                <a:latin typeface="Carlito"/>
                <a:cs typeface="Carlito"/>
              </a:rPr>
              <a:t>are</a:t>
            </a:r>
            <a:r>
              <a:rPr dirty="0" sz="2800" spc="-40">
                <a:latin typeface="Carlito"/>
                <a:cs typeface="Carlito"/>
              </a:rPr>
              <a:t> </a:t>
            </a:r>
            <a:r>
              <a:rPr dirty="0" sz="2800" spc="-10">
                <a:latin typeface="Carlito"/>
                <a:cs typeface="Carlito"/>
              </a:rPr>
              <a:t>successful</a:t>
            </a:r>
            <a:r>
              <a:rPr dirty="0" sz="2800" spc="-45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or</a:t>
            </a:r>
            <a:r>
              <a:rPr dirty="0" sz="2800" spc="-45">
                <a:latin typeface="Carlito"/>
                <a:cs typeface="Carlito"/>
              </a:rPr>
              <a:t> </a:t>
            </a:r>
            <a:r>
              <a:rPr dirty="0" sz="2800" spc="-20">
                <a:latin typeface="Carlito"/>
                <a:cs typeface="Carlito"/>
              </a:rPr>
              <a:t>not.</a:t>
            </a:r>
            <a:endParaRPr sz="2800">
              <a:latin typeface="Carlito"/>
              <a:cs typeface="Carlito"/>
            </a:endParaRPr>
          </a:p>
          <a:p>
            <a:pPr algn="just" marL="351790" marR="5080" indent="-339725">
              <a:lnSpc>
                <a:spcPct val="99800"/>
              </a:lnSpc>
              <a:spcBef>
                <a:spcPts val="10"/>
              </a:spcBef>
              <a:buFont typeface="Arial"/>
              <a:buChar char="•"/>
              <a:tabLst>
                <a:tab pos="353060" algn="l"/>
              </a:tabLst>
            </a:pPr>
            <a:r>
              <a:rPr dirty="0" sz="2800">
                <a:latin typeface="Carlito"/>
                <a:cs typeface="Carlito"/>
              </a:rPr>
              <a:t>The</a:t>
            </a:r>
            <a:r>
              <a:rPr dirty="0" sz="2800" spc="204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project</a:t>
            </a:r>
            <a:r>
              <a:rPr dirty="0" sz="2800" spc="204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team</a:t>
            </a:r>
            <a:r>
              <a:rPr dirty="0" sz="2800" spc="215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is</a:t>
            </a:r>
            <a:r>
              <a:rPr dirty="0" sz="2800" spc="215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responsible</a:t>
            </a:r>
            <a:r>
              <a:rPr dirty="0" sz="2800" spc="204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for</a:t>
            </a:r>
            <a:r>
              <a:rPr dirty="0" sz="2800" spc="204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identifying</a:t>
            </a:r>
            <a:r>
              <a:rPr dirty="0" sz="2800" spc="210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the</a:t>
            </a:r>
            <a:r>
              <a:rPr dirty="0" sz="2800" spc="215">
                <a:latin typeface="Carlito"/>
                <a:cs typeface="Carlito"/>
              </a:rPr>
              <a:t> </a:t>
            </a:r>
            <a:r>
              <a:rPr dirty="0" sz="2800" spc="-10">
                <a:latin typeface="Carlito"/>
                <a:cs typeface="Carlito"/>
              </a:rPr>
              <a:t>major </a:t>
            </a:r>
            <a:r>
              <a:rPr dirty="0" sz="2800" spc="-10">
                <a:latin typeface="Carlito"/>
                <a:cs typeface="Carlito"/>
              </a:rPr>
              <a:t>	</a:t>
            </a:r>
            <a:r>
              <a:rPr dirty="0" sz="2800" b="1">
                <a:latin typeface="Carlito"/>
                <a:cs typeface="Carlito"/>
              </a:rPr>
              <a:t>conclusions</a:t>
            </a:r>
            <a:r>
              <a:rPr dirty="0" sz="2800" spc="-20" b="1">
                <a:latin typeface="Carlito"/>
                <a:cs typeface="Carlito"/>
              </a:rPr>
              <a:t> </a:t>
            </a:r>
            <a:r>
              <a:rPr dirty="0" sz="2800" b="1">
                <a:latin typeface="Carlito"/>
                <a:cs typeface="Carlito"/>
              </a:rPr>
              <a:t>of</a:t>
            </a:r>
            <a:r>
              <a:rPr dirty="0" sz="2800" spc="-10" b="1">
                <a:latin typeface="Carlito"/>
                <a:cs typeface="Carlito"/>
              </a:rPr>
              <a:t> </a:t>
            </a:r>
            <a:r>
              <a:rPr dirty="0" sz="2800" b="1">
                <a:latin typeface="Carlito"/>
                <a:cs typeface="Carlito"/>
              </a:rPr>
              <a:t>the</a:t>
            </a:r>
            <a:r>
              <a:rPr dirty="0" sz="2800" spc="-25" b="1">
                <a:latin typeface="Carlito"/>
                <a:cs typeface="Carlito"/>
              </a:rPr>
              <a:t> </a:t>
            </a:r>
            <a:r>
              <a:rPr dirty="0" sz="2800" b="1">
                <a:latin typeface="Carlito"/>
                <a:cs typeface="Carlito"/>
              </a:rPr>
              <a:t>analysis</a:t>
            </a:r>
            <a:r>
              <a:rPr dirty="0" sz="2800">
                <a:latin typeface="Carlito"/>
                <a:cs typeface="Carlito"/>
              </a:rPr>
              <a:t>,</a:t>
            </a:r>
            <a:r>
              <a:rPr dirty="0" sz="2800" spc="-25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calculating</a:t>
            </a:r>
            <a:r>
              <a:rPr dirty="0" sz="2800" spc="-30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the</a:t>
            </a:r>
            <a:r>
              <a:rPr dirty="0" sz="2800" spc="-20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business</a:t>
            </a:r>
            <a:r>
              <a:rPr dirty="0" sz="2800" spc="-30">
                <a:latin typeface="Carlito"/>
                <a:cs typeface="Carlito"/>
              </a:rPr>
              <a:t> </a:t>
            </a:r>
            <a:r>
              <a:rPr dirty="0" sz="2800" spc="-10">
                <a:latin typeface="Carlito"/>
                <a:cs typeface="Carlito"/>
              </a:rPr>
              <a:t>value </a:t>
            </a:r>
            <a:r>
              <a:rPr dirty="0" sz="2800" spc="-10">
                <a:latin typeface="Carlito"/>
                <a:cs typeface="Carlito"/>
              </a:rPr>
              <a:t>	</a:t>
            </a:r>
            <a:r>
              <a:rPr dirty="0" sz="2800">
                <a:latin typeface="Carlito"/>
                <a:cs typeface="Carlito"/>
              </a:rPr>
              <a:t>associated</a:t>
            </a:r>
            <a:r>
              <a:rPr dirty="0" sz="2800" spc="85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with</a:t>
            </a:r>
            <a:r>
              <a:rPr dirty="0" sz="2800" spc="85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the</a:t>
            </a:r>
            <a:r>
              <a:rPr dirty="0" sz="2800" spc="80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outcome,</a:t>
            </a:r>
            <a:r>
              <a:rPr dirty="0" sz="2800" spc="85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and</a:t>
            </a:r>
            <a:r>
              <a:rPr dirty="0" sz="2800" spc="110">
                <a:latin typeface="Carlito"/>
                <a:cs typeface="Carlito"/>
              </a:rPr>
              <a:t> </a:t>
            </a:r>
            <a:r>
              <a:rPr dirty="0" sz="2800" b="1">
                <a:latin typeface="Carlito"/>
                <a:cs typeface="Carlito"/>
              </a:rPr>
              <a:t>creating</a:t>
            </a:r>
            <a:r>
              <a:rPr dirty="0" sz="2800" spc="75" b="1">
                <a:latin typeface="Carlito"/>
                <a:cs typeface="Carlito"/>
              </a:rPr>
              <a:t> </a:t>
            </a:r>
            <a:r>
              <a:rPr dirty="0" sz="2800" b="1">
                <a:latin typeface="Carlito"/>
                <a:cs typeface="Carlito"/>
              </a:rPr>
              <a:t>a</a:t>
            </a:r>
            <a:r>
              <a:rPr dirty="0" sz="2800" spc="75" b="1">
                <a:latin typeface="Carlito"/>
                <a:cs typeface="Carlito"/>
              </a:rPr>
              <a:t> </a:t>
            </a:r>
            <a:r>
              <a:rPr dirty="0" sz="2800" b="1">
                <a:latin typeface="Carlito"/>
                <a:cs typeface="Carlito"/>
              </a:rPr>
              <a:t>narrative</a:t>
            </a:r>
            <a:r>
              <a:rPr dirty="0" sz="2800" spc="90" b="1">
                <a:latin typeface="Carlito"/>
                <a:cs typeface="Carlito"/>
              </a:rPr>
              <a:t> </a:t>
            </a:r>
            <a:r>
              <a:rPr dirty="0" sz="2800" spc="-25">
                <a:latin typeface="Carlito"/>
                <a:cs typeface="Carlito"/>
              </a:rPr>
              <a:t>to </a:t>
            </a:r>
            <a:r>
              <a:rPr dirty="0" sz="2800" spc="-25">
                <a:latin typeface="Carlito"/>
                <a:cs typeface="Carlito"/>
              </a:rPr>
              <a:t>	</a:t>
            </a:r>
            <a:r>
              <a:rPr dirty="0" sz="2800" spc="-10">
                <a:latin typeface="Carlito"/>
                <a:cs typeface="Carlito"/>
              </a:rPr>
              <a:t>summarize</a:t>
            </a:r>
            <a:r>
              <a:rPr dirty="0" sz="2800" spc="-75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and</a:t>
            </a:r>
            <a:r>
              <a:rPr dirty="0" sz="2800" spc="-70">
                <a:latin typeface="Carlito"/>
                <a:cs typeface="Carlito"/>
              </a:rPr>
              <a:t> </a:t>
            </a:r>
            <a:r>
              <a:rPr dirty="0" sz="2800" spc="-10">
                <a:latin typeface="Carlito"/>
                <a:cs typeface="Carlito"/>
              </a:rPr>
              <a:t>communicate</a:t>
            </a:r>
            <a:r>
              <a:rPr dirty="0" sz="2800" spc="-75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the</a:t>
            </a:r>
            <a:r>
              <a:rPr dirty="0" sz="2800" spc="-70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results</a:t>
            </a:r>
            <a:r>
              <a:rPr dirty="0" sz="2800" spc="-75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to</a:t>
            </a:r>
            <a:r>
              <a:rPr dirty="0" sz="2800" spc="-80">
                <a:latin typeface="Carlito"/>
                <a:cs typeface="Carlito"/>
              </a:rPr>
              <a:t> </a:t>
            </a:r>
            <a:r>
              <a:rPr dirty="0" sz="2800" spc="-10">
                <a:latin typeface="Carlito"/>
                <a:cs typeface="Carlito"/>
              </a:rPr>
              <a:t>stakeholders.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9319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Data</a:t>
            </a:r>
            <a:r>
              <a:rPr dirty="0" spc="-290"/>
              <a:t> </a:t>
            </a:r>
            <a:r>
              <a:rPr dirty="0"/>
              <a:t>Analytics</a:t>
            </a:r>
            <a:r>
              <a:rPr dirty="0" spc="-95"/>
              <a:t> </a:t>
            </a:r>
            <a:r>
              <a:rPr dirty="0"/>
              <a:t>Life</a:t>
            </a:r>
            <a:r>
              <a:rPr dirty="0" spc="-75"/>
              <a:t> </a:t>
            </a:r>
            <a:r>
              <a:rPr dirty="0" spc="-10"/>
              <a:t>Cycle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20902" y="1381938"/>
            <a:ext cx="8756650" cy="12401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339090" marR="5080" indent="-327025">
              <a:lnSpc>
                <a:spcPct val="100000"/>
              </a:lnSpc>
              <a:spcBef>
                <a:spcPts val="105"/>
              </a:spcBef>
              <a:buChar char="•"/>
              <a:tabLst>
                <a:tab pos="339090" algn="l"/>
              </a:tabLst>
            </a:pPr>
            <a:r>
              <a:rPr dirty="0" sz="2650">
                <a:latin typeface="Arial"/>
                <a:cs typeface="Arial"/>
              </a:rPr>
              <a:t>Phase</a:t>
            </a:r>
            <a:r>
              <a:rPr dirty="0" sz="2650" spc="110">
                <a:latin typeface="Arial"/>
                <a:cs typeface="Arial"/>
              </a:rPr>
              <a:t> </a:t>
            </a:r>
            <a:r>
              <a:rPr dirty="0" sz="2650">
                <a:latin typeface="Arial"/>
                <a:cs typeface="Arial"/>
              </a:rPr>
              <a:t>6:</a:t>
            </a:r>
            <a:r>
              <a:rPr dirty="0" sz="2650" spc="110">
                <a:latin typeface="Arial"/>
                <a:cs typeface="Arial"/>
              </a:rPr>
              <a:t> </a:t>
            </a:r>
            <a:r>
              <a:rPr dirty="0" sz="2650">
                <a:latin typeface="Arial"/>
                <a:cs typeface="Arial"/>
              </a:rPr>
              <a:t>Measuring</a:t>
            </a:r>
            <a:r>
              <a:rPr dirty="0" sz="2650" spc="105">
                <a:latin typeface="Arial"/>
                <a:cs typeface="Arial"/>
              </a:rPr>
              <a:t> </a:t>
            </a:r>
            <a:r>
              <a:rPr dirty="0" sz="2650">
                <a:latin typeface="Arial"/>
                <a:cs typeface="Arial"/>
              </a:rPr>
              <a:t>Effectiveness:</a:t>
            </a:r>
            <a:r>
              <a:rPr dirty="0" sz="2650" spc="-30">
                <a:latin typeface="Arial"/>
                <a:cs typeface="Arial"/>
              </a:rPr>
              <a:t> </a:t>
            </a:r>
            <a:r>
              <a:rPr dirty="0" sz="2650">
                <a:latin typeface="Arial"/>
                <a:cs typeface="Arial"/>
              </a:rPr>
              <a:t>A</a:t>
            </a:r>
            <a:r>
              <a:rPr dirty="0" sz="2650">
                <a:latin typeface="Carlito"/>
                <a:cs typeface="Carlito"/>
              </a:rPr>
              <a:t>s</a:t>
            </a:r>
            <a:r>
              <a:rPr dirty="0" sz="2650" spc="114">
                <a:latin typeface="Carlito"/>
                <a:cs typeface="Carlito"/>
              </a:rPr>
              <a:t> </a:t>
            </a:r>
            <a:r>
              <a:rPr dirty="0" sz="2650">
                <a:latin typeface="Carlito"/>
                <a:cs typeface="Carlito"/>
              </a:rPr>
              <a:t>your</a:t>
            </a:r>
            <a:r>
              <a:rPr dirty="0" sz="2650" spc="110">
                <a:latin typeface="Carlito"/>
                <a:cs typeface="Carlito"/>
              </a:rPr>
              <a:t> </a:t>
            </a:r>
            <a:r>
              <a:rPr dirty="0" sz="2650">
                <a:latin typeface="Carlito"/>
                <a:cs typeface="Carlito"/>
              </a:rPr>
              <a:t>data</a:t>
            </a:r>
            <a:r>
              <a:rPr dirty="0" sz="2650" spc="114">
                <a:latin typeface="Carlito"/>
                <a:cs typeface="Carlito"/>
              </a:rPr>
              <a:t> </a:t>
            </a:r>
            <a:r>
              <a:rPr dirty="0" sz="2650" spc="-10">
                <a:latin typeface="Carlito"/>
                <a:cs typeface="Carlito"/>
              </a:rPr>
              <a:t>analytics </a:t>
            </a:r>
            <a:r>
              <a:rPr dirty="0" sz="2650">
                <a:latin typeface="Carlito"/>
                <a:cs typeface="Carlito"/>
              </a:rPr>
              <a:t>life</a:t>
            </a:r>
            <a:r>
              <a:rPr dirty="0" sz="2650" spc="180">
                <a:latin typeface="Carlito"/>
                <a:cs typeface="Carlito"/>
              </a:rPr>
              <a:t>  </a:t>
            </a:r>
            <a:r>
              <a:rPr dirty="0" sz="2650">
                <a:latin typeface="Carlito"/>
                <a:cs typeface="Carlito"/>
              </a:rPr>
              <a:t>cycle</a:t>
            </a:r>
            <a:r>
              <a:rPr dirty="0" sz="2650" spc="185">
                <a:latin typeface="Carlito"/>
                <a:cs typeface="Carlito"/>
              </a:rPr>
              <a:t>  </a:t>
            </a:r>
            <a:r>
              <a:rPr dirty="0" sz="2650">
                <a:latin typeface="Carlito"/>
                <a:cs typeface="Carlito"/>
              </a:rPr>
              <a:t>comes</a:t>
            </a:r>
            <a:r>
              <a:rPr dirty="0" sz="2650" spc="185">
                <a:latin typeface="Carlito"/>
                <a:cs typeface="Carlito"/>
              </a:rPr>
              <a:t>  </a:t>
            </a:r>
            <a:r>
              <a:rPr dirty="0" sz="2650">
                <a:latin typeface="Carlito"/>
                <a:cs typeface="Carlito"/>
              </a:rPr>
              <a:t>to</a:t>
            </a:r>
            <a:r>
              <a:rPr dirty="0" sz="2650" spc="185">
                <a:latin typeface="Carlito"/>
                <a:cs typeface="Carlito"/>
              </a:rPr>
              <a:t>  </a:t>
            </a:r>
            <a:r>
              <a:rPr dirty="0" sz="2650">
                <a:latin typeface="Carlito"/>
                <a:cs typeface="Carlito"/>
              </a:rPr>
              <a:t>an</a:t>
            </a:r>
            <a:r>
              <a:rPr dirty="0" sz="2650" spc="185">
                <a:latin typeface="Carlito"/>
                <a:cs typeface="Carlito"/>
              </a:rPr>
              <a:t>  </a:t>
            </a:r>
            <a:r>
              <a:rPr dirty="0" sz="2650">
                <a:latin typeface="Carlito"/>
                <a:cs typeface="Carlito"/>
              </a:rPr>
              <a:t>end,</a:t>
            </a:r>
            <a:r>
              <a:rPr dirty="0" sz="2650" spc="190">
                <a:latin typeface="Carlito"/>
                <a:cs typeface="Carlito"/>
              </a:rPr>
              <a:t>  </a:t>
            </a:r>
            <a:r>
              <a:rPr dirty="0" sz="2650">
                <a:latin typeface="Carlito"/>
                <a:cs typeface="Carlito"/>
              </a:rPr>
              <a:t>the</a:t>
            </a:r>
            <a:r>
              <a:rPr dirty="0" sz="2650" spc="185">
                <a:latin typeface="Carlito"/>
                <a:cs typeface="Carlito"/>
              </a:rPr>
              <a:t>  </a:t>
            </a:r>
            <a:r>
              <a:rPr dirty="0" sz="2650">
                <a:latin typeface="Carlito"/>
                <a:cs typeface="Carlito"/>
              </a:rPr>
              <a:t>final</a:t>
            </a:r>
            <a:r>
              <a:rPr dirty="0" sz="2650" spc="185">
                <a:latin typeface="Carlito"/>
                <a:cs typeface="Carlito"/>
              </a:rPr>
              <a:t>  </a:t>
            </a:r>
            <a:r>
              <a:rPr dirty="0" sz="2650">
                <a:latin typeface="Carlito"/>
                <a:cs typeface="Carlito"/>
              </a:rPr>
              <a:t>stage</a:t>
            </a:r>
            <a:r>
              <a:rPr dirty="0" sz="2650" spc="185">
                <a:latin typeface="Carlito"/>
                <a:cs typeface="Carlito"/>
              </a:rPr>
              <a:t>  </a:t>
            </a:r>
            <a:r>
              <a:rPr dirty="0" sz="2650">
                <a:latin typeface="Carlito"/>
                <a:cs typeface="Carlito"/>
              </a:rPr>
              <a:t>is</a:t>
            </a:r>
            <a:r>
              <a:rPr dirty="0" sz="2650" spc="180">
                <a:latin typeface="Carlito"/>
                <a:cs typeface="Carlito"/>
              </a:rPr>
              <a:t>  </a:t>
            </a:r>
            <a:r>
              <a:rPr dirty="0" sz="2650">
                <a:latin typeface="Carlito"/>
                <a:cs typeface="Carlito"/>
              </a:rPr>
              <a:t>to</a:t>
            </a:r>
            <a:r>
              <a:rPr dirty="0" sz="2650" spc="190">
                <a:latin typeface="Carlito"/>
                <a:cs typeface="Carlito"/>
              </a:rPr>
              <a:t>  </a:t>
            </a:r>
            <a:r>
              <a:rPr dirty="0" sz="2650" spc="-10">
                <a:latin typeface="Carlito"/>
                <a:cs typeface="Carlito"/>
              </a:rPr>
              <a:t>offer </a:t>
            </a:r>
            <a:r>
              <a:rPr dirty="0" sz="2650">
                <a:latin typeface="Carlito"/>
                <a:cs typeface="Carlito"/>
              </a:rPr>
              <a:t>stakeholders</a:t>
            </a:r>
            <a:r>
              <a:rPr dirty="0" sz="2650" spc="195">
                <a:latin typeface="Carlito"/>
                <a:cs typeface="Carlito"/>
              </a:rPr>
              <a:t>  </a:t>
            </a:r>
            <a:r>
              <a:rPr dirty="0" sz="2650">
                <a:latin typeface="Carlito"/>
                <a:cs typeface="Carlito"/>
              </a:rPr>
              <a:t>a</a:t>
            </a:r>
            <a:r>
              <a:rPr dirty="0" sz="2650" spc="200">
                <a:latin typeface="Carlito"/>
                <a:cs typeface="Carlito"/>
              </a:rPr>
              <a:t>  </a:t>
            </a:r>
            <a:r>
              <a:rPr dirty="0" sz="2650">
                <a:latin typeface="Carlito"/>
                <a:cs typeface="Carlito"/>
              </a:rPr>
              <a:t>complete</a:t>
            </a:r>
            <a:r>
              <a:rPr dirty="0" sz="2650" spc="204">
                <a:latin typeface="Carlito"/>
                <a:cs typeface="Carlito"/>
              </a:rPr>
              <a:t>  </a:t>
            </a:r>
            <a:r>
              <a:rPr dirty="0" sz="2650">
                <a:latin typeface="Carlito"/>
                <a:cs typeface="Carlito"/>
              </a:rPr>
              <a:t>report</a:t>
            </a:r>
            <a:r>
              <a:rPr dirty="0" sz="2650" spc="204">
                <a:latin typeface="Carlito"/>
                <a:cs typeface="Carlito"/>
              </a:rPr>
              <a:t>  </a:t>
            </a:r>
            <a:r>
              <a:rPr dirty="0" sz="2650">
                <a:latin typeface="Carlito"/>
                <a:cs typeface="Carlito"/>
              </a:rPr>
              <a:t>that</a:t>
            </a:r>
            <a:r>
              <a:rPr dirty="0" sz="2650" spc="204">
                <a:latin typeface="Carlito"/>
                <a:cs typeface="Carlito"/>
              </a:rPr>
              <a:t>  </a:t>
            </a:r>
            <a:r>
              <a:rPr dirty="0" sz="2650">
                <a:latin typeface="Carlito"/>
                <a:cs typeface="Carlito"/>
              </a:rPr>
              <a:t>includes</a:t>
            </a:r>
            <a:r>
              <a:rPr dirty="0" sz="2650" spc="204">
                <a:latin typeface="Carlito"/>
                <a:cs typeface="Carlito"/>
              </a:rPr>
              <a:t>  </a:t>
            </a:r>
            <a:r>
              <a:rPr dirty="0" sz="2650" spc="-10">
                <a:latin typeface="Carlito"/>
                <a:cs typeface="Carlito"/>
              </a:rPr>
              <a:t>important</a:t>
            </a:r>
            <a:endParaRPr sz="2650">
              <a:latin typeface="Carlito"/>
              <a:cs typeface="Carlito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20902" y="2980702"/>
            <a:ext cx="144145" cy="4311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50" spc="-50">
                <a:latin typeface="Arial"/>
                <a:cs typeface="Arial"/>
              </a:rPr>
              <a:t>•</a:t>
            </a:r>
            <a:endParaRPr sz="265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20902" y="4598898"/>
            <a:ext cx="144145" cy="4311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50" spc="-50">
                <a:latin typeface="Arial"/>
                <a:cs typeface="Arial"/>
              </a:rPr>
              <a:t>•</a:t>
            </a:r>
            <a:endParaRPr sz="265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947419" y="2594775"/>
            <a:ext cx="8427085" cy="4069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650">
                <a:latin typeface="Carlito"/>
                <a:cs typeface="Carlito"/>
              </a:rPr>
              <a:t>results,</a:t>
            </a:r>
            <a:r>
              <a:rPr dirty="0" sz="2650" spc="-75">
                <a:latin typeface="Carlito"/>
                <a:cs typeface="Carlito"/>
              </a:rPr>
              <a:t> </a:t>
            </a:r>
            <a:r>
              <a:rPr dirty="0" sz="2650">
                <a:latin typeface="Carlito"/>
                <a:cs typeface="Carlito"/>
              </a:rPr>
              <a:t>coding,</a:t>
            </a:r>
            <a:r>
              <a:rPr dirty="0" sz="2650" spc="-70">
                <a:latin typeface="Carlito"/>
                <a:cs typeface="Carlito"/>
              </a:rPr>
              <a:t> </a:t>
            </a:r>
            <a:r>
              <a:rPr dirty="0" sz="2650">
                <a:latin typeface="Carlito"/>
                <a:cs typeface="Carlito"/>
              </a:rPr>
              <a:t>briefings,</a:t>
            </a:r>
            <a:r>
              <a:rPr dirty="0" sz="2650" spc="-70">
                <a:latin typeface="Carlito"/>
                <a:cs typeface="Carlito"/>
              </a:rPr>
              <a:t> </a:t>
            </a:r>
            <a:r>
              <a:rPr dirty="0" sz="2650">
                <a:latin typeface="Carlito"/>
                <a:cs typeface="Carlito"/>
              </a:rPr>
              <a:t>and</a:t>
            </a:r>
            <a:r>
              <a:rPr dirty="0" sz="2650" spc="-70">
                <a:latin typeface="Carlito"/>
                <a:cs typeface="Carlito"/>
              </a:rPr>
              <a:t> </a:t>
            </a:r>
            <a:r>
              <a:rPr dirty="0" sz="2650" spc="-10">
                <a:latin typeface="Carlito"/>
                <a:cs typeface="Carlito"/>
              </a:rPr>
              <a:t>technical</a:t>
            </a:r>
            <a:r>
              <a:rPr dirty="0" sz="2650" spc="-65">
                <a:latin typeface="Carlito"/>
                <a:cs typeface="Carlito"/>
              </a:rPr>
              <a:t> </a:t>
            </a:r>
            <a:r>
              <a:rPr dirty="0" sz="2650">
                <a:latin typeface="Carlito"/>
                <a:cs typeface="Carlito"/>
              </a:rPr>
              <a:t>papers</a:t>
            </a:r>
            <a:r>
              <a:rPr dirty="0" sz="2650" spc="-75">
                <a:latin typeface="Carlito"/>
                <a:cs typeface="Carlito"/>
              </a:rPr>
              <a:t> </a:t>
            </a:r>
            <a:r>
              <a:rPr dirty="0" sz="2650">
                <a:latin typeface="Carlito"/>
                <a:cs typeface="Carlito"/>
              </a:rPr>
              <a:t>or</a:t>
            </a:r>
            <a:r>
              <a:rPr dirty="0" sz="2650" spc="-75">
                <a:latin typeface="Carlito"/>
                <a:cs typeface="Carlito"/>
              </a:rPr>
              <a:t> </a:t>
            </a:r>
            <a:r>
              <a:rPr dirty="0" sz="2650" spc="-10">
                <a:latin typeface="Carlito"/>
                <a:cs typeface="Carlito"/>
              </a:rPr>
              <a:t>documents. </a:t>
            </a:r>
            <a:r>
              <a:rPr dirty="0" sz="2650">
                <a:latin typeface="Carlito"/>
                <a:cs typeface="Carlito"/>
              </a:rPr>
              <a:t>Furthermore,</a:t>
            </a:r>
            <a:r>
              <a:rPr dirty="0" sz="2650" spc="470">
                <a:latin typeface="Carlito"/>
                <a:cs typeface="Carlito"/>
              </a:rPr>
              <a:t> </a:t>
            </a:r>
            <a:r>
              <a:rPr dirty="0" sz="2650">
                <a:latin typeface="Carlito"/>
                <a:cs typeface="Carlito"/>
              </a:rPr>
              <a:t>to</a:t>
            </a:r>
            <a:r>
              <a:rPr dirty="0" sz="2650" spc="480">
                <a:latin typeface="Carlito"/>
                <a:cs typeface="Carlito"/>
              </a:rPr>
              <a:t> </a:t>
            </a:r>
            <a:r>
              <a:rPr dirty="0" sz="2650">
                <a:latin typeface="Carlito"/>
                <a:cs typeface="Carlito"/>
              </a:rPr>
              <a:t>assess</a:t>
            </a:r>
            <a:r>
              <a:rPr dirty="0" sz="2650" spc="470">
                <a:latin typeface="Carlito"/>
                <a:cs typeface="Carlito"/>
              </a:rPr>
              <a:t> </a:t>
            </a:r>
            <a:r>
              <a:rPr dirty="0" sz="2650">
                <a:latin typeface="Carlito"/>
                <a:cs typeface="Carlito"/>
              </a:rPr>
              <a:t>the</a:t>
            </a:r>
            <a:r>
              <a:rPr dirty="0" sz="2650" spc="475">
                <a:latin typeface="Carlito"/>
                <a:cs typeface="Carlito"/>
              </a:rPr>
              <a:t> </a:t>
            </a:r>
            <a:r>
              <a:rPr dirty="0" sz="2650">
                <a:latin typeface="Carlito"/>
                <a:cs typeface="Carlito"/>
              </a:rPr>
              <a:t>effectiveness</a:t>
            </a:r>
            <a:r>
              <a:rPr dirty="0" sz="2650" spc="470">
                <a:latin typeface="Carlito"/>
                <a:cs typeface="Carlito"/>
              </a:rPr>
              <a:t> </a:t>
            </a:r>
            <a:r>
              <a:rPr dirty="0" sz="2650">
                <a:latin typeface="Carlito"/>
                <a:cs typeface="Carlito"/>
              </a:rPr>
              <a:t>of</a:t>
            </a:r>
            <a:r>
              <a:rPr dirty="0" sz="2650" spc="470">
                <a:latin typeface="Carlito"/>
                <a:cs typeface="Carlito"/>
              </a:rPr>
              <a:t> </a:t>
            </a:r>
            <a:r>
              <a:rPr dirty="0" sz="2650">
                <a:latin typeface="Carlito"/>
                <a:cs typeface="Carlito"/>
              </a:rPr>
              <a:t>the</a:t>
            </a:r>
            <a:r>
              <a:rPr dirty="0" sz="2650" spc="475">
                <a:latin typeface="Carlito"/>
                <a:cs typeface="Carlito"/>
              </a:rPr>
              <a:t> </a:t>
            </a:r>
            <a:r>
              <a:rPr dirty="0" sz="2650">
                <a:latin typeface="Carlito"/>
                <a:cs typeface="Carlito"/>
              </a:rPr>
              <a:t>study,</a:t>
            </a:r>
            <a:r>
              <a:rPr dirty="0" sz="2650" spc="459">
                <a:latin typeface="Carlito"/>
                <a:cs typeface="Carlito"/>
              </a:rPr>
              <a:t> </a:t>
            </a:r>
            <a:r>
              <a:rPr dirty="0" sz="2650" spc="-25">
                <a:latin typeface="Carlito"/>
                <a:cs typeface="Carlito"/>
              </a:rPr>
              <a:t>the </a:t>
            </a:r>
            <a:r>
              <a:rPr dirty="0" sz="2650">
                <a:latin typeface="Carlito"/>
                <a:cs typeface="Carlito"/>
              </a:rPr>
              <a:t>data</a:t>
            </a:r>
            <a:r>
              <a:rPr dirty="0" sz="2650" spc="225">
                <a:latin typeface="Carlito"/>
                <a:cs typeface="Carlito"/>
              </a:rPr>
              <a:t> </a:t>
            </a:r>
            <a:r>
              <a:rPr dirty="0" sz="2650">
                <a:latin typeface="Carlito"/>
                <a:cs typeface="Carlito"/>
              </a:rPr>
              <a:t>is</a:t>
            </a:r>
            <a:r>
              <a:rPr dirty="0" sz="2650" spc="229">
                <a:latin typeface="Carlito"/>
                <a:cs typeface="Carlito"/>
              </a:rPr>
              <a:t> </a:t>
            </a:r>
            <a:r>
              <a:rPr dirty="0" sz="2650">
                <a:latin typeface="Carlito"/>
                <a:cs typeface="Carlito"/>
              </a:rPr>
              <a:t>transported</a:t>
            </a:r>
            <a:r>
              <a:rPr dirty="0" sz="2650" spc="235">
                <a:latin typeface="Carlito"/>
                <a:cs typeface="Carlito"/>
              </a:rPr>
              <a:t> </a:t>
            </a:r>
            <a:r>
              <a:rPr dirty="0" sz="2650">
                <a:latin typeface="Carlito"/>
                <a:cs typeface="Carlito"/>
              </a:rPr>
              <a:t>from</a:t>
            </a:r>
            <a:r>
              <a:rPr dirty="0" sz="2650" spc="235">
                <a:latin typeface="Carlito"/>
                <a:cs typeface="Carlito"/>
              </a:rPr>
              <a:t> </a:t>
            </a:r>
            <a:r>
              <a:rPr dirty="0" sz="2650">
                <a:latin typeface="Carlito"/>
                <a:cs typeface="Carlito"/>
              </a:rPr>
              <a:t>the</a:t>
            </a:r>
            <a:r>
              <a:rPr dirty="0" sz="2650" spc="235">
                <a:latin typeface="Carlito"/>
                <a:cs typeface="Carlito"/>
              </a:rPr>
              <a:t> </a:t>
            </a:r>
            <a:r>
              <a:rPr dirty="0" sz="2650">
                <a:latin typeface="Carlito"/>
                <a:cs typeface="Carlito"/>
              </a:rPr>
              <a:t>sandbox</a:t>
            </a:r>
            <a:r>
              <a:rPr dirty="0" sz="2650" spc="235">
                <a:latin typeface="Carlito"/>
                <a:cs typeface="Carlito"/>
              </a:rPr>
              <a:t> </a:t>
            </a:r>
            <a:r>
              <a:rPr dirty="0" sz="2650">
                <a:latin typeface="Carlito"/>
                <a:cs typeface="Carlito"/>
              </a:rPr>
              <a:t>to</a:t>
            </a:r>
            <a:r>
              <a:rPr dirty="0" sz="2650" spc="235">
                <a:latin typeface="Carlito"/>
                <a:cs typeface="Carlito"/>
              </a:rPr>
              <a:t> </a:t>
            </a:r>
            <a:r>
              <a:rPr dirty="0" sz="2650">
                <a:latin typeface="Carlito"/>
                <a:cs typeface="Carlito"/>
              </a:rPr>
              <a:t>a</a:t>
            </a:r>
            <a:r>
              <a:rPr dirty="0" sz="2650" spc="225">
                <a:latin typeface="Carlito"/>
                <a:cs typeface="Carlito"/>
              </a:rPr>
              <a:t> </a:t>
            </a:r>
            <a:r>
              <a:rPr dirty="0" sz="2650">
                <a:latin typeface="Carlito"/>
                <a:cs typeface="Carlito"/>
              </a:rPr>
              <a:t>live</a:t>
            </a:r>
            <a:r>
              <a:rPr dirty="0" sz="2650" spc="235">
                <a:latin typeface="Carlito"/>
                <a:cs typeface="Carlito"/>
              </a:rPr>
              <a:t> </a:t>
            </a:r>
            <a:r>
              <a:rPr dirty="0" sz="2650" spc="-10">
                <a:latin typeface="Carlito"/>
                <a:cs typeface="Carlito"/>
              </a:rPr>
              <a:t>environment </a:t>
            </a:r>
            <a:r>
              <a:rPr dirty="0" sz="2650">
                <a:latin typeface="Carlito"/>
                <a:cs typeface="Carlito"/>
              </a:rPr>
              <a:t>and</a:t>
            </a:r>
            <a:r>
              <a:rPr dirty="0" sz="2650" spc="-10">
                <a:latin typeface="Carlito"/>
                <a:cs typeface="Carlito"/>
              </a:rPr>
              <a:t> </a:t>
            </a:r>
            <a:r>
              <a:rPr dirty="0" sz="2650">
                <a:latin typeface="Carlito"/>
                <a:cs typeface="Carlito"/>
              </a:rPr>
              <a:t>observed</a:t>
            </a:r>
            <a:r>
              <a:rPr dirty="0" sz="2650" spc="5">
                <a:latin typeface="Carlito"/>
                <a:cs typeface="Carlito"/>
              </a:rPr>
              <a:t> </a:t>
            </a:r>
            <a:r>
              <a:rPr dirty="0" sz="2650">
                <a:latin typeface="Carlito"/>
                <a:cs typeface="Carlito"/>
              </a:rPr>
              <a:t>to</a:t>
            </a:r>
            <a:r>
              <a:rPr dirty="0" sz="2650" spc="-5">
                <a:latin typeface="Carlito"/>
                <a:cs typeface="Carlito"/>
              </a:rPr>
              <a:t> </a:t>
            </a:r>
            <a:r>
              <a:rPr dirty="0" sz="2650">
                <a:latin typeface="Carlito"/>
                <a:cs typeface="Carlito"/>
              </a:rPr>
              <a:t>see</a:t>
            </a:r>
            <a:r>
              <a:rPr dirty="0" sz="2650" spc="-5">
                <a:latin typeface="Carlito"/>
                <a:cs typeface="Carlito"/>
              </a:rPr>
              <a:t> </a:t>
            </a:r>
            <a:r>
              <a:rPr dirty="0" sz="2650">
                <a:latin typeface="Carlito"/>
                <a:cs typeface="Carlito"/>
              </a:rPr>
              <a:t>if</a:t>
            </a:r>
            <a:r>
              <a:rPr dirty="0" sz="2650" spc="-5">
                <a:latin typeface="Carlito"/>
                <a:cs typeface="Carlito"/>
              </a:rPr>
              <a:t> </a:t>
            </a:r>
            <a:r>
              <a:rPr dirty="0" sz="2650">
                <a:latin typeface="Carlito"/>
                <a:cs typeface="Carlito"/>
              </a:rPr>
              <a:t>the</a:t>
            </a:r>
            <a:r>
              <a:rPr dirty="0" sz="2650" spc="5">
                <a:latin typeface="Carlito"/>
                <a:cs typeface="Carlito"/>
              </a:rPr>
              <a:t> </a:t>
            </a:r>
            <a:r>
              <a:rPr dirty="0" sz="2650">
                <a:latin typeface="Carlito"/>
                <a:cs typeface="Carlito"/>
              </a:rPr>
              <a:t>results</a:t>
            </a:r>
            <a:r>
              <a:rPr dirty="0" sz="2650" spc="-5">
                <a:latin typeface="Carlito"/>
                <a:cs typeface="Carlito"/>
              </a:rPr>
              <a:t> </a:t>
            </a:r>
            <a:r>
              <a:rPr dirty="0" sz="2650">
                <a:latin typeface="Carlito"/>
                <a:cs typeface="Carlito"/>
              </a:rPr>
              <a:t>match</a:t>
            </a:r>
            <a:r>
              <a:rPr dirty="0" sz="2650" spc="5">
                <a:latin typeface="Carlito"/>
                <a:cs typeface="Carlito"/>
              </a:rPr>
              <a:t> </a:t>
            </a:r>
            <a:r>
              <a:rPr dirty="0" sz="2650">
                <a:latin typeface="Carlito"/>
                <a:cs typeface="Carlito"/>
              </a:rPr>
              <a:t>the desired</a:t>
            </a:r>
            <a:r>
              <a:rPr dirty="0" sz="2650" spc="5">
                <a:latin typeface="Carlito"/>
                <a:cs typeface="Carlito"/>
              </a:rPr>
              <a:t> </a:t>
            </a:r>
            <a:r>
              <a:rPr dirty="0" sz="2650" spc="-10">
                <a:latin typeface="Carlito"/>
                <a:cs typeface="Carlito"/>
              </a:rPr>
              <a:t>business </a:t>
            </a:r>
            <a:r>
              <a:rPr dirty="0" sz="2650" spc="-20">
                <a:latin typeface="Carlito"/>
                <a:cs typeface="Carlito"/>
              </a:rPr>
              <a:t>aim.</a:t>
            </a:r>
            <a:endParaRPr sz="2650">
              <a:latin typeface="Carlito"/>
              <a:cs typeface="Carlito"/>
            </a:endParaRPr>
          </a:p>
          <a:p>
            <a:pPr algn="just" marL="12700" marR="5715">
              <a:lnSpc>
                <a:spcPct val="100000"/>
              </a:lnSpc>
              <a:spcBef>
                <a:spcPts val="20"/>
              </a:spcBef>
            </a:pPr>
            <a:r>
              <a:rPr dirty="0" sz="2650">
                <a:latin typeface="Carlito"/>
                <a:cs typeface="Carlito"/>
              </a:rPr>
              <a:t>If</a:t>
            </a:r>
            <a:r>
              <a:rPr dirty="0" sz="2650" spc="-20">
                <a:latin typeface="Carlito"/>
                <a:cs typeface="Carlito"/>
              </a:rPr>
              <a:t> </a:t>
            </a:r>
            <a:r>
              <a:rPr dirty="0" sz="2650">
                <a:latin typeface="Carlito"/>
                <a:cs typeface="Carlito"/>
              </a:rPr>
              <a:t>the</a:t>
            </a:r>
            <a:r>
              <a:rPr dirty="0" sz="2650" spc="-10">
                <a:latin typeface="Carlito"/>
                <a:cs typeface="Carlito"/>
              </a:rPr>
              <a:t> </a:t>
            </a:r>
            <a:r>
              <a:rPr dirty="0" sz="2650">
                <a:latin typeface="Carlito"/>
                <a:cs typeface="Carlito"/>
              </a:rPr>
              <a:t>findings</a:t>
            </a:r>
            <a:r>
              <a:rPr dirty="0" sz="2650" spc="-20">
                <a:latin typeface="Carlito"/>
                <a:cs typeface="Carlito"/>
              </a:rPr>
              <a:t> </a:t>
            </a:r>
            <a:r>
              <a:rPr dirty="0" sz="2650">
                <a:latin typeface="Carlito"/>
                <a:cs typeface="Carlito"/>
              </a:rPr>
              <a:t>meet</a:t>
            </a:r>
            <a:r>
              <a:rPr dirty="0" sz="2650" spc="-15">
                <a:latin typeface="Carlito"/>
                <a:cs typeface="Carlito"/>
              </a:rPr>
              <a:t> </a:t>
            </a:r>
            <a:r>
              <a:rPr dirty="0" sz="2650">
                <a:latin typeface="Carlito"/>
                <a:cs typeface="Carlito"/>
              </a:rPr>
              <a:t>the</a:t>
            </a:r>
            <a:r>
              <a:rPr dirty="0" sz="2650" spc="-15">
                <a:latin typeface="Carlito"/>
                <a:cs typeface="Carlito"/>
              </a:rPr>
              <a:t> </a:t>
            </a:r>
            <a:r>
              <a:rPr dirty="0" sz="2650">
                <a:latin typeface="Carlito"/>
                <a:cs typeface="Carlito"/>
              </a:rPr>
              <a:t>objectives,</a:t>
            </a:r>
            <a:r>
              <a:rPr dirty="0" sz="2650" spc="-20">
                <a:latin typeface="Carlito"/>
                <a:cs typeface="Carlito"/>
              </a:rPr>
              <a:t> </a:t>
            </a:r>
            <a:r>
              <a:rPr dirty="0" sz="2650">
                <a:latin typeface="Carlito"/>
                <a:cs typeface="Carlito"/>
              </a:rPr>
              <a:t>the</a:t>
            </a:r>
            <a:r>
              <a:rPr dirty="0" sz="2650" spc="-20">
                <a:latin typeface="Carlito"/>
                <a:cs typeface="Carlito"/>
              </a:rPr>
              <a:t> </a:t>
            </a:r>
            <a:r>
              <a:rPr dirty="0" sz="2650">
                <a:latin typeface="Carlito"/>
                <a:cs typeface="Carlito"/>
              </a:rPr>
              <a:t>reports</a:t>
            </a:r>
            <a:r>
              <a:rPr dirty="0" sz="2650" spc="-20">
                <a:latin typeface="Carlito"/>
                <a:cs typeface="Carlito"/>
              </a:rPr>
              <a:t> </a:t>
            </a:r>
            <a:r>
              <a:rPr dirty="0" sz="2650">
                <a:latin typeface="Carlito"/>
                <a:cs typeface="Carlito"/>
              </a:rPr>
              <a:t>and</a:t>
            </a:r>
            <a:r>
              <a:rPr dirty="0" sz="2650" spc="-10">
                <a:latin typeface="Carlito"/>
                <a:cs typeface="Carlito"/>
              </a:rPr>
              <a:t> outcomes </a:t>
            </a:r>
            <a:r>
              <a:rPr dirty="0" sz="2650">
                <a:latin typeface="Carlito"/>
                <a:cs typeface="Carlito"/>
              </a:rPr>
              <a:t>are</a:t>
            </a:r>
            <a:r>
              <a:rPr dirty="0" sz="2650" spc="620">
                <a:latin typeface="Carlito"/>
                <a:cs typeface="Carlito"/>
              </a:rPr>
              <a:t> </a:t>
            </a:r>
            <a:r>
              <a:rPr dirty="0" sz="2650">
                <a:latin typeface="Carlito"/>
                <a:cs typeface="Carlito"/>
              </a:rPr>
              <a:t>finalized.</a:t>
            </a:r>
            <a:r>
              <a:rPr dirty="0" sz="2650" spc="645">
                <a:latin typeface="Carlito"/>
                <a:cs typeface="Carlito"/>
              </a:rPr>
              <a:t> </a:t>
            </a:r>
            <a:r>
              <a:rPr dirty="0" sz="2650">
                <a:latin typeface="Carlito"/>
                <a:cs typeface="Carlito"/>
              </a:rPr>
              <a:t>However,</a:t>
            </a:r>
            <a:r>
              <a:rPr dirty="0" sz="2650" spc="630">
                <a:latin typeface="Carlito"/>
                <a:cs typeface="Carlito"/>
              </a:rPr>
              <a:t> </a:t>
            </a:r>
            <a:r>
              <a:rPr dirty="0" sz="2650">
                <a:latin typeface="Carlito"/>
                <a:cs typeface="Carlito"/>
              </a:rPr>
              <a:t>if</a:t>
            </a:r>
            <a:r>
              <a:rPr dirty="0" sz="2650" spc="635">
                <a:latin typeface="Carlito"/>
                <a:cs typeface="Carlito"/>
              </a:rPr>
              <a:t> </a:t>
            </a:r>
            <a:r>
              <a:rPr dirty="0" sz="2650">
                <a:latin typeface="Carlito"/>
                <a:cs typeface="Carlito"/>
              </a:rPr>
              <a:t>the</a:t>
            </a:r>
            <a:r>
              <a:rPr dirty="0" sz="2650" spc="630">
                <a:latin typeface="Carlito"/>
                <a:cs typeface="Carlito"/>
              </a:rPr>
              <a:t> </a:t>
            </a:r>
            <a:r>
              <a:rPr dirty="0" sz="2650">
                <a:latin typeface="Carlito"/>
                <a:cs typeface="Carlito"/>
              </a:rPr>
              <a:t>conclusion</a:t>
            </a:r>
            <a:r>
              <a:rPr dirty="0" sz="2650" spc="640">
                <a:latin typeface="Carlito"/>
                <a:cs typeface="Carlito"/>
              </a:rPr>
              <a:t> </a:t>
            </a:r>
            <a:r>
              <a:rPr dirty="0" sz="2650">
                <a:latin typeface="Carlito"/>
                <a:cs typeface="Carlito"/>
              </a:rPr>
              <a:t>differs</a:t>
            </a:r>
            <a:r>
              <a:rPr dirty="0" sz="2650" spc="635">
                <a:latin typeface="Carlito"/>
                <a:cs typeface="Carlito"/>
              </a:rPr>
              <a:t> </a:t>
            </a:r>
            <a:r>
              <a:rPr dirty="0" sz="2650">
                <a:latin typeface="Carlito"/>
                <a:cs typeface="Carlito"/>
              </a:rPr>
              <a:t>from</a:t>
            </a:r>
            <a:r>
              <a:rPr dirty="0" sz="2650" spc="630">
                <a:latin typeface="Carlito"/>
                <a:cs typeface="Carlito"/>
              </a:rPr>
              <a:t> </a:t>
            </a:r>
            <a:r>
              <a:rPr dirty="0" sz="2650" spc="-25">
                <a:latin typeface="Carlito"/>
                <a:cs typeface="Carlito"/>
              </a:rPr>
              <a:t>the </a:t>
            </a:r>
            <a:r>
              <a:rPr dirty="0" sz="2650">
                <a:latin typeface="Carlito"/>
                <a:cs typeface="Carlito"/>
              </a:rPr>
              <a:t>purpose</a:t>
            </a:r>
            <a:r>
              <a:rPr dirty="0" sz="2650" spc="150">
                <a:latin typeface="Carlito"/>
                <a:cs typeface="Carlito"/>
              </a:rPr>
              <a:t> </a:t>
            </a:r>
            <a:r>
              <a:rPr dirty="0" sz="2650">
                <a:latin typeface="Carlito"/>
                <a:cs typeface="Carlito"/>
              </a:rPr>
              <a:t>stated</a:t>
            </a:r>
            <a:r>
              <a:rPr dirty="0" sz="2650" spc="150">
                <a:latin typeface="Carlito"/>
                <a:cs typeface="Carlito"/>
              </a:rPr>
              <a:t> </a:t>
            </a:r>
            <a:r>
              <a:rPr dirty="0" sz="2650">
                <a:latin typeface="Carlito"/>
                <a:cs typeface="Carlito"/>
              </a:rPr>
              <a:t>in</a:t>
            </a:r>
            <a:r>
              <a:rPr dirty="0" sz="2650" spc="150">
                <a:latin typeface="Carlito"/>
                <a:cs typeface="Carlito"/>
              </a:rPr>
              <a:t> </a:t>
            </a:r>
            <a:r>
              <a:rPr dirty="0" sz="2650">
                <a:latin typeface="Carlito"/>
                <a:cs typeface="Carlito"/>
              </a:rPr>
              <a:t>phase</a:t>
            </a:r>
            <a:r>
              <a:rPr dirty="0" sz="2650" spc="140">
                <a:latin typeface="Carlito"/>
                <a:cs typeface="Carlito"/>
              </a:rPr>
              <a:t> </a:t>
            </a:r>
            <a:r>
              <a:rPr dirty="0" sz="2650">
                <a:latin typeface="Carlito"/>
                <a:cs typeface="Carlito"/>
              </a:rPr>
              <a:t>1,</a:t>
            </a:r>
            <a:r>
              <a:rPr dirty="0" sz="2650" spc="140">
                <a:latin typeface="Carlito"/>
                <a:cs typeface="Carlito"/>
              </a:rPr>
              <a:t> </a:t>
            </a:r>
            <a:r>
              <a:rPr dirty="0" sz="2650">
                <a:latin typeface="Carlito"/>
                <a:cs typeface="Carlito"/>
              </a:rPr>
              <a:t>then</a:t>
            </a:r>
            <a:r>
              <a:rPr dirty="0" sz="2650" spc="150">
                <a:latin typeface="Carlito"/>
                <a:cs typeface="Carlito"/>
              </a:rPr>
              <a:t> </a:t>
            </a:r>
            <a:r>
              <a:rPr dirty="0" sz="2650">
                <a:latin typeface="Carlito"/>
                <a:cs typeface="Carlito"/>
              </a:rPr>
              <a:t>you</a:t>
            </a:r>
            <a:r>
              <a:rPr dirty="0" sz="2650" spc="140">
                <a:latin typeface="Carlito"/>
                <a:cs typeface="Carlito"/>
              </a:rPr>
              <a:t> </a:t>
            </a:r>
            <a:r>
              <a:rPr dirty="0" sz="2650">
                <a:latin typeface="Carlito"/>
                <a:cs typeface="Carlito"/>
              </a:rPr>
              <a:t>can</a:t>
            </a:r>
            <a:r>
              <a:rPr dirty="0" sz="2650" spc="150">
                <a:latin typeface="Carlito"/>
                <a:cs typeface="Carlito"/>
              </a:rPr>
              <a:t> </a:t>
            </a:r>
            <a:r>
              <a:rPr dirty="0" sz="2650">
                <a:latin typeface="Carlito"/>
                <a:cs typeface="Carlito"/>
              </a:rPr>
              <a:t>go</a:t>
            </a:r>
            <a:r>
              <a:rPr dirty="0" sz="2650" spc="150">
                <a:latin typeface="Carlito"/>
                <a:cs typeface="Carlito"/>
              </a:rPr>
              <a:t> </a:t>
            </a:r>
            <a:r>
              <a:rPr dirty="0" sz="2650">
                <a:latin typeface="Carlito"/>
                <a:cs typeface="Carlito"/>
              </a:rPr>
              <a:t>back</a:t>
            </a:r>
            <a:r>
              <a:rPr dirty="0" sz="2650" spc="145">
                <a:latin typeface="Carlito"/>
                <a:cs typeface="Carlito"/>
              </a:rPr>
              <a:t> </a:t>
            </a:r>
            <a:r>
              <a:rPr dirty="0" sz="2650">
                <a:latin typeface="Carlito"/>
                <a:cs typeface="Carlito"/>
              </a:rPr>
              <a:t>in</a:t>
            </a:r>
            <a:r>
              <a:rPr dirty="0" sz="2650" spc="150">
                <a:latin typeface="Carlito"/>
                <a:cs typeface="Carlito"/>
              </a:rPr>
              <a:t> </a:t>
            </a:r>
            <a:r>
              <a:rPr dirty="0" sz="2650">
                <a:latin typeface="Carlito"/>
                <a:cs typeface="Carlito"/>
              </a:rPr>
              <a:t>the</a:t>
            </a:r>
            <a:r>
              <a:rPr dirty="0" sz="2650" spc="140">
                <a:latin typeface="Carlito"/>
                <a:cs typeface="Carlito"/>
              </a:rPr>
              <a:t> </a:t>
            </a:r>
            <a:r>
              <a:rPr dirty="0" sz="2650" spc="-20">
                <a:latin typeface="Carlito"/>
                <a:cs typeface="Carlito"/>
              </a:rPr>
              <a:t>data </a:t>
            </a:r>
            <a:r>
              <a:rPr dirty="0" sz="2650">
                <a:latin typeface="Carlito"/>
                <a:cs typeface="Carlito"/>
              </a:rPr>
              <a:t>analytics</a:t>
            </a:r>
            <a:r>
              <a:rPr dirty="0" sz="2650" spc="405">
                <a:latin typeface="Carlito"/>
                <a:cs typeface="Carlito"/>
              </a:rPr>
              <a:t> </a:t>
            </a:r>
            <a:r>
              <a:rPr dirty="0" sz="2650">
                <a:latin typeface="Carlito"/>
                <a:cs typeface="Carlito"/>
              </a:rPr>
              <a:t>life</a:t>
            </a:r>
            <a:r>
              <a:rPr dirty="0" sz="2650" spc="409">
                <a:latin typeface="Carlito"/>
                <a:cs typeface="Carlito"/>
              </a:rPr>
              <a:t> </a:t>
            </a:r>
            <a:r>
              <a:rPr dirty="0" sz="2650">
                <a:latin typeface="Carlito"/>
                <a:cs typeface="Carlito"/>
              </a:rPr>
              <a:t>cycle</a:t>
            </a:r>
            <a:r>
              <a:rPr dirty="0" sz="2650" spc="400">
                <a:latin typeface="Carlito"/>
                <a:cs typeface="Carlito"/>
              </a:rPr>
              <a:t> </a:t>
            </a:r>
            <a:r>
              <a:rPr dirty="0" sz="2650">
                <a:latin typeface="Carlito"/>
                <a:cs typeface="Carlito"/>
              </a:rPr>
              <a:t>to</a:t>
            </a:r>
            <a:r>
              <a:rPr dirty="0" sz="2650" spc="415">
                <a:latin typeface="Carlito"/>
                <a:cs typeface="Carlito"/>
              </a:rPr>
              <a:t> </a:t>
            </a:r>
            <a:r>
              <a:rPr dirty="0" sz="2650">
                <a:latin typeface="Carlito"/>
                <a:cs typeface="Carlito"/>
              </a:rPr>
              <a:t>any</a:t>
            </a:r>
            <a:r>
              <a:rPr dirty="0" sz="2650" spc="409">
                <a:latin typeface="Carlito"/>
                <a:cs typeface="Carlito"/>
              </a:rPr>
              <a:t> </a:t>
            </a:r>
            <a:r>
              <a:rPr dirty="0" sz="2650">
                <a:latin typeface="Carlito"/>
                <a:cs typeface="Carlito"/>
              </a:rPr>
              <a:t>of</a:t>
            </a:r>
            <a:r>
              <a:rPr dirty="0" sz="2650" spc="405">
                <a:latin typeface="Carlito"/>
                <a:cs typeface="Carlito"/>
              </a:rPr>
              <a:t> </a:t>
            </a:r>
            <a:r>
              <a:rPr dirty="0" sz="2650">
                <a:latin typeface="Carlito"/>
                <a:cs typeface="Carlito"/>
              </a:rPr>
              <a:t>the</a:t>
            </a:r>
            <a:r>
              <a:rPr dirty="0" sz="2650" spc="405">
                <a:latin typeface="Carlito"/>
                <a:cs typeface="Carlito"/>
              </a:rPr>
              <a:t> </a:t>
            </a:r>
            <a:r>
              <a:rPr dirty="0" sz="2650">
                <a:latin typeface="Carlito"/>
                <a:cs typeface="Carlito"/>
              </a:rPr>
              <a:t>previous</a:t>
            </a:r>
            <a:r>
              <a:rPr dirty="0" sz="2650" spc="405">
                <a:latin typeface="Carlito"/>
                <a:cs typeface="Carlito"/>
              </a:rPr>
              <a:t> </a:t>
            </a:r>
            <a:r>
              <a:rPr dirty="0" sz="2650">
                <a:latin typeface="Carlito"/>
                <a:cs typeface="Carlito"/>
              </a:rPr>
              <a:t>phases</a:t>
            </a:r>
            <a:r>
              <a:rPr dirty="0" sz="2650" spc="405">
                <a:latin typeface="Carlito"/>
                <a:cs typeface="Carlito"/>
              </a:rPr>
              <a:t> </a:t>
            </a:r>
            <a:r>
              <a:rPr dirty="0" sz="2650">
                <a:latin typeface="Carlito"/>
                <a:cs typeface="Carlito"/>
              </a:rPr>
              <a:t>to</a:t>
            </a:r>
            <a:r>
              <a:rPr dirty="0" sz="2650" spc="420">
                <a:latin typeface="Carlito"/>
                <a:cs typeface="Carlito"/>
              </a:rPr>
              <a:t> </a:t>
            </a:r>
            <a:r>
              <a:rPr dirty="0" sz="2650" spc="-10">
                <a:latin typeface="Carlito"/>
                <a:cs typeface="Carlito"/>
              </a:rPr>
              <a:t>adjust </a:t>
            </a:r>
            <a:r>
              <a:rPr dirty="0" sz="2650">
                <a:latin typeface="Carlito"/>
                <a:cs typeface="Carlito"/>
              </a:rPr>
              <a:t>your</a:t>
            </a:r>
            <a:r>
              <a:rPr dirty="0" sz="2650" spc="-60">
                <a:latin typeface="Carlito"/>
                <a:cs typeface="Carlito"/>
              </a:rPr>
              <a:t> </a:t>
            </a:r>
            <a:r>
              <a:rPr dirty="0" sz="2650">
                <a:latin typeface="Carlito"/>
                <a:cs typeface="Carlito"/>
              </a:rPr>
              <a:t>input</a:t>
            </a:r>
            <a:r>
              <a:rPr dirty="0" sz="2650" spc="-50">
                <a:latin typeface="Carlito"/>
                <a:cs typeface="Carlito"/>
              </a:rPr>
              <a:t> </a:t>
            </a:r>
            <a:r>
              <a:rPr dirty="0" sz="2650">
                <a:latin typeface="Carlito"/>
                <a:cs typeface="Carlito"/>
              </a:rPr>
              <a:t>and</a:t>
            </a:r>
            <a:r>
              <a:rPr dirty="0" sz="2650" spc="-50">
                <a:latin typeface="Carlito"/>
                <a:cs typeface="Carlito"/>
              </a:rPr>
              <a:t> </a:t>
            </a:r>
            <a:r>
              <a:rPr dirty="0" sz="2650">
                <a:latin typeface="Carlito"/>
                <a:cs typeface="Carlito"/>
              </a:rPr>
              <a:t>get</a:t>
            </a:r>
            <a:r>
              <a:rPr dirty="0" sz="2650" spc="-50">
                <a:latin typeface="Carlito"/>
                <a:cs typeface="Carlito"/>
              </a:rPr>
              <a:t> </a:t>
            </a:r>
            <a:r>
              <a:rPr dirty="0" sz="2650">
                <a:latin typeface="Carlito"/>
                <a:cs typeface="Carlito"/>
              </a:rPr>
              <a:t>a</a:t>
            </a:r>
            <a:r>
              <a:rPr dirty="0" sz="2650" spc="-45">
                <a:latin typeface="Carlito"/>
                <a:cs typeface="Carlito"/>
              </a:rPr>
              <a:t> </a:t>
            </a:r>
            <a:r>
              <a:rPr dirty="0" sz="2650" spc="-20">
                <a:latin typeface="Carlito"/>
                <a:cs typeface="Carlito"/>
              </a:rPr>
              <a:t>different</a:t>
            </a:r>
            <a:r>
              <a:rPr dirty="0" sz="2650" spc="-50">
                <a:latin typeface="Carlito"/>
                <a:cs typeface="Carlito"/>
              </a:rPr>
              <a:t> </a:t>
            </a:r>
            <a:r>
              <a:rPr dirty="0" sz="2650" spc="-10">
                <a:latin typeface="Carlito"/>
                <a:cs typeface="Carlito"/>
              </a:rPr>
              <a:t>result.</a:t>
            </a:r>
            <a:endParaRPr sz="26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46430">
              <a:lnSpc>
                <a:spcPct val="100000"/>
              </a:lnSpc>
              <a:spcBef>
                <a:spcPts val="100"/>
              </a:spcBef>
            </a:pPr>
            <a:r>
              <a:rPr dirty="0"/>
              <a:t>Building</a:t>
            </a:r>
            <a:r>
              <a:rPr dirty="0" spc="-110"/>
              <a:t> </a:t>
            </a:r>
            <a:r>
              <a:rPr dirty="0"/>
              <a:t>Data</a:t>
            </a:r>
            <a:r>
              <a:rPr dirty="0" spc="-305"/>
              <a:t> </a:t>
            </a:r>
            <a:r>
              <a:rPr dirty="0"/>
              <a:t>Analytics</a:t>
            </a:r>
            <a:r>
              <a:rPr dirty="0" spc="-90"/>
              <a:t> </a:t>
            </a:r>
            <a:r>
              <a:rPr dirty="0" spc="-10"/>
              <a:t>Models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91770" rIns="0" bIns="0" rtlCol="0" vert="horz">
            <a:spAutoFit/>
          </a:bodyPr>
          <a:lstStyle/>
          <a:p>
            <a:pPr lvl="1" marL="702945" indent="-690245">
              <a:lnSpc>
                <a:spcPct val="100000"/>
              </a:lnSpc>
              <a:spcBef>
                <a:spcPts val="1510"/>
              </a:spcBef>
              <a:buAutoNum type="arabicPeriod"/>
              <a:tabLst>
                <a:tab pos="702945" algn="l"/>
              </a:tabLst>
            </a:pPr>
            <a:r>
              <a:rPr dirty="0" sz="2800">
                <a:solidFill>
                  <a:srgbClr val="DCDCDC"/>
                </a:solidFill>
                <a:latin typeface="Arial"/>
                <a:cs typeface="Arial"/>
              </a:rPr>
              <a:t>Overview</a:t>
            </a:r>
            <a:r>
              <a:rPr dirty="0" sz="2800" spc="-65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DCDCDC"/>
                </a:solidFill>
                <a:latin typeface="Arial"/>
                <a:cs typeface="Arial"/>
              </a:rPr>
              <a:t>of</a:t>
            </a:r>
            <a:r>
              <a:rPr dirty="0" sz="2800" spc="-4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dirty="0" sz="2800" spc="-20">
                <a:solidFill>
                  <a:srgbClr val="DCDCDC"/>
                </a:solidFill>
                <a:latin typeface="Arial"/>
                <a:cs typeface="Arial"/>
              </a:rPr>
              <a:t>Data</a:t>
            </a:r>
            <a:r>
              <a:rPr dirty="0" sz="2800" spc="-17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dirty="0" sz="2800" spc="-10">
                <a:solidFill>
                  <a:srgbClr val="DCDCDC"/>
                </a:solidFill>
                <a:latin typeface="Arial"/>
                <a:cs typeface="Arial"/>
              </a:rPr>
              <a:t>Analytics</a:t>
            </a:r>
            <a:endParaRPr sz="2800">
              <a:latin typeface="Arial"/>
              <a:cs typeface="Arial"/>
            </a:endParaRPr>
          </a:p>
          <a:p>
            <a:pPr lvl="1" marL="697865" indent="-685165">
              <a:lnSpc>
                <a:spcPct val="100000"/>
              </a:lnSpc>
              <a:spcBef>
                <a:spcPts val="1410"/>
              </a:spcBef>
              <a:buAutoNum type="arabicPeriod"/>
              <a:tabLst>
                <a:tab pos="697865" algn="l"/>
              </a:tabLst>
            </a:pPr>
            <a:r>
              <a:rPr dirty="0" sz="2800" spc="-20">
                <a:solidFill>
                  <a:srgbClr val="DCDCDC"/>
                </a:solidFill>
                <a:latin typeface="Arial"/>
                <a:cs typeface="Arial"/>
              </a:rPr>
              <a:t>Types</a:t>
            </a:r>
            <a:r>
              <a:rPr dirty="0" sz="2800" spc="-9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DCDCDC"/>
                </a:solidFill>
                <a:latin typeface="Arial"/>
                <a:cs typeface="Arial"/>
              </a:rPr>
              <a:t>of</a:t>
            </a:r>
            <a:r>
              <a:rPr dirty="0" sz="2800" spc="-6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dirty="0" sz="2800" spc="-20">
                <a:solidFill>
                  <a:srgbClr val="DCDCDC"/>
                </a:solidFill>
                <a:latin typeface="Arial"/>
                <a:cs typeface="Arial"/>
              </a:rPr>
              <a:t>Data</a:t>
            </a:r>
            <a:r>
              <a:rPr dirty="0" sz="2800" spc="-17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dirty="0" sz="2800" spc="-10">
                <a:solidFill>
                  <a:srgbClr val="DCDCDC"/>
                </a:solidFill>
                <a:latin typeface="Arial"/>
                <a:cs typeface="Arial"/>
              </a:rPr>
              <a:t>Analytics</a:t>
            </a:r>
            <a:endParaRPr sz="2800">
              <a:latin typeface="Arial"/>
              <a:cs typeface="Arial"/>
            </a:endParaRPr>
          </a:p>
          <a:p>
            <a:pPr lvl="1" marL="702945" indent="-690245">
              <a:lnSpc>
                <a:spcPct val="100000"/>
              </a:lnSpc>
              <a:spcBef>
                <a:spcPts val="1410"/>
              </a:spcBef>
              <a:buAutoNum type="arabicPeriod"/>
              <a:tabLst>
                <a:tab pos="702945" algn="l"/>
              </a:tabLst>
            </a:pPr>
            <a:r>
              <a:rPr dirty="0" sz="2800" spc="-20">
                <a:solidFill>
                  <a:srgbClr val="DCDCDC"/>
                </a:solidFill>
                <a:latin typeface="Arial"/>
                <a:cs typeface="Arial"/>
              </a:rPr>
              <a:t>Data</a:t>
            </a:r>
            <a:r>
              <a:rPr dirty="0" sz="2800" spc="-175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DCDCDC"/>
                </a:solidFill>
                <a:latin typeface="Arial"/>
                <a:cs typeface="Arial"/>
              </a:rPr>
              <a:t>Analytics</a:t>
            </a:r>
            <a:r>
              <a:rPr dirty="0" sz="2800" spc="-4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dirty="0" sz="2800" spc="-10">
                <a:solidFill>
                  <a:srgbClr val="DCDCDC"/>
                </a:solidFill>
                <a:latin typeface="Arial"/>
                <a:cs typeface="Arial"/>
              </a:rPr>
              <a:t>lifecycle</a:t>
            </a:r>
            <a:endParaRPr sz="2800">
              <a:latin typeface="Arial"/>
              <a:cs typeface="Arial"/>
            </a:endParaRPr>
          </a:p>
          <a:p>
            <a:pPr lvl="1" marL="702945" indent="-690245">
              <a:lnSpc>
                <a:spcPct val="100000"/>
              </a:lnSpc>
              <a:spcBef>
                <a:spcPts val="1420"/>
              </a:spcBef>
              <a:buAutoNum type="arabicPeriod"/>
              <a:tabLst>
                <a:tab pos="702945" algn="l"/>
              </a:tabLst>
            </a:pPr>
            <a:r>
              <a:rPr dirty="0" sz="2800">
                <a:latin typeface="Arial"/>
                <a:cs typeface="Arial"/>
              </a:rPr>
              <a:t>Building</a:t>
            </a:r>
            <a:r>
              <a:rPr dirty="0" sz="2800" spc="-90">
                <a:latin typeface="Arial"/>
                <a:cs typeface="Arial"/>
              </a:rPr>
              <a:t> </a:t>
            </a:r>
            <a:r>
              <a:rPr dirty="0" sz="2800" spc="-20">
                <a:latin typeface="Arial"/>
                <a:cs typeface="Arial"/>
              </a:rPr>
              <a:t>Data</a:t>
            </a:r>
            <a:r>
              <a:rPr dirty="0" sz="2800" spc="-17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Analytics</a:t>
            </a:r>
            <a:r>
              <a:rPr dirty="0" sz="2800" spc="-55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Models</a:t>
            </a:r>
            <a:endParaRPr sz="2800">
              <a:latin typeface="Arial"/>
              <a:cs typeface="Arial"/>
            </a:endParaRPr>
          </a:p>
          <a:p>
            <a:pPr lvl="1" marL="702945" indent="-690245">
              <a:lnSpc>
                <a:spcPct val="100000"/>
              </a:lnSpc>
              <a:spcBef>
                <a:spcPts val="1410"/>
              </a:spcBef>
              <a:buAutoNum type="arabicPeriod"/>
              <a:tabLst>
                <a:tab pos="702945" algn="l"/>
              </a:tabLst>
            </a:pPr>
            <a:r>
              <a:rPr dirty="0" sz="2800">
                <a:solidFill>
                  <a:srgbClr val="DCDCDC"/>
                </a:solidFill>
                <a:latin typeface="Arial"/>
                <a:cs typeface="Arial"/>
              </a:rPr>
              <a:t>Introduction</a:t>
            </a:r>
            <a:r>
              <a:rPr dirty="0" sz="2800" spc="-105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DCDCDC"/>
                </a:solidFill>
                <a:latin typeface="Arial"/>
                <a:cs typeface="Arial"/>
              </a:rPr>
              <a:t>to</a:t>
            </a:r>
            <a:r>
              <a:rPr dirty="0" sz="2800" spc="-9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dirty="0" sz="2800" spc="-10">
                <a:solidFill>
                  <a:srgbClr val="DCDCDC"/>
                </a:solidFill>
                <a:latin typeface="Arial"/>
                <a:cs typeface="Arial"/>
              </a:rPr>
              <a:t>Machine/Deep</a:t>
            </a:r>
            <a:r>
              <a:rPr dirty="0" sz="2800" spc="-95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dirty="0" sz="2800" spc="-10">
                <a:solidFill>
                  <a:srgbClr val="DCDCDC"/>
                </a:solidFill>
                <a:latin typeface="Arial"/>
                <a:cs typeface="Arial"/>
              </a:rPr>
              <a:t>Learning</a:t>
            </a:r>
            <a:endParaRPr sz="2800">
              <a:latin typeface="Arial"/>
              <a:cs typeface="Arial"/>
            </a:endParaRPr>
          </a:p>
          <a:p>
            <a:pPr lvl="1" marL="702945" indent="-690245">
              <a:lnSpc>
                <a:spcPct val="100000"/>
              </a:lnSpc>
              <a:spcBef>
                <a:spcPts val="1410"/>
              </a:spcBef>
              <a:buAutoNum type="arabicPeriod"/>
              <a:tabLst>
                <a:tab pos="702945" algn="l"/>
              </a:tabLst>
            </a:pPr>
            <a:r>
              <a:rPr dirty="0" sz="2800">
                <a:solidFill>
                  <a:srgbClr val="DCDCDC"/>
                </a:solidFill>
                <a:latin typeface="Arial"/>
                <a:cs typeface="Arial"/>
              </a:rPr>
              <a:t>Data</a:t>
            </a:r>
            <a:r>
              <a:rPr dirty="0" sz="2800" spc="-65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dirty="0" sz="2800" spc="-10">
                <a:solidFill>
                  <a:srgbClr val="DCDCDC"/>
                </a:solidFill>
                <a:latin typeface="Arial"/>
                <a:cs typeface="Arial"/>
              </a:rPr>
              <a:t>Visualization</a:t>
            </a:r>
            <a:r>
              <a:rPr dirty="0" sz="2800" spc="-6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DCDCDC"/>
                </a:solidFill>
                <a:latin typeface="Arial"/>
                <a:cs typeface="Arial"/>
              </a:rPr>
              <a:t>and</a:t>
            </a:r>
            <a:r>
              <a:rPr dirty="0" sz="2800" spc="-6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DCDCDC"/>
                </a:solidFill>
                <a:latin typeface="Arial"/>
                <a:cs typeface="Arial"/>
              </a:rPr>
              <a:t>Story</a:t>
            </a:r>
            <a:r>
              <a:rPr dirty="0" sz="2800" spc="-6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dirty="0" sz="2800" spc="-10">
                <a:solidFill>
                  <a:srgbClr val="DCDCDC"/>
                </a:solidFill>
                <a:latin typeface="Arial"/>
                <a:cs typeface="Arial"/>
              </a:rPr>
              <a:t>telling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46430">
              <a:lnSpc>
                <a:spcPct val="100000"/>
              </a:lnSpc>
              <a:spcBef>
                <a:spcPts val="100"/>
              </a:spcBef>
            </a:pPr>
            <a:r>
              <a:rPr dirty="0"/>
              <a:t>Building</a:t>
            </a:r>
            <a:r>
              <a:rPr dirty="0" spc="-110"/>
              <a:t> </a:t>
            </a:r>
            <a:r>
              <a:rPr dirty="0"/>
              <a:t>Data</a:t>
            </a:r>
            <a:r>
              <a:rPr dirty="0" spc="-305"/>
              <a:t> </a:t>
            </a:r>
            <a:r>
              <a:rPr dirty="0"/>
              <a:t>Analytics</a:t>
            </a:r>
            <a:r>
              <a:rPr dirty="0" spc="-90"/>
              <a:t> </a:t>
            </a:r>
            <a:r>
              <a:rPr dirty="0" spc="-10"/>
              <a:t>Models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20902" y="1381937"/>
            <a:ext cx="8754745" cy="793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1310" marR="5080" indent="-309245">
              <a:lnSpc>
                <a:spcPct val="100600"/>
              </a:lnSpc>
              <a:spcBef>
                <a:spcPts val="100"/>
              </a:spcBef>
              <a:buChar char="•"/>
              <a:tabLst>
                <a:tab pos="321310" algn="l"/>
                <a:tab pos="1049020" algn="l"/>
                <a:tab pos="2257425" algn="l"/>
                <a:tab pos="2896870" algn="l"/>
                <a:tab pos="3659504" algn="l"/>
                <a:tab pos="4102735" algn="l"/>
                <a:tab pos="5236210" algn="l"/>
                <a:tab pos="6497955" algn="l"/>
                <a:tab pos="7209155" algn="l"/>
              </a:tabLst>
            </a:pPr>
            <a:r>
              <a:rPr dirty="0" sz="2500" spc="-25">
                <a:latin typeface="Arial"/>
                <a:cs typeface="Arial"/>
              </a:rPr>
              <a:t>The</a:t>
            </a:r>
            <a:r>
              <a:rPr dirty="0" sz="2500">
                <a:latin typeface="Arial"/>
                <a:cs typeface="Arial"/>
              </a:rPr>
              <a:t>	</a:t>
            </a:r>
            <a:r>
              <a:rPr dirty="0" sz="2500" spc="-10">
                <a:latin typeface="Arial"/>
                <a:cs typeface="Arial"/>
              </a:rPr>
              <a:t>models</a:t>
            </a:r>
            <a:r>
              <a:rPr dirty="0" sz="2500">
                <a:latin typeface="Arial"/>
                <a:cs typeface="Arial"/>
              </a:rPr>
              <a:t>	</a:t>
            </a:r>
            <a:r>
              <a:rPr dirty="0" sz="2500" spc="-25">
                <a:latin typeface="Arial"/>
                <a:cs typeface="Arial"/>
              </a:rPr>
              <a:t>are</a:t>
            </a:r>
            <a:r>
              <a:rPr dirty="0" sz="2500">
                <a:latin typeface="Arial"/>
                <a:cs typeface="Arial"/>
              </a:rPr>
              <a:t>	</a:t>
            </a:r>
            <a:r>
              <a:rPr dirty="0" sz="2500" spc="-20">
                <a:latin typeface="Arial"/>
                <a:cs typeface="Arial"/>
              </a:rPr>
              <a:t>built</a:t>
            </a:r>
            <a:r>
              <a:rPr dirty="0" sz="2500">
                <a:latin typeface="Arial"/>
                <a:cs typeface="Arial"/>
              </a:rPr>
              <a:t>	</a:t>
            </a:r>
            <a:r>
              <a:rPr dirty="0" sz="2500" spc="-35">
                <a:latin typeface="Arial"/>
                <a:cs typeface="Arial"/>
              </a:rPr>
              <a:t>to</a:t>
            </a:r>
            <a:r>
              <a:rPr dirty="0" sz="2500">
                <a:latin typeface="Arial"/>
                <a:cs typeface="Arial"/>
              </a:rPr>
              <a:t>	</a:t>
            </a:r>
            <a:r>
              <a:rPr dirty="0" sz="2500" spc="-10">
                <a:latin typeface="Arial"/>
                <a:cs typeface="Arial"/>
              </a:rPr>
              <a:t>extract</a:t>
            </a:r>
            <a:r>
              <a:rPr dirty="0" sz="2500">
                <a:latin typeface="Arial"/>
                <a:cs typeface="Arial"/>
              </a:rPr>
              <a:t>	</a:t>
            </a:r>
            <a:r>
              <a:rPr dirty="0" sz="2500" spc="-10">
                <a:latin typeface="Arial"/>
                <a:cs typeface="Arial"/>
              </a:rPr>
              <a:t>insights</a:t>
            </a:r>
            <a:r>
              <a:rPr dirty="0" sz="2500">
                <a:latin typeface="Arial"/>
                <a:cs typeface="Arial"/>
              </a:rPr>
              <a:t>	</a:t>
            </a:r>
            <a:r>
              <a:rPr dirty="0" sz="2500" spc="-25">
                <a:latin typeface="Arial"/>
                <a:cs typeface="Arial"/>
              </a:rPr>
              <a:t>and</a:t>
            </a:r>
            <a:r>
              <a:rPr dirty="0" sz="2500">
                <a:latin typeface="Arial"/>
                <a:cs typeface="Arial"/>
              </a:rPr>
              <a:t>	</a:t>
            </a:r>
            <a:r>
              <a:rPr dirty="0" sz="2500" spc="-10">
                <a:latin typeface="Arial"/>
                <a:cs typeface="Arial"/>
              </a:rPr>
              <a:t>knowledge </a:t>
            </a:r>
            <a:r>
              <a:rPr dirty="0" sz="2500">
                <a:latin typeface="Arial"/>
                <a:cs typeface="Arial"/>
              </a:rPr>
              <a:t>from</a:t>
            </a:r>
            <a:r>
              <a:rPr dirty="0" sz="2500" spc="2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the</a:t>
            </a:r>
            <a:r>
              <a:rPr dirty="0" sz="2500" spc="2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data</a:t>
            </a:r>
            <a:r>
              <a:rPr dirty="0" sz="2500" spc="2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to</a:t>
            </a:r>
            <a:r>
              <a:rPr dirty="0" sz="2500" spc="2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make</a:t>
            </a:r>
            <a:r>
              <a:rPr dirty="0" sz="2500" spc="2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business</a:t>
            </a:r>
            <a:r>
              <a:rPr dirty="0" sz="2500" spc="2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decisions</a:t>
            </a:r>
            <a:r>
              <a:rPr dirty="0" sz="2500" spc="2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and</a:t>
            </a:r>
            <a:r>
              <a:rPr dirty="0" sz="2500" spc="25">
                <a:latin typeface="Arial"/>
                <a:cs typeface="Arial"/>
              </a:rPr>
              <a:t> </a:t>
            </a:r>
            <a:r>
              <a:rPr dirty="0" sz="2500" spc="-10">
                <a:latin typeface="Arial"/>
                <a:cs typeface="Arial"/>
              </a:rPr>
              <a:t>strategies</a:t>
            </a:r>
            <a:endParaRPr sz="25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20902" y="2898254"/>
            <a:ext cx="137795" cy="4095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500" spc="-50">
                <a:latin typeface="Arial"/>
                <a:cs typeface="Arial"/>
              </a:rPr>
              <a:t>•</a:t>
            </a:r>
            <a:endParaRPr sz="25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20902" y="2147659"/>
            <a:ext cx="8752205" cy="11766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1310" marR="5080" indent="-309245">
              <a:lnSpc>
                <a:spcPct val="100600"/>
              </a:lnSpc>
              <a:spcBef>
                <a:spcPts val="100"/>
              </a:spcBef>
              <a:buFont typeface="Arial"/>
              <a:buChar char="•"/>
              <a:tabLst>
                <a:tab pos="321310" algn="l"/>
              </a:tabLst>
            </a:pPr>
            <a:r>
              <a:rPr dirty="0" sz="2500">
                <a:latin typeface="Carlito"/>
                <a:cs typeface="Carlito"/>
              </a:rPr>
              <a:t>In</a:t>
            </a:r>
            <a:r>
              <a:rPr dirty="0" sz="2500" spc="130">
                <a:latin typeface="Carlito"/>
                <a:cs typeface="Carlito"/>
              </a:rPr>
              <a:t> </a:t>
            </a:r>
            <a:r>
              <a:rPr dirty="0" sz="2500">
                <a:latin typeface="Carlito"/>
                <a:cs typeface="Carlito"/>
              </a:rPr>
              <a:t>this</a:t>
            </a:r>
            <a:r>
              <a:rPr dirty="0" sz="2500" spc="135">
                <a:latin typeface="Carlito"/>
                <a:cs typeface="Carlito"/>
              </a:rPr>
              <a:t> </a:t>
            </a:r>
            <a:r>
              <a:rPr dirty="0" sz="2500">
                <a:latin typeface="Carlito"/>
                <a:cs typeface="Carlito"/>
              </a:rPr>
              <a:t>phase</a:t>
            </a:r>
            <a:r>
              <a:rPr dirty="0" sz="2500" spc="135">
                <a:latin typeface="Carlito"/>
                <a:cs typeface="Carlito"/>
              </a:rPr>
              <a:t> </a:t>
            </a:r>
            <a:r>
              <a:rPr dirty="0" sz="2500">
                <a:latin typeface="Carlito"/>
                <a:cs typeface="Carlito"/>
              </a:rPr>
              <a:t>of</a:t>
            </a:r>
            <a:r>
              <a:rPr dirty="0" sz="2500" spc="150">
                <a:latin typeface="Carlito"/>
                <a:cs typeface="Carlito"/>
              </a:rPr>
              <a:t> </a:t>
            </a:r>
            <a:r>
              <a:rPr dirty="0" sz="2500">
                <a:latin typeface="Carlito"/>
                <a:cs typeface="Carlito"/>
              </a:rPr>
              <a:t>the</a:t>
            </a:r>
            <a:r>
              <a:rPr dirty="0" sz="2500" spc="135">
                <a:latin typeface="Carlito"/>
                <a:cs typeface="Carlito"/>
              </a:rPr>
              <a:t> </a:t>
            </a:r>
            <a:r>
              <a:rPr dirty="0" sz="2500">
                <a:latin typeface="Carlito"/>
                <a:cs typeface="Carlito"/>
              </a:rPr>
              <a:t>project</a:t>
            </a:r>
            <a:r>
              <a:rPr dirty="0" sz="2500" spc="130">
                <a:latin typeface="Carlito"/>
                <a:cs typeface="Carlito"/>
              </a:rPr>
              <a:t> </a:t>
            </a:r>
            <a:r>
              <a:rPr dirty="0" sz="2500">
                <a:latin typeface="Carlito"/>
                <a:cs typeface="Carlito"/>
              </a:rPr>
              <a:t>data</a:t>
            </a:r>
            <a:r>
              <a:rPr dirty="0" sz="2500" spc="140">
                <a:latin typeface="Carlito"/>
                <a:cs typeface="Carlito"/>
              </a:rPr>
              <a:t> </a:t>
            </a:r>
            <a:r>
              <a:rPr dirty="0" sz="2500">
                <a:latin typeface="Carlito"/>
                <a:cs typeface="Carlito"/>
              </a:rPr>
              <a:t>science</a:t>
            </a:r>
            <a:r>
              <a:rPr dirty="0" sz="2500" spc="145">
                <a:latin typeface="Carlito"/>
                <a:cs typeface="Carlito"/>
              </a:rPr>
              <a:t> </a:t>
            </a:r>
            <a:r>
              <a:rPr dirty="0" sz="2500">
                <a:latin typeface="Carlito"/>
                <a:cs typeface="Carlito"/>
              </a:rPr>
              <a:t>team</a:t>
            </a:r>
            <a:r>
              <a:rPr dirty="0" sz="2500" spc="155">
                <a:latin typeface="Carlito"/>
                <a:cs typeface="Carlito"/>
              </a:rPr>
              <a:t> </a:t>
            </a:r>
            <a:r>
              <a:rPr dirty="0" sz="2500">
                <a:latin typeface="Carlito"/>
                <a:cs typeface="Carlito"/>
              </a:rPr>
              <a:t>needs</a:t>
            </a:r>
            <a:r>
              <a:rPr dirty="0" sz="2500" spc="140">
                <a:latin typeface="Carlito"/>
                <a:cs typeface="Carlito"/>
              </a:rPr>
              <a:t> </a:t>
            </a:r>
            <a:r>
              <a:rPr dirty="0" sz="2500">
                <a:latin typeface="Carlito"/>
                <a:cs typeface="Carlito"/>
              </a:rPr>
              <a:t>to</a:t>
            </a:r>
            <a:r>
              <a:rPr dirty="0" sz="2500" spc="140">
                <a:latin typeface="Carlito"/>
                <a:cs typeface="Carlito"/>
              </a:rPr>
              <a:t> </a:t>
            </a:r>
            <a:r>
              <a:rPr dirty="0" sz="2500" spc="-10">
                <a:latin typeface="Carlito"/>
                <a:cs typeface="Carlito"/>
              </a:rPr>
              <a:t>develop </a:t>
            </a:r>
            <a:r>
              <a:rPr dirty="0" sz="2500">
                <a:latin typeface="Carlito"/>
                <a:cs typeface="Carlito"/>
              </a:rPr>
              <a:t>data</a:t>
            </a:r>
            <a:r>
              <a:rPr dirty="0" sz="2500" spc="-50">
                <a:latin typeface="Carlito"/>
                <a:cs typeface="Carlito"/>
              </a:rPr>
              <a:t> </a:t>
            </a:r>
            <a:r>
              <a:rPr dirty="0" sz="2500">
                <a:latin typeface="Carlito"/>
                <a:cs typeface="Carlito"/>
              </a:rPr>
              <a:t>sets</a:t>
            </a:r>
            <a:r>
              <a:rPr dirty="0" sz="2500" spc="-45">
                <a:latin typeface="Carlito"/>
                <a:cs typeface="Carlito"/>
              </a:rPr>
              <a:t> </a:t>
            </a:r>
            <a:r>
              <a:rPr dirty="0" sz="2500">
                <a:latin typeface="Carlito"/>
                <a:cs typeface="Carlito"/>
              </a:rPr>
              <a:t>for</a:t>
            </a:r>
            <a:r>
              <a:rPr dirty="0" sz="2500" spc="-50">
                <a:latin typeface="Carlito"/>
                <a:cs typeface="Carlito"/>
              </a:rPr>
              <a:t> </a:t>
            </a:r>
            <a:r>
              <a:rPr dirty="0" sz="2500">
                <a:latin typeface="Carlito"/>
                <a:cs typeface="Carlito"/>
              </a:rPr>
              <a:t>training,</a:t>
            </a:r>
            <a:r>
              <a:rPr dirty="0" sz="2500" spc="-55">
                <a:latin typeface="Carlito"/>
                <a:cs typeface="Carlito"/>
              </a:rPr>
              <a:t> </a:t>
            </a:r>
            <a:r>
              <a:rPr dirty="0" sz="2500">
                <a:latin typeface="Carlito"/>
                <a:cs typeface="Carlito"/>
              </a:rPr>
              <a:t>testing,</a:t>
            </a:r>
            <a:r>
              <a:rPr dirty="0" sz="2500" spc="-50">
                <a:latin typeface="Carlito"/>
                <a:cs typeface="Carlito"/>
              </a:rPr>
              <a:t> </a:t>
            </a:r>
            <a:r>
              <a:rPr dirty="0" sz="2500">
                <a:latin typeface="Carlito"/>
                <a:cs typeface="Carlito"/>
              </a:rPr>
              <a:t>and</a:t>
            </a:r>
            <a:r>
              <a:rPr dirty="0" sz="2500" spc="-40">
                <a:latin typeface="Carlito"/>
                <a:cs typeface="Carlito"/>
              </a:rPr>
              <a:t> </a:t>
            </a:r>
            <a:r>
              <a:rPr dirty="0" sz="2500">
                <a:latin typeface="Carlito"/>
                <a:cs typeface="Carlito"/>
              </a:rPr>
              <a:t>production</a:t>
            </a:r>
            <a:r>
              <a:rPr dirty="0" sz="2500" spc="-40">
                <a:latin typeface="Carlito"/>
                <a:cs typeface="Carlito"/>
              </a:rPr>
              <a:t> </a:t>
            </a:r>
            <a:r>
              <a:rPr dirty="0" sz="2500" spc="-10">
                <a:latin typeface="Carlito"/>
                <a:cs typeface="Carlito"/>
              </a:rPr>
              <a:t>purposes</a:t>
            </a:r>
            <a:endParaRPr sz="2500">
              <a:latin typeface="Carlito"/>
              <a:cs typeface="Carlito"/>
            </a:endParaRPr>
          </a:p>
          <a:p>
            <a:pPr marL="321310">
              <a:lnSpc>
                <a:spcPct val="100000"/>
              </a:lnSpc>
              <a:spcBef>
                <a:spcPts val="20"/>
              </a:spcBef>
            </a:pPr>
            <a:r>
              <a:rPr dirty="0" sz="2500">
                <a:latin typeface="Carlito"/>
                <a:cs typeface="Carlito"/>
              </a:rPr>
              <a:t>Model</a:t>
            </a:r>
            <a:r>
              <a:rPr dirty="0" sz="2500" spc="260">
                <a:latin typeface="Carlito"/>
                <a:cs typeface="Carlito"/>
              </a:rPr>
              <a:t> </a:t>
            </a:r>
            <a:r>
              <a:rPr dirty="0" sz="2500">
                <a:latin typeface="Carlito"/>
                <a:cs typeface="Carlito"/>
              </a:rPr>
              <a:t>building</a:t>
            </a:r>
            <a:r>
              <a:rPr dirty="0" sz="2500" spc="275">
                <a:latin typeface="Carlito"/>
                <a:cs typeface="Carlito"/>
              </a:rPr>
              <a:t> </a:t>
            </a:r>
            <a:r>
              <a:rPr dirty="0" sz="2500">
                <a:latin typeface="Carlito"/>
                <a:cs typeface="Carlito"/>
              </a:rPr>
              <a:t>in</a:t>
            </a:r>
            <a:r>
              <a:rPr dirty="0" sz="2500" spc="270">
                <a:latin typeface="Carlito"/>
                <a:cs typeface="Carlito"/>
              </a:rPr>
              <a:t> </a:t>
            </a:r>
            <a:r>
              <a:rPr dirty="0" sz="2500">
                <a:latin typeface="Carlito"/>
                <a:cs typeface="Carlito"/>
              </a:rPr>
              <a:t>data</a:t>
            </a:r>
            <a:r>
              <a:rPr dirty="0" sz="2500" spc="275">
                <a:latin typeface="Carlito"/>
                <a:cs typeface="Carlito"/>
              </a:rPr>
              <a:t> </a:t>
            </a:r>
            <a:r>
              <a:rPr dirty="0" sz="2500">
                <a:latin typeface="Carlito"/>
                <a:cs typeface="Carlito"/>
              </a:rPr>
              <a:t>analytics</a:t>
            </a:r>
            <a:r>
              <a:rPr dirty="0" sz="2500" spc="265">
                <a:latin typeface="Carlito"/>
                <a:cs typeface="Carlito"/>
              </a:rPr>
              <a:t> </a:t>
            </a:r>
            <a:r>
              <a:rPr dirty="0" sz="2500">
                <a:latin typeface="Carlito"/>
                <a:cs typeface="Carlito"/>
              </a:rPr>
              <a:t>is</a:t>
            </a:r>
            <a:r>
              <a:rPr dirty="0" sz="2500" spc="270">
                <a:latin typeface="Carlito"/>
                <a:cs typeface="Carlito"/>
              </a:rPr>
              <a:t> </a:t>
            </a:r>
            <a:r>
              <a:rPr dirty="0" sz="2500">
                <a:latin typeface="Carlito"/>
                <a:cs typeface="Carlito"/>
              </a:rPr>
              <a:t>aimed</a:t>
            </a:r>
            <a:r>
              <a:rPr dirty="0" sz="2500" spc="280">
                <a:latin typeface="Carlito"/>
                <a:cs typeface="Carlito"/>
              </a:rPr>
              <a:t> </a:t>
            </a:r>
            <a:r>
              <a:rPr dirty="0" sz="2500">
                <a:latin typeface="Carlito"/>
                <a:cs typeface="Carlito"/>
              </a:rPr>
              <a:t>at</a:t>
            </a:r>
            <a:r>
              <a:rPr dirty="0" sz="2500" spc="265">
                <a:latin typeface="Carlito"/>
                <a:cs typeface="Carlito"/>
              </a:rPr>
              <a:t> </a:t>
            </a:r>
            <a:r>
              <a:rPr dirty="0" sz="2500">
                <a:latin typeface="Carlito"/>
                <a:cs typeface="Carlito"/>
              </a:rPr>
              <a:t>achieving</a:t>
            </a:r>
            <a:r>
              <a:rPr dirty="0" sz="2500" spc="275">
                <a:latin typeface="Carlito"/>
                <a:cs typeface="Carlito"/>
              </a:rPr>
              <a:t> </a:t>
            </a:r>
            <a:r>
              <a:rPr dirty="0" sz="2500">
                <a:latin typeface="Carlito"/>
                <a:cs typeface="Carlito"/>
              </a:rPr>
              <a:t>not</a:t>
            </a:r>
            <a:r>
              <a:rPr dirty="0" sz="2500" spc="260">
                <a:latin typeface="Carlito"/>
                <a:cs typeface="Carlito"/>
              </a:rPr>
              <a:t> </a:t>
            </a:r>
            <a:r>
              <a:rPr dirty="0" sz="2500" spc="-20">
                <a:latin typeface="Carlito"/>
                <a:cs typeface="Carlito"/>
              </a:rPr>
              <a:t>only</a:t>
            </a:r>
            <a:endParaRPr sz="2500">
              <a:latin typeface="Carlito"/>
              <a:cs typeface="Carlito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82802" y="3296780"/>
            <a:ext cx="8799195" cy="1864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9410" marR="17780">
              <a:lnSpc>
                <a:spcPct val="100699"/>
              </a:lnSpc>
              <a:spcBef>
                <a:spcPts val="100"/>
              </a:spcBef>
              <a:tabLst>
                <a:tab pos="1111250" algn="l"/>
                <a:tab pos="2433955" algn="l"/>
                <a:tab pos="2962910" algn="l"/>
                <a:tab pos="3588385" algn="l"/>
                <a:tab pos="4777740" algn="l"/>
                <a:tab pos="5545455" algn="l"/>
                <a:tab pos="6179820" algn="l"/>
                <a:tab pos="6893559" algn="l"/>
                <a:tab pos="7517765" algn="l"/>
                <a:tab pos="8501380" algn="l"/>
              </a:tabLst>
            </a:pPr>
            <a:r>
              <a:rPr dirty="0" sz="2500" spc="-20">
                <a:latin typeface="Carlito"/>
                <a:cs typeface="Carlito"/>
              </a:rPr>
              <a:t>high</a:t>
            </a:r>
            <a:r>
              <a:rPr dirty="0" sz="2500">
                <a:latin typeface="Carlito"/>
                <a:cs typeface="Carlito"/>
              </a:rPr>
              <a:t>	</a:t>
            </a:r>
            <a:r>
              <a:rPr dirty="0" sz="2500" spc="-10">
                <a:latin typeface="Carlito"/>
                <a:cs typeface="Carlito"/>
              </a:rPr>
              <a:t>accuracy</a:t>
            </a:r>
            <a:r>
              <a:rPr dirty="0" sz="2500">
                <a:latin typeface="Carlito"/>
                <a:cs typeface="Carlito"/>
              </a:rPr>
              <a:t>	</a:t>
            </a:r>
            <a:r>
              <a:rPr dirty="0" sz="2500" spc="-25">
                <a:latin typeface="Carlito"/>
                <a:cs typeface="Carlito"/>
              </a:rPr>
              <a:t>on</a:t>
            </a:r>
            <a:r>
              <a:rPr dirty="0" sz="2500">
                <a:latin typeface="Carlito"/>
                <a:cs typeface="Carlito"/>
              </a:rPr>
              <a:t>	</a:t>
            </a:r>
            <a:r>
              <a:rPr dirty="0" sz="2500" spc="-25">
                <a:latin typeface="Carlito"/>
                <a:cs typeface="Carlito"/>
              </a:rPr>
              <a:t>the</a:t>
            </a:r>
            <a:r>
              <a:rPr dirty="0" sz="2500">
                <a:latin typeface="Carlito"/>
                <a:cs typeface="Carlito"/>
              </a:rPr>
              <a:t>	</a:t>
            </a:r>
            <a:r>
              <a:rPr dirty="0" sz="2500" spc="-10">
                <a:latin typeface="Carlito"/>
                <a:cs typeface="Carlito"/>
              </a:rPr>
              <a:t>training</a:t>
            </a:r>
            <a:r>
              <a:rPr dirty="0" sz="2500">
                <a:latin typeface="Carlito"/>
                <a:cs typeface="Carlito"/>
              </a:rPr>
              <a:t>	</a:t>
            </a:r>
            <a:r>
              <a:rPr dirty="0" sz="2500" spc="-20">
                <a:latin typeface="Carlito"/>
                <a:cs typeface="Carlito"/>
              </a:rPr>
              <a:t>data</a:t>
            </a:r>
            <a:r>
              <a:rPr dirty="0" sz="2500">
                <a:latin typeface="Carlito"/>
                <a:cs typeface="Carlito"/>
              </a:rPr>
              <a:t>	</a:t>
            </a:r>
            <a:r>
              <a:rPr dirty="0" sz="2500" spc="-25">
                <a:latin typeface="Carlito"/>
                <a:cs typeface="Carlito"/>
              </a:rPr>
              <a:t>but</a:t>
            </a:r>
            <a:r>
              <a:rPr dirty="0" sz="2500">
                <a:latin typeface="Carlito"/>
                <a:cs typeface="Carlito"/>
              </a:rPr>
              <a:t>	</a:t>
            </a:r>
            <a:r>
              <a:rPr dirty="0" sz="2500" spc="-20">
                <a:latin typeface="Carlito"/>
                <a:cs typeface="Carlito"/>
              </a:rPr>
              <a:t>also</a:t>
            </a:r>
            <a:r>
              <a:rPr dirty="0" sz="2500">
                <a:latin typeface="Carlito"/>
                <a:cs typeface="Carlito"/>
              </a:rPr>
              <a:t>	</a:t>
            </a:r>
            <a:r>
              <a:rPr dirty="0" sz="2500" spc="-25">
                <a:latin typeface="Carlito"/>
                <a:cs typeface="Carlito"/>
              </a:rPr>
              <a:t>the</a:t>
            </a:r>
            <a:r>
              <a:rPr dirty="0" sz="2500">
                <a:latin typeface="Carlito"/>
                <a:cs typeface="Carlito"/>
              </a:rPr>
              <a:t>	</a:t>
            </a:r>
            <a:r>
              <a:rPr dirty="0" sz="2500" spc="-10">
                <a:latin typeface="Carlito"/>
                <a:cs typeface="Carlito"/>
              </a:rPr>
              <a:t>ability</a:t>
            </a:r>
            <a:r>
              <a:rPr dirty="0" sz="2500">
                <a:latin typeface="Carlito"/>
                <a:cs typeface="Carlito"/>
              </a:rPr>
              <a:t>	</a:t>
            </a:r>
            <a:r>
              <a:rPr dirty="0" sz="2500" spc="-25">
                <a:latin typeface="Carlito"/>
                <a:cs typeface="Carlito"/>
              </a:rPr>
              <a:t>to </a:t>
            </a:r>
            <a:r>
              <a:rPr dirty="0" sz="2500" spc="-10">
                <a:latin typeface="Carlito"/>
                <a:cs typeface="Carlito"/>
              </a:rPr>
              <a:t>generalize</a:t>
            </a:r>
            <a:r>
              <a:rPr dirty="0" sz="2500" spc="-50">
                <a:latin typeface="Carlito"/>
                <a:cs typeface="Carlito"/>
              </a:rPr>
              <a:t> </a:t>
            </a:r>
            <a:r>
              <a:rPr dirty="0" sz="2500">
                <a:latin typeface="Carlito"/>
                <a:cs typeface="Carlito"/>
              </a:rPr>
              <a:t>and</a:t>
            </a:r>
            <a:r>
              <a:rPr dirty="0" sz="2500" spc="-40">
                <a:latin typeface="Carlito"/>
                <a:cs typeface="Carlito"/>
              </a:rPr>
              <a:t> </a:t>
            </a:r>
            <a:r>
              <a:rPr dirty="0" sz="2500">
                <a:latin typeface="Carlito"/>
                <a:cs typeface="Carlito"/>
              </a:rPr>
              <a:t>perform</a:t>
            </a:r>
            <a:r>
              <a:rPr dirty="0" sz="2500" spc="-40">
                <a:latin typeface="Carlito"/>
                <a:cs typeface="Carlito"/>
              </a:rPr>
              <a:t> </a:t>
            </a:r>
            <a:r>
              <a:rPr dirty="0" sz="2500">
                <a:latin typeface="Carlito"/>
                <a:cs typeface="Carlito"/>
              </a:rPr>
              <a:t>well</a:t>
            </a:r>
            <a:r>
              <a:rPr dirty="0" sz="2500" spc="-40">
                <a:latin typeface="Carlito"/>
                <a:cs typeface="Carlito"/>
              </a:rPr>
              <a:t> </a:t>
            </a:r>
            <a:r>
              <a:rPr dirty="0" sz="2500">
                <a:latin typeface="Carlito"/>
                <a:cs typeface="Carlito"/>
              </a:rPr>
              <a:t>on</a:t>
            </a:r>
            <a:r>
              <a:rPr dirty="0" sz="2500" spc="-40">
                <a:latin typeface="Carlito"/>
                <a:cs typeface="Carlito"/>
              </a:rPr>
              <a:t> </a:t>
            </a:r>
            <a:r>
              <a:rPr dirty="0" sz="2500" spc="-50">
                <a:latin typeface="Carlito"/>
                <a:cs typeface="Carlito"/>
              </a:rPr>
              <a:t>new, </a:t>
            </a:r>
            <a:r>
              <a:rPr dirty="0" sz="2500">
                <a:latin typeface="Carlito"/>
                <a:cs typeface="Carlito"/>
              </a:rPr>
              <a:t>unseen</a:t>
            </a:r>
            <a:r>
              <a:rPr dirty="0" sz="2500" spc="-35">
                <a:latin typeface="Carlito"/>
                <a:cs typeface="Carlito"/>
              </a:rPr>
              <a:t> </a:t>
            </a:r>
            <a:r>
              <a:rPr dirty="0" sz="2500" spc="-10">
                <a:latin typeface="Carlito"/>
                <a:cs typeface="Carlito"/>
              </a:rPr>
              <a:t>data.</a:t>
            </a:r>
            <a:endParaRPr sz="2500">
              <a:latin typeface="Carlito"/>
              <a:cs typeface="Carlito"/>
            </a:endParaRPr>
          </a:p>
          <a:p>
            <a:pPr marL="359410" indent="-308610">
              <a:lnSpc>
                <a:spcPts val="2810"/>
              </a:lnSpc>
              <a:buFont typeface="OpenSymbol"/>
              <a:buChar char="➢"/>
              <a:tabLst>
                <a:tab pos="359410" algn="l"/>
              </a:tabLst>
            </a:pPr>
            <a:r>
              <a:rPr dirty="0" sz="2350">
                <a:latin typeface="Carlito"/>
                <a:cs typeface="Carlito"/>
              </a:rPr>
              <a:t>Dividing</a:t>
            </a:r>
            <a:r>
              <a:rPr dirty="0" sz="2350" spc="-80">
                <a:latin typeface="Carlito"/>
                <a:cs typeface="Carlito"/>
              </a:rPr>
              <a:t> </a:t>
            </a:r>
            <a:r>
              <a:rPr dirty="0" sz="2350">
                <a:latin typeface="Carlito"/>
                <a:cs typeface="Carlito"/>
              </a:rPr>
              <a:t>The</a:t>
            </a:r>
            <a:r>
              <a:rPr dirty="0" sz="2350" spc="-85">
                <a:latin typeface="Carlito"/>
                <a:cs typeface="Carlito"/>
              </a:rPr>
              <a:t> </a:t>
            </a:r>
            <a:r>
              <a:rPr dirty="0" sz="2350" spc="-10">
                <a:latin typeface="Carlito"/>
                <a:cs typeface="Carlito"/>
              </a:rPr>
              <a:t>Dataset</a:t>
            </a:r>
            <a:r>
              <a:rPr dirty="0" sz="2350" spc="-85">
                <a:latin typeface="Carlito"/>
                <a:cs typeface="Carlito"/>
              </a:rPr>
              <a:t> </a:t>
            </a:r>
            <a:r>
              <a:rPr dirty="0" sz="2350">
                <a:latin typeface="Carlito"/>
                <a:cs typeface="Carlito"/>
              </a:rPr>
              <a:t>For</a:t>
            </a:r>
            <a:r>
              <a:rPr dirty="0" sz="2350" spc="-90">
                <a:latin typeface="Carlito"/>
                <a:cs typeface="Carlito"/>
              </a:rPr>
              <a:t> </a:t>
            </a:r>
            <a:r>
              <a:rPr dirty="0" sz="2350">
                <a:latin typeface="Carlito"/>
                <a:cs typeface="Carlito"/>
              </a:rPr>
              <a:t>Model</a:t>
            </a:r>
            <a:r>
              <a:rPr dirty="0" sz="2350" spc="-80">
                <a:latin typeface="Carlito"/>
                <a:cs typeface="Carlito"/>
              </a:rPr>
              <a:t> </a:t>
            </a:r>
            <a:r>
              <a:rPr dirty="0" sz="2350" spc="-10">
                <a:latin typeface="Carlito"/>
                <a:cs typeface="Carlito"/>
              </a:rPr>
              <a:t>Building</a:t>
            </a:r>
            <a:endParaRPr sz="2350">
              <a:latin typeface="Carlito"/>
              <a:cs typeface="Carlito"/>
            </a:endParaRPr>
          </a:p>
          <a:p>
            <a:pPr marL="359410" indent="-308610">
              <a:lnSpc>
                <a:spcPts val="2815"/>
              </a:lnSpc>
              <a:buFont typeface="OpenSymbol"/>
              <a:buChar char="➢"/>
              <a:tabLst>
                <a:tab pos="359410" algn="l"/>
              </a:tabLst>
            </a:pPr>
            <a:r>
              <a:rPr dirty="0" sz="2350">
                <a:latin typeface="Carlito"/>
                <a:cs typeface="Carlito"/>
              </a:rPr>
              <a:t>Scaling</a:t>
            </a:r>
            <a:r>
              <a:rPr dirty="0" sz="2350" spc="-85">
                <a:latin typeface="Carlito"/>
                <a:cs typeface="Carlito"/>
              </a:rPr>
              <a:t> </a:t>
            </a:r>
            <a:r>
              <a:rPr dirty="0" sz="2350">
                <a:latin typeface="Carlito"/>
                <a:cs typeface="Carlito"/>
              </a:rPr>
              <a:t>The</a:t>
            </a:r>
            <a:r>
              <a:rPr dirty="0" sz="2350" spc="-85">
                <a:latin typeface="Carlito"/>
                <a:cs typeface="Carlito"/>
              </a:rPr>
              <a:t> </a:t>
            </a:r>
            <a:r>
              <a:rPr dirty="0" sz="2350" spc="-10">
                <a:latin typeface="Carlito"/>
                <a:cs typeface="Carlito"/>
              </a:rPr>
              <a:t>Dataset:</a:t>
            </a:r>
            <a:r>
              <a:rPr dirty="0" sz="2350" spc="-85">
                <a:latin typeface="Carlito"/>
                <a:cs typeface="Carlito"/>
              </a:rPr>
              <a:t> </a:t>
            </a:r>
            <a:r>
              <a:rPr dirty="0" sz="2350" spc="-10">
                <a:latin typeface="Carlito"/>
                <a:cs typeface="Carlito"/>
              </a:rPr>
              <a:t>Makes</a:t>
            </a:r>
            <a:r>
              <a:rPr dirty="0" sz="2350" spc="-85">
                <a:latin typeface="Carlito"/>
                <a:cs typeface="Carlito"/>
              </a:rPr>
              <a:t> </a:t>
            </a:r>
            <a:r>
              <a:rPr dirty="0" sz="2350">
                <a:latin typeface="Carlito"/>
                <a:cs typeface="Carlito"/>
              </a:rPr>
              <a:t>our</a:t>
            </a:r>
            <a:r>
              <a:rPr dirty="0" sz="2350" spc="-80">
                <a:latin typeface="Carlito"/>
                <a:cs typeface="Carlito"/>
              </a:rPr>
              <a:t> </a:t>
            </a:r>
            <a:r>
              <a:rPr dirty="0" sz="2350">
                <a:latin typeface="Carlito"/>
                <a:cs typeface="Carlito"/>
              </a:rPr>
              <a:t>model</a:t>
            </a:r>
            <a:r>
              <a:rPr dirty="0" sz="2350" spc="-80">
                <a:latin typeface="Carlito"/>
                <a:cs typeface="Carlito"/>
              </a:rPr>
              <a:t> </a:t>
            </a:r>
            <a:r>
              <a:rPr dirty="0" sz="2350">
                <a:latin typeface="Carlito"/>
                <a:cs typeface="Carlito"/>
              </a:rPr>
              <a:t>more</a:t>
            </a:r>
            <a:r>
              <a:rPr dirty="0" sz="2350" spc="-85">
                <a:latin typeface="Carlito"/>
                <a:cs typeface="Carlito"/>
              </a:rPr>
              <a:t> </a:t>
            </a:r>
            <a:r>
              <a:rPr dirty="0" sz="2350" spc="-10">
                <a:latin typeface="Carlito"/>
                <a:cs typeface="Carlito"/>
              </a:rPr>
              <a:t>robust</a:t>
            </a:r>
            <a:r>
              <a:rPr dirty="0" sz="2350" spc="-85">
                <a:latin typeface="Carlito"/>
                <a:cs typeface="Carlito"/>
              </a:rPr>
              <a:t> </a:t>
            </a:r>
            <a:r>
              <a:rPr dirty="0" sz="2350">
                <a:latin typeface="Carlito"/>
                <a:cs typeface="Carlito"/>
              </a:rPr>
              <a:t>to</a:t>
            </a:r>
            <a:r>
              <a:rPr dirty="0" sz="2350" spc="-75">
                <a:latin typeface="Carlito"/>
                <a:cs typeface="Carlito"/>
              </a:rPr>
              <a:t> </a:t>
            </a:r>
            <a:r>
              <a:rPr dirty="0" sz="2350">
                <a:latin typeface="Carlito"/>
                <a:cs typeface="Carlito"/>
              </a:rPr>
              <a:t>the</a:t>
            </a:r>
            <a:r>
              <a:rPr dirty="0" sz="2350" spc="-85">
                <a:latin typeface="Carlito"/>
                <a:cs typeface="Carlito"/>
              </a:rPr>
              <a:t> </a:t>
            </a:r>
            <a:r>
              <a:rPr dirty="0" sz="2350" spc="-10">
                <a:latin typeface="Carlito"/>
                <a:cs typeface="Carlito"/>
              </a:rPr>
              <a:t>outliers</a:t>
            </a:r>
            <a:endParaRPr sz="2350">
              <a:latin typeface="Carlito"/>
              <a:cs typeface="Carlito"/>
            </a:endParaRPr>
          </a:p>
          <a:p>
            <a:pPr marL="359410" indent="-308610">
              <a:lnSpc>
                <a:spcPts val="2815"/>
              </a:lnSpc>
              <a:buFont typeface="OpenSymbol"/>
              <a:buChar char="➢"/>
              <a:tabLst>
                <a:tab pos="359410" algn="l"/>
              </a:tabLst>
            </a:pPr>
            <a:r>
              <a:rPr dirty="0" sz="2350">
                <a:latin typeface="Carlito"/>
                <a:cs typeface="Carlito"/>
              </a:rPr>
              <a:t>Modeling</a:t>
            </a:r>
            <a:r>
              <a:rPr dirty="0" sz="2350" spc="-85">
                <a:latin typeface="Carlito"/>
                <a:cs typeface="Carlito"/>
              </a:rPr>
              <a:t> </a:t>
            </a:r>
            <a:r>
              <a:rPr dirty="0" sz="2350">
                <a:latin typeface="Carlito"/>
                <a:cs typeface="Carlito"/>
              </a:rPr>
              <a:t>The</a:t>
            </a:r>
            <a:r>
              <a:rPr dirty="0" sz="2350" spc="-90">
                <a:latin typeface="Carlito"/>
                <a:cs typeface="Carlito"/>
              </a:rPr>
              <a:t> </a:t>
            </a:r>
            <a:r>
              <a:rPr dirty="0" sz="2350" spc="-20">
                <a:latin typeface="Carlito"/>
                <a:cs typeface="Carlito"/>
              </a:rPr>
              <a:t>Data:</a:t>
            </a:r>
            <a:endParaRPr sz="2350">
              <a:latin typeface="Carlito"/>
              <a:cs typeface="Carlito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126337" y="5213426"/>
            <a:ext cx="135255" cy="1841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-50">
                <a:latin typeface="OpenSymbol"/>
                <a:cs typeface="OpenSymbol"/>
              </a:rPr>
              <a:t>✓</a:t>
            </a:r>
            <a:endParaRPr sz="1050">
              <a:latin typeface="OpenSymbol"/>
              <a:cs typeface="OpenSymbo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126337" y="5570182"/>
            <a:ext cx="135255" cy="1841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-50">
                <a:latin typeface="OpenSymbol"/>
                <a:cs typeface="OpenSymbol"/>
              </a:rPr>
              <a:t>✓</a:t>
            </a:r>
            <a:endParaRPr sz="1050">
              <a:latin typeface="OpenSymbol"/>
              <a:cs typeface="OpenSymbo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398142" y="5135664"/>
            <a:ext cx="7407909" cy="73914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 marR="5080">
              <a:lnSpc>
                <a:spcPts val="2810"/>
              </a:lnSpc>
              <a:spcBef>
                <a:spcPts val="190"/>
              </a:spcBef>
            </a:pPr>
            <a:r>
              <a:rPr dirty="0" sz="2350">
                <a:latin typeface="Carlito"/>
                <a:cs typeface="Carlito"/>
              </a:rPr>
              <a:t>Is</a:t>
            </a:r>
            <a:r>
              <a:rPr dirty="0" sz="2350" spc="-60">
                <a:latin typeface="Carlito"/>
                <a:cs typeface="Carlito"/>
              </a:rPr>
              <a:t> </a:t>
            </a:r>
            <a:r>
              <a:rPr dirty="0" sz="2350">
                <a:latin typeface="Carlito"/>
                <a:cs typeface="Carlito"/>
              </a:rPr>
              <a:t>the</a:t>
            </a:r>
            <a:r>
              <a:rPr dirty="0" sz="2350" spc="-55">
                <a:latin typeface="Carlito"/>
                <a:cs typeface="Carlito"/>
              </a:rPr>
              <a:t> </a:t>
            </a:r>
            <a:r>
              <a:rPr dirty="0" sz="2350" spc="-10">
                <a:latin typeface="Carlito"/>
                <a:cs typeface="Carlito"/>
              </a:rPr>
              <a:t>problem</a:t>
            </a:r>
            <a:r>
              <a:rPr dirty="0" sz="2350" spc="-50">
                <a:latin typeface="Carlito"/>
                <a:cs typeface="Carlito"/>
              </a:rPr>
              <a:t> </a:t>
            </a:r>
            <a:r>
              <a:rPr dirty="0" sz="2350">
                <a:latin typeface="Carlito"/>
                <a:cs typeface="Carlito"/>
              </a:rPr>
              <a:t>a</a:t>
            </a:r>
            <a:r>
              <a:rPr dirty="0" sz="2350" spc="-60">
                <a:latin typeface="Carlito"/>
                <a:cs typeface="Carlito"/>
              </a:rPr>
              <a:t> </a:t>
            </a:r>
            <a:r>
              <a:rPr dirty="0" sz="2350" spc="-10">
                <a:latin typeface="Carlito"/>
                <a:cs typeface="Carlito"/>
              </a:rPr>
              <a:t>regression</a:t>
            </a:r>
            <a:r>
              <a:rPr dirty="0" sz="2350" spc="-60">
                <a:latin typeface="Carlito"/>
                <a:cs typeface="Carlito"/>
              </a:rPr>
              <a:t> </a:t>
            </a:r>
            <a:r>
              <a:rPr dirty="0" sz="2350">
                <a:latin typeface="Carlito"/>
                <a:cs typeface="Carlito"/>
              </a:rPr>
              <a:t>or</a:t>
            </a:r>
            <a:r>
              <a:rPr dirty="0" sz="2350" spc="-60">
                <a:latin typeface="Carlito"/>
                <a:cs typeface="Carlito"/>
              </a:rPr>
              <a:t> </a:t>
            </a:r>
            <a:r>
              <a:rPr dirty="0" sz="2350">
                <a:latin typeface="Carlito"/>
                <a:cs typeface="Carlito"/>
              </a:rPr>
              <a:t>a</a:t>
            </a:r>
            <a:r>
              <a:rPr dirty="0" sz="2350" spc="-50">
                <a:latin typeface="Carlito"/>
                <a:cs typeface="Carlito"/>
              </a:rPr>
              <a:t> </a:t>
            </a:r>
            <a:r>
              <a:rPr dirty="0" sz="2350" spc="-10">
                <a:latin typeface="Carlito"/>
                <a:cs typeface="Carlito"/>
              </a:rPr>
              <a:t>classification</a:t>
            </a:r>
            <a:r>
              <a:rPr dirty="0" sz="2350" spc="-60">
                <a:latin typeface="Carlito"/>
                <a:cs typeface="Carlito"/>
              </a:rPr>
              <a:t> </a:t>
            </a:r>
            <a:r>
              <a:rPr dirty="0" sz="2350" spc="-10">
                <a:latin typeface="Carlito"/>
                <a:cs typeface="Carlito"/>
              </a:rPr>
              <a:t>problem? </a:t>
            </a:r>
            <a:r>
              <a:rPr dirty="0" sz="2350">
                <a:latin typeface="Carlito"/>
                <a:cs typeface="Carlito"/>
              </a:rPr>
              <a:t>Should</a:t>
            </a:r>
            <a:r>
              <a:rPr dirty="0" sz="2350" spc="-80">
                <a:latin typeface="Carlito"/>
                <a:cs typeface="Carlito"/>
              </a:rPr>
              <a:t> </a:t>
            </a:r>
            <a:r>
              <a:rPr dirty="0" sz="2350">
                <a:latin typeface="Carlito"/>
                <a:cs typeface="Carlito"/>
              </a:rPr>
              <a:t>the</a:t>
            </a:r>
            <a:r>
              <a:rPr dirty="0" sz="2350" spc="-65">
                <a:latin typeface="Carlito"/>
                <a:cs typeface="Carlito"/>
              </a:rPr>
              <a:t> </a:t>
            </a:r>
            <a:r>
              <a:rPr dirty="0" sz="2350">
                <a:latin typeface="Carlito"/>
                <a:cs typeface="Carlito"/>
              </a:rPr>
              <a:t>model</a:t>
            </a:r>
            <a:r>
              <a:rPr dirty="0" sz="2350" spc="-65">
                <a:latin typeface="Carlito"/>
                <a:cs typeface="Carlito"/>
              </a:rPr>
              <a:t> </a:t>
            </a:r>
            <a:r>
              <a:rPr dirty="0" sz="2350">
                <a:latin typeface="Carlito"/>
                <a:cs typeface="Carlito"/>
              </a:rPr>
              <a:t>be</a:t>
            </a:r>
            <a:r>
              <a:rPr dirty="0" sz="2350" spc="-75">
                <a:latin typeface="Carlito"/>
                <a:cs typeface="Carlito"/>
              </a:rPr>
              <a:t> </a:t>
            </a:r>
            <a:r>
              <a:rPr dirty="0" sz="2350">
                <a:latin typeface="Carlito"/>
                <a:cs typeface="Carlito"/>
              </a:rPr>
              <a:t>more</a:t>
            </a:r>
            <a:r>
              <a:rPr dirty="0" sz="2350" spc="-65">
                <a:latin typeface="Carlito"/>
                <a:cs typeface="Carlito"/>
              </a:rPr>
              <a:t> </a:t>
            </a:r>
            <a:r>
              <a:rPr dirty="0" sz="2350" spc="-10">
                <a:latin typeface="Carlito"/>
                <a:cs typeface="Carlito"/>
              </a:rPr>
              <a:t>explainable</a:t>
            </a:r>
            <a:r>
              <a:rPr dirty="0" sz="2350" spc="-70">
                <a:latin typeface="Carlito"/>
                <a:cs typeface="Carlito"/>
              </a:rPr>
              <a:t> </a:t>
            </a:r>
            <a:r>
              <a:rPr dirty="0" sz="2350">
                <a:latin typeface="Carlito"/>
                <a:cs typeface="Carlito"/>
              </a:rPr>
              <a:t>or</a:t>
            </a:r>
            <a:r>
              <a:rPr dirty="0" sz="2350" spc="-75">
                <a:latin typeface="Carlito"/>
                <a:cs typeface="Carlito"/>
              </a:rPr>
              <a:t> </a:t>
            </a:r>
            <a:r>
              <a:rPr dirty="0" sz="2350">
                <a:latin typeface="Carlito"/>
                <a:cs typeface="Carlito"/>
              </a:rPr>
              <a:t>of</a:t>
            </a:r>
            <a:r>
              <a:rPr dirty="0" sz="2350" spc="-70">
                <a:latin typeface="Carlito"/>
                <a:cs typeface="Carlito"/>
              </a:rPr>
              <a:t> </a:t>
            </a:r>
            <a:r>
              <a:rPr dirty="0" sz="2350">
                <a:latin typeface="Carlito"/>
                <a:cs typeface="Carlito"/>
              </a:rPr>
              <a:t>higher</a:t>
            </a:r>
            <a:r>
              <a:rPr dirty="0" sz="2350" spc="-75">
                <a:latin typeface="Carlito"/>
                <a:cs typeface="Carlito"/>
              </a:rPr>
              <a:t> </a:t>
            </a:r>
            <a:r>
              <a:rPr dirty="0" sz="2350" spc="-10">
                <a:latin typeface="Carlito"/>
                <a:cs typeface="Carlito"/>
              </a:rPr>
              <a:t>accuracy?</a:t>
            </a:r>
            <a:endParaRPr sz="2350">
              <a:latin typeface="Carlito"/>
              <a:cs typeface="Carlito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20902" y="5849544"/>
            <a:ext cx="3671570" cy="3822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21310" indent="-308610">
              <a:lnSpc>
                <a:spcPct val="100000"/>
              </a:lnSpc>
              <a:spcBef>
                <a:spcPts val="90"/>
              </a:spcBef>
              <a:buFont typeface="OpenSymbol"/>
              <a:buChar char="➢"/>
              <a:tabLst>
                <a:tab pos="321310" algn="l"/>
              </a:tabLst>
            </a:pPr>
            <a:r>
              <a:rPr dirty="0" sz="2350" spc="-20">
                <a:latin typeface="Carlito"/>
                <a:cs typeface="Carlito"/>
              </a:rPr>
              <a:t>Plotting</a:t>
            </a:r>
            <a:r>
              <a:rPr dirty="0" sz="2350" spc="-70">
                <a:latin typeface="Carlito"/>
                <a:cs typeface="Carlito"/>
              </a:rPr>
              <a:t> </a:t>
            </a:r>
            <a:r>
              <a:rPr dirty="0" sz="2350">
                <a:latin typeface="Carlito"/>
                <a:cs typeface="Carlito"/>
              </a:rPr>
              <a:t>The</a:t>
            </a:r>
            <a:r>
              <a:rPr dirty="0" sz="2350" spc="-70">
                <a:latin typeface="Carlito"/>
                <a:cs typeface="Carlito"/>
              </a:rPr>
              <a:t> </a:t>
            </a:r>
            <a:r>
              <a:rPr dirty="0" sz="2350">
                <a:latin typeface="Carlito"/>
                <a:cs typeface="Carlito"/>
              </a:rPr>
              <a:t>Decision</a:t>
            </a:r>
            <a:r>
              <a:rPr dirty="0" sz="2350" spc="-80">
                <a:latin typeface="Carlito"/>
                <a:cs typeface="Carlito"/>
              </a:rPr>
              <a:t> </a:t>
            </a:r>
            <a:r>
              <a:rPr dirty="0" sz="2350" spc="-10">
                <a:latin typeface="Carlito"/>
                <a:cs typeface="Carlito"/>
              </a:rPr>
              <a:t>Graph</a:t>
            </a:r>
            <a:endParaRPr sz="23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517650">
              <a:lnSpc>
                <a:spcPct val="100000"/>
              </a:lnSpc>
              <a:spcBef>
                <a:spcPts val="100"/>
              </a:spcBef>
            </a:pPr>
            <a:r>
              <a:rPr dirty="0" spc="-60"/>
              <a:t>Topics</a:t>
            </a:r>
            <a:r>
              <a:rPr dirty="0" spc="-140"/>
              <a:t> </a:t>
            </a:r>
            <a:r>
              <a:rPr dirty="0"/>
              <a:t>of</a:t>
            </a:r>
            <a:r>
              <a:rPr dirty="0" spc="-100"/>
              <a:t> </a:t>
            </a:r>
            <a:r>
              <a:rPr dirty="0" spc="-20"/>
              <a:t>Data</a:t>
            </a:r>
            <a:r>
              <a:rPr dirty="0" spc="-290"/>
              <a:t> </a:t>
            </a:r>
            <a:r>
              <a:rPr dirty="0" spc="-10"/>
              <a:t>Analytics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91770" rIns="0" bIns="0" rtlCol="0" vert="horz">
            <a:spAutoFit/>
          </a:bodyPr>
          <a:lstStyle/>
          <a:p>
            <a:pPr lvl="1" marL="702945" indent="-690245">
              <a:lnSpc>
                <a:spcPct val="100000"/>
              </a:lnSpc>
              <a:spcBef>
                <a:spcPts val="1510"/>
              </a:spcBef>
              <a:buAutoNum type="arabicPeriod"/>
              <a:tabLst>
                <a:tab pos="702945" algn="l"/>
              </a:tabLst>
            </a:pPr>
            <a:r>
              <a:rPr dirty="0" sz="2800">
                <a:latin typeface="Arial"/>
                <a:cs typeface="Arial"/>
              </a:rPr>
              <a:t>Overview</a:t>
            </a:r>
            <a:r>
              <a:rPr dirty="0" sz="2800" spc="-6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of</a:t>
            </a:r>
            <a:r>
              <a:rPr dirty="0" sz="2800" spc="-40">
                <a:latin typeface="Arial"/>
                <a:cs typeface="Arial"/>
              </a:rPr>
              <a:t> </a:t>
            </a:r>
            <a:r>
              <a:rPr dirty="0" sz="2800" spc="-20">
                <a:latin typeface="Arial"/>
                <a:cs typeface="Arial"/>
              </a:rPr>
              <a:t>Data</a:t>
            </a:r>
            <a:r>
              <a:rPr dirty="0" sz="2800" spc="-170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Analytics</a:t>
            </a:r>
            <a:endParaRPr sz="2800">
              <a:latin typeface="Arial"/>
              <a:cs typeface="Arial"/>
            </a:endParaRPr>
          </a:p>
          <a:p>
            <a:pPr lvl="1" marL="697865" indent="-685165">
              <a:lnSpc>
                <a:spcPct val="100000"/>
              </a:lnSpc>
              <a:spcBef>
                <a:spcPts val="1410"/>
              </a:spcBef>
              <a:buAutoNum type="arabicPeriod"/>
              <a:tabLst>
                <a:tab pos="697865" algn="l"/>
              </a:tabLst>
            </a:pPr>
            <a:r>
              <a:rPr dirty="0" sz="2800" spc="-20">
                <a:latin typeface="Arial"/>
                <a:cs typeface="Arial"/>
              </a:rPr>
              <a:t>Types</a:t>
            </a:r>
            <a:r>
              <a:rPr dirty="0" sz="2800" spc="-9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of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 spc="-20">
                <a:latin typeface="Arial"/>
                <a:cs typeface="Arial"/>
              </a:rPr>
              <a:t>Data</a:t>
            </a:r>
            <a:r>
              <a:rPr dirty="0" sz="2800" spc="-170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Analytics</a:t>
            </a:r>
            <a:endParaRPr sz="2800">
              <a:latin typeface="Arial"/>
              <a:cs typeface="Arial"/>
            </a:endParaRPr>
          </a:p>
          <a:p>
            <a:pPr lvl="1" marL="702945" indent="-690245">
              <a:lnSpc>
                <a:spcPct val="100000"/>
              </a:lnSpc>
              <a:spcBef>
                <a:spcPts val="1410"/>
              </a:spcBef>
              <a:buAutoNum type="arabicPeriod"/>
              <a:tabLst>
                <a:tab pos="702945" algn="l"/>
              </a:tabLst>
            </a:pPr>
            <a:r>
              <a:rPr dirty="0" sz="2800" spc="-20">
                <a:latin typeface="Arial"/>
                <a:cs typeface="Arial"/>
              </a:rPr>
              <a:t>Data</a:t>
            </a:r>
            <a:r>
              <a:rPr dirty="0" sz="2800" spc="-17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Analytics</a:t>
            </a:r>
            <a:r>
              <a:rPr dirty="0" sz="2800" spc="-40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lifecycle</a:t>
            </a:r>
            <a:endParaRPr sz="2800">
              <a:latin typeface="Arial"/>
              <a:cs typeface="Arial"/>
            </a:endParaRPr>
          </a:p>
          <a:p>
            <a:pPr lvl="1" marL="702945" indent="-690245">
              <a:lnSpc>
                <a:spcPct val="100000"/>
              </a:lnSpc>
              <a:spcBef>
                <a:spcPts val="1420"/>
              </a:spcBef>
              <a:buAutoNum type="arabicPeriod"/>
              <a:tabLst>
                <a:tab pos="702945" algn="l"/>
              </a:tabLst>
            </a:pPr>
            <a:r>
              <a:rPr dirty="0" sz="2800">
                <a:latin typeface="Arial"/>
                <a:cs typeface="Arial"/>
              </a:rPr>
              <a:t>Building</a:t>
            </a:r>
            <a:r>
              <a:rPr dirty="0" sz="2800" spc="-90">
                <a:latin typeface="Arial"/>
                <a:cs typeface="Arial"/>
              </a:rPr>
              <a:t> </a:t>
            </a:r>
            <a:r>
              <a:rPr dirty="0" sz="2800" spc="-20">
                <a:latin typeface="Arial"/>
                <a:cs typeface="Arial"/>
              </a:rPr>
              <a:t>Data</a:t>
            </a:r>
            <a:r>
              <a:rPr dirty="0" sz="2800" spc="-17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Analytics</a:t>
            </a:r>
            <a:r>
              <a:rPr dirty="0" sz="2800" spc="-55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Models</a:t>
            </a:r>
            <a:endParaRPr sz="2800">
              <a:latin typeface="Arial"/>
              <a:cs typeface="Arial"/>
            </a:endParaRPr>
          </a:p>
          <a:p>
            <a:pPr lvl="1" marL="702945" indent="-690245">
              <a:lnSpc>
                <a:spcPct val="100000"/>
              </a:lnSpc>
              <a:spcBef>
                <a:spcPts val="1410"/>
              </a:spcBef>
              <a:buAutoNum type="arabicPeriod"/>
              <a:tabLst>
                <a:tab pos="702945" algn="l"/>
              </a:tabLst>
            </a:pPr>
            <a:r>
              <a:rPr dirty="0" sz="2800">
                <a:latin typeface="Arial"/>
                <a:cs typeface="Arial"/>
              </a:rPr>
              <a:t>Introduction</a:t>
            </a:r>
            <a:r>
              <a:rPr dirty="0" sz="2800" spc="-10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to</a:t>
            </a:r>
            <a:r>
              <a:rPr dirty="0" sz="2800" spc="-90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Machine/Deep</a:t>
            </a:r>
            <a:r>
              <a:rPr dirty="0" sz="2800" spc="-95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Learning</a:t>
            </a:r>
            <a:endParaRPr sz="2800">
              <a:latin typeface="Arial"/>
              <a:cs typeface="Arial"/>
            </a:endParaRPr>
          </a:p>
          <a:p>
            <a:pPr lvl="1" marL="702945" indent="-690245">
              <a:lnSpc>
                <a:spcPct val="100000"/>
              </a:lnSpc>
              <a:spcBef>
                <a:spcPts val="1410"/>
              </a:spcBef>
              <a:buAutoNum type="arabicPeriod"/>
              <a:tabLst>
                <a:tab pos="702945" algn="l"/>
              </a:tabLst>
            </a:pPr>
            <a:r>
              <a:rPr dirty="0" sz="2800">
                <a:latin typeface="Arial"/>
                <a:cs typeface="Arial"/>
              </a:rPr>
              <a:t>Data</a:t>
            </a:r>
            <a:r>
              <a:rPr dirty="0" sz="2800" spc="-65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Visualization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and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Story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telling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40462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ML/DL</a:t>
            </a:r>
            <a:r>
              <a:rPr dirty="0" spc="-240"/>
              <a:t> </a:t>
            </a:r>
            <a:r>
              <a:rPr dirty="0"/>
              <a:t>for</a:t>
            </a:r>
            <a:r>
              <a:rPr dirty="0" spc="-65"/>
              <a:t> </a:t>
            </a:r>
            <a:r>
              <a:rPr dirty="0" spc="-20"/>
              <a:t>Data</a:t>
            </a:r>
            <a:r>
              <a:rPr dirty="0" spc="-285"/>
              <a:t> </a:t>
            </a:r>
            <a:r>
              <a:rPr dirty="0" spc="-10"/>
              <a:t>Analytics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91770" rIns="0" bIns="0" rtlCol="0" vert="horz">
            <a:spAutoFit/>
          </a:bodyPr>
          <a:lstStyle/>
          <a:p>
            <a:pPr lvl="1" marL="702945" indent="-690245">
              <a:lnSpc>
                <a:spcPct val="100000"/>
              </a:lnSpc>
              <a:spcBef>
                <a:spcPts val="1510"/>
              </a:spcBef>
              <a:buAutoNum type="arabicPeriod"/>
              <a:tabLst>
                <a:tab pos="702945" algn="l"/>
              </a:tabLst>
            </a:pPr>
            <a:r>
              <a:rPr dirty="0" sz="2800">
                <a:solidFill>
                  <a:srgbClr val="DCDCDC"/>
                </a:solidFill>
                <a:latin typeface="Arial"/>
                <a:cs typeface="Arial"/>
              </a:rPr>
              <a:t>Overview</a:t>
            </a:r>
            <a:r>
              <a:rPr dirty="0" sz="2800" spc="-8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DCDCDC"/>
                </a:solidFill>
                <a:latin typeface="Arial"/>
                <a:cs typeface="Arial"/>
              </a:rPr>
              <a:t>of</a:t>
            </a:r>
            <a:r>
              <a:rPr dirty="0" sz="2800" spc="-4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dirty="0" sz="2800" spc="-20">
                <a:solidFill>
                  <a:srgbClr val="DCDCDC"/>
                </a:solidFill>
                <a:latin typeface="Arial"/>
                <a:cs typeface="Arial"/>
              </a:rPr>
              <a:t>Data</a:t>
            </a:r>
            <a:r>
              <a:rPr dirty="0" sz="2800" spc="-175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dirty="0" sz="2800" spc="-10">
                <a:solidFill>
                  <a:srgbClr val="DCDCDC"/>
                </a:solidFill>
                <a:latin typeface="Arial"/>
                <a:cs typeface="Arial"/>
              </a:rPr>
              <a:t>Analytics</a:t>
            </a:r>
            <a:endParaRPr sz="2800">
              <a:latin typeface="Arial"/>
              <a:cs typeface="Arial"/>
            </a:endParaRPr>
          </a:p>
          <a:p>
            <a:pPr lvl="1" marL="697865" indent="-685165">
              <a:lnSpc>
                <a:spcPct val="100000"/>
              </a:lnSpc>
              <a:spcBef>
                <a:spcPts val="1410"/>
              </a:spcBef>
              <a:buAutoNum type="arabicPeriod"/>
              <a:tabLst>
                <a:tab pos="697865" algn="l"/>
              </a:tabLst>
            </a:pPr>
            <a:r>
              <a:rPr dirty="0" sz="2800" spc="-20">
                <a:solidFill>
                  <a:srgbClr val="DCDCDC"/>
                </a:solidFill>
                <a:latin typeface="Arial"/>
                <a:cs typeface="Arial"/>
              </a:rPr>
              <a:t>Types</a:t>
            </a:r>
            <a:r>
              <a:rPr dirty="0" sz="2800" spc="-95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DCDCDC"/>
                </a:solidFill>
                <a:latin typeface="Arial"/>
                <a:cs typeface="Arial"/>
              </a:rPr>
              <a:t>of</a:t>
            </a:r>
            <a:r>
              <a:rPr dirty="0" sz="2800" spc="-6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dirty="0" sz="2800" spc="-20">
                <a:solidFill>
                  <a:srgbClr val="DCDCDC"/>
                </a:solidFill>
                <a:latin typeface="Arial"/>
                <a:cs typeface="Arial"/>
              </a:rPr>
              <a:t>Data</a:t>
            </a:r>
            <a:r>
              <a:rPr dirty="0" sz="2800" spc="-17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dirty="0" sz="2800" spc="-10">
                <a:solidFill>
                  <a:srgbClr val="DCDCDC"/>
                </a:solidFill>
                <a:latin typeface="Arial"/>
                <a:cs typeface="Arial"/>
              </a:rPr>
              <a:t>Analytics</a:t>
            </a:r>
            <a:endParaRPr sz="2800">
              <a:latin typeface="Arial"/>
              <a:cs typeface="Arial"/>
            </a:endParaRPr>
          </a:p>
          <a:p>
            <a:pPr lvl="1" marL="702945" indent="-690245">
              <a:lnSpc>
                <a:spcPct val="100000"/>
              </a:lnSpc>
              <a:spcBef>
                <a:spcPts val="1410"/>
              </a:spcBef>
              <a:buAutoNum type="arabicPeriod"/>
              <a:tabLst>
                <a:tab pos="702945" algn="l"/>
              </a:tabLst>
            </a:pPr>
            <a:r>
              <a:rPr dirty="0" sz="2800" spc="-20">
                <a:solidFill>
                  <a:srgbClr val="DCDCDC"/>
                </a:solidFill>
                <a:latin typeface="Arial"/>
                <a:cs typeface="Arial"/>
              </a:rPr>
              <a:t>Data</a:t>
            </a:r>
            <a:r>
              <a:rPr dirty="0" sz="2800" spc="-175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DCDCDC"/>
                </a:solidFill>
                <a:latin typeface="Arial"/>
                <a:cs typeface="Arial"/>
              </a:rPr>
              <a:t>Analytics</a:t>
            </a:r>
            <a:r>
              <a:rPr dirty="0" sz="2800" spc="-25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dirty="0" sz="2800" spc="-10">
                <a:solidFill>
                  <a:srgbClr val="DCDCDC"/>
                </a:solidFill>
                <a:latin typeface="Arial"/>
                <a:cs typeface="Arial"/>
              </a:rPr>
              <a:t>lifecycle</a:t>
            </a:r>
            <a:endParaRPr sz="2800">
              <a:latin typeface="Arial"/>
              <a:cs typeface="Arial"/>
            </a:endParaRPr>
          </a:p>
          <a:p>
            <a:pPr lvl="1" marL="702945" indent="-690245">
              <a:lnSpc>
                <a:spcPct val="100000"/>
              </a:lnSpc>
              <a:spcBef>
                <a:spcPts val="1420"/>
              </a:spcBef>
              <a:buAutoNum type="arabicPeriod"/>
              <a:tabLst>
                <a:tab pos="702945" algn="l"/>
              </a:tabLst>
            </a:pPr>
            <a:r>
              <a:rPr dirty="0" sz="2800">
                <a:solidFill>
                  <a:srgbClr val="DCDCDC"/>
                </a:solidFill>
                <a:latin typeface="Arial"/>
                <a:cs typeface="Arial"/>
              </a:rPr>
              <a:t>Building</a:t>
            </a:r>
            <a:r>
              <a:rPr dirty="0" sz="2800" spc="-9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dirty="0" sz="2800" spc="-20">
                <a:solidFill>
                  <a:srgbClr val="DCDCDC"/>
                </a:solidFill>
                <a:latin typeface="Arial"/>
                <a:cs typeface="Arial"/>
              </a:rPr>
              <a:t>Data</a:t>
            </a:r>
            <a:r>
              <a:rPr dirty="0" sz="2800" spc="-17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DCDCDC"/>
                </a:solidFill>
                <a:latin typeface="Arial"/>
                <a:cs typeface="Arial"/>
              </a:rPr>
              <a:t>Analytics</a:t>
            </a:r>
            <a:r>
              <a:rPr dirty="0" sz="2800" spc="-5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dirty="0" sz="2800" spc="-10">
                <a:solidFill>
                  <a:srgbClr val="DCDCDC"/>
                </a:solidFill>
                <a:latin typeface="Arial"/>
                <a:cs typeface="Arial"/>
              </a:rPr>
              <a:t>Models</a:t>
            </a:r>
            <a:endParaRPr sz="2800">
              <a:latin typeface="Arial"/>
              <a:cs typeface="Arial"/>
            </a:endParaRPr>
          </a:p>
          <a:p>
            <a:pPr lvl="1" marL="702945" indent="-690245">
              <a:lnSpc>
                <a:spcPct val="100000"/>
              </a:lnSpc>
              <a:spcBef>
                <a:spcPts val="1410"/>
              </a:spcBef>
              <a:buAutoNum type="arabicPeriod"/>
              <a:tabLst>
                <a:tab pos="702945" algn="l"/>
              </a:tabLst>
            </a:pPr>
            <a:r>
              <a:rPr dirty="0" sz="2800">
                <a:latin typeface="Arial"/>
                <a:cs typeface="Arial"/>
              </a:rPr>
              <a:t>Introduction</a:t>
            </a:r>
            <a:r>
              <a:rPr dirty="0" sz="2800" spc="-9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to</a:t>
            </a:r>
            <a:r>
              <a:rPr dirty="0" sz="2800" spc="-90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Machine/Deep</a:t>
            </a:r>
            <a:r>
              <a:rPr dirty="0" sz="2800" spc="-90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Learning</a:t>
            </a:r>
            <a:endParaRPr sz="2800">
              <a:latin typeface="Arial"/>
              <a:cs typeface="Arial"/>
            </a:endParaRPr>
          </a:p>
          <a:p>
            <a:pPr lvl="1" marL="702945" indent="-690245">
              <a:lnSpc>
                <a:spcPct val="100000"/>
              </a:lnSpc>
              <a:spcBef>
                <a:spcPts val="1410"/>
              </a:spcBef>
              <a:buAutoNum type="arabicPeriod"/>
              <a:tabLst>
                <a:tab pos="702945" algn="l"/>
              </a:tabLst>
            </a:pPr>
            <a:r>
              <a:rPr dirty="0" sz="2800">
                <a:solidFill>
                  <a:srgbClr val="DCDCDC"/>
                </a:solidFill>
                <a:latin typeface="Arial"/>
                <a:cs typeface="Arial"/>
              </a:rPr>
              <a:t>Data</a:t>
            </a:r>
            <a:r>
              <a:rPr dirty="0" sz="2800" spc="-75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dirty="0" sz="2800" spc="-10">
                <a:solidFill>
                  <a:srgbClr val="DCDCDC"/>
                </a:solidFill>
                <a:latin typeface="Arial"/>
                <a:cs typeface="Arial"/>
              </a:rPr>
              <a:t>Visualization</a:t>
            </a:r>
            <a:r>
              <a:rPr dirty="0" sz="2800" spc="-65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DCDCDC"/>
                </a:solidFill>
                <a:latin typeface="Arial"/>
                <a:cs typeface="Arial"/>
              </a:rPr>
              <a:t>and</a:t>
            </a:r>
            <a:r>
              <a:rPr dirty="0" sz="2800" spc="-65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DCDCDC"/>
                </a:solidFill>
                <a:latin typeface="Arial"/>
                <a:cs typeface="Arial"/>
              </a:rPr>
              <a:t>Story</a:t>
            </a:r>
            <a:r>
              <a:rPr dirty="0" sz="2800" spc="-55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dirty="0" sz="2800" spc="-10">
                <a:solidFill>
                  <a:srgbClr val="DCDCDC"/>
                </a:solidFill>
                <a:latin typeface="Arial"/>
                <a:cs typeface="Arial"/>
              </a:rPr>
              <a:t>telling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00735" y="1793062"/>
            <a:ext cx="225425" cy="2647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550" spc="270">
                <a:solidFill>
                  <a:srgbClr val="FF3366"/>
                </a:solidFill>
                <a:latin typeface="OpenSymbol"/>
                <a:cs typeface="OpenSymbol"/>
              </a:rPr>
              <a:t>●</a:t>
            </a:r>
            <a:endParaRPr sz="1550">
              <a:latin typeface="OpenSymbol"/>
              <a:cs typeface="OpenSymbo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23302" y="1640776"/>
            <a:ext cx="866584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24535" algn="l"/>
                <a:tab pos="2519045" algn="l"/>
                <a:tab pos="3330575" algn="l"/>
                <a:tab pos="5734050" algn="l"/>
              </a:tabLst>
            </a:pPr>
            <a:r>
              <a:rPr dirty="0" sz="3500" spc="-50">
                <a:latin typeface="Arial"/>
                <a:cs typeface="Arial"/>
              </a:rPr>
              <a:t>A</a:t>
            </a:r>
            <a:r>
              <a:rPr dirty="0" sz="3500">
                <a:latin typeface="Arial"/>
                <a:cs typeface="Arial"/>
              </a:rPr>
              <a:t>	</a:t>
            </a:r>
            <a:r>
              <a:rPr dirty="0" sz="3500" spc="-10">
                <a:latin typeface="Arial"/>
                <a:cs typeface="Arial"/>
              </a:rPr>
              <a:t>branch</a:t>
            </a:r>
            <a:r>
              <a:rPr dirty="0" sz="3500">
                <a:latin typeface="Arial"/>
                <a:cs typeface="Arial"/>
              </a:rPr>
              <a:t>	</a:t>
            </a:r>
            <a:r>
              <a:rPr dirty="0" sz="3500" spc="-25">
                <a:latin typeface="Arial"/>
                <a:cs typeface="Arial"/>
              </a:rPr>
              <a:t>of</a:t>
            </a:r>
            <a:r>
              <a:rPr dirty="0" sz="3500">
                <a:latin typeface="Arial"/>
                <a:cs typeface="Arial"/>
              </a:rPr>
              <a:t>	</a:t>
            </a:r>
            <a:r>
              <a:rPr dirty="0" sz="4000" spc="-10" b="1" i="1">
                <a:solidFill>
                  <a:srgbClr val="0000FF"/>
                </a:solidFill>
                <a:latin typeface="Arial"/>
                <a:cs typeface="Arial"/>
              </a:rPr>
              <a:t>artificial</a:t>
            </a:r>
            <a:r>
              <a:rPr dirty="0" sz="4000" b="1" i="1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dirty="0" sz="4000" spc="-10" b="1" i="1">
                <a:solidFill>
                  <a:srgbClr val="0000FF"/>
                </a:solidFill>
                <a:latin typeface="Arial"/>
                <a:cs typeface="Arial"/>
              </a:rPr>
              <a:t>intelligence</a:t>
            </a:r>
            <a:r>
              <a:rPr dirty="0" sz="3500" spc="-10">
                <a:latin typeface="Arial"/>
                <a:cs typeface="Arial"/>
              </a:rPr>
              <a:t>,</a:t>
            </a:r>
            <a:endParaRPr sz="35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23302" y="2250262"/>
            <a:ext cx="2567305" cy="1092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3500" spc="-10">
                <a:latin typeface="Arial"/>
                <a:cs typeface="Arial"/>
              </a:rPr>
              <a:t>concerned development</a:t>
            </a:r>
            <a:endParaRPr sz="35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772747" y="2250262"/>
            <a:ext cx="4293870" cy="1092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0020" marR="5080" indent="-147955">
              <a:lnSpc>
                <a:spcPct val="100000"/>
              </a:lnSpc>
              <a:spcBef>
                <a:spcPts val="100"/>
              </a:spcBef>
              <a:tabLst>
                <a:tab pos="985519" algn="l"/>
                <a:tab pos="1579245" algn="l"/>
                <a:tab pos="2971800" algn="l"/>
                <a:tab pos="3488690" algn="l"/>
              </a:tabLst>
            </a:pPr>
            <a:r>
              <a:rPr dirty="0" sz="3500" spc="-20">
                <a:latin typeface="Arial"/>
                <a:cs typeface="Arial"/>
              </a:rPr>
              <a:t>with</a:t>
            </a:r>
            <a:r>
              <a:rPr dirty="0" sz="3500">
                <a:latin typeface="Arial"/>
                <a:cs typeface="Arial"/>
              </a:rPr>
              <a:t>		</a:t>
            </a:r>
            <a:r>
              <a:rPr dirty="0" sz="3500" spc="-25">
                <a:latin typeface="Arial"/>
                <a:cs typeface="Arial"/>
              </a:rPr>
              <a:t>the</a:t>
            </a:r>
            <a:r>
              <a:rPr dirty="0" sz="3500">
                <a:latin typeface="Arial"/>
                <a:cs typeface="Arial"/>
              </a:rPr>
              <a:t>	</a:t>
            </a:r>
            <a:r>
              <a:rPr dirty="0" sz="3500" spc="-10">
                <a:latin typeface="Arial"/>
                <a:cs typeface="Arial"/>
              </a:rPr>
              <a:t>design </a:t>
            </a:r>
            <a:r>
              <a:rPr dirty="0" sz="3500" spc="-25">
                <a:latin typeface="Arial"/>
                <a:cs typeface="Arial"/>
              </a:rPr>
              <a:t>of</a:t>
            </a:r>
            <a:r>
              <a:rPr dirty="0" sz="3500">
                <a:latin typeface="Arial"/>
                <a:cs typeface="Arial"/>
              </a:rPr>
              <a:t>	</a:t>
            </a:r>
            <a:r>
              <a:rPr dirty="0" sz="3500" spc="-10">
                <a:latin typeface="Arial"/>
                <a:cs typeface="Arial"/>
              </a:rPr>
              <a:t>algorithms</a:t>
            </a:r>
            <a:r>
              <a:rPr dirty="0" sz="3500">
                <a:latin typeface="Arial"/>
                <a:cs typeface="Arial"/>
              </a:rPr>
              <a:t>	</a:t>
            </a:r>
            <a:r>
              <a:rPr dirty="0" sz="3500" spc="-20">
                <a:latin typeface="Arial"/>
                <a:cs typeface="Arial"/>
              </a:rPr>
              <a:t>that</a:t>
            </a:r>
            <a:endParaRPr sz="35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451977" y="2250262"/>
            <a:ext cx="1135380" cy="1092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8890">
              <a:lnSpc>
                <a:spcPct val="100000"/>
              </a:lnSpc>
              <a:spcBef>
                <a:spcPts val="100"/>
              </a:spcBef>
            </a:pPr>
            <a:r>
              <a:rPr dirty="0" sz="3500" spc="-25">
                <a:latin typeface="Arial"/>
                <a:cs typeface="Arial"/>
              </a:rPr>
              <a:t>and</a:t>
            </a:r>
            <a:endParaRPr sz="35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</a:pPr>
            <a:r>
              <a:rPr dirty="0" sz="3500" spc="-10" b="1">
                <a:solidFill>
                  <a:srgbClr val="00AF4F"/>
                </a:solidFill>
                <a:latin typeface="Arial"/>
                <a:cs typeface="Arial"/>
              </a:rPr>
              <a:t>allow</a:t>
            </a:r>
            <a:endParaRPr sz="35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00735" y="4678464"/>
            <a:ext cx="225425" cy="2647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550" spc="270">
                <a:solidFill>
                  <a:srgbClr val="FF3366"/>
                </a:solidFill>
                <a:latin typeface="OpenSymbol"/>
                <a:cs typeface="OpenSymbol"/>
              </a:rPr>
              <a:t>●</a:t>
            </a:r>
            <a:endParaRPr sz="1550">
              <a:latin typeface="OpenSymbol"/>
              <a:cs typeface="OpenSymbo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923302" y="3317303"/>
            <a:ext cx="8664575" cy="28727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3500" b="1">
                <a:solidFill>
                  <a:srgbClr val="00AF4F"/>
                </a:solidFill>
                <a:latin typeface="Arial"/>
                <a:cs typeface="Arial"/>
              </a:rPr>
              <a:t>computers</a:t>
            </a:r>
            <a:r>
              <a:rPr dirty="0" sz="3500" spc="110" b="1">
                <a:solidFill>
                  <a:srgbClr val="00AF4F"/>
                </a:solidFill>
                <a:latin typeface="Arial"/>
                <a:cs typeface="Arial"/>
              </a:rPr>
              <a:t> </a:t>
            </a:r>
            <a:r>
              <a:rPr dirty="0" sz="3500" b="1">
                <a:solidFill>
                  <a:srgbClr val="00AF4F"/>
                </a:solidFill>
                <a:latin typeface="Arial"/>
                <a:cs typeface="Arial"/>
              </a:rPr>
              <a:t>to</a:t>
            </a:r>
            <a:r>
              <a:rPr dirty="0" sz="3500" spc="105" b="1">
                <a:solidFill>
                  <a:srgbClr val="00AF4F"/>
                </a:solidFill>
                <a:latin typeface="Arial"/>
                <a:cs typeface="Arial"/>
              </a:rPr>
              <a:t> </a:t>
            </a:r>
            <a:r>
              <a:rPr dirty="0" sz="3500" b="1">
                <a:solidFill>
                  <a:srgbClr val="00AF4F"/>
                </a:solidFill>
                <a:latin typeface="Arial"/>
                <a:cs typeface="Arial"/>
              </a:rPr>
              <a:t>evolve</a:t>
            </a:r>
            <a:r>
              <a:rPr dirty="0" sz="3500" spc="105" b="1">
                <a:solidFill>
                  <a:srgbClr val="00AF4F"/>
                </a:solidFill>
                <a:latin typeface="Arial"/>
                <a:cs typeface="Arial"/>
              </a:rPr>
              <a:t> </a:t>
            </a:r>
            <a:r>
              <a:rPr dirty="0" sz="3500" b="1">
                <a:solidFill>
                  <a:srgbClr val="00AF4F"/>
                </a:solidFill>
                <a:latin typeface="Arial"/>
                <a:cs typeface="Arial"/>
              </a:rPr>
              <a:t>behaviors</a:t>
            </a:r>
            <a:r>
              <a:rPr dirty="0" sz="3500" spc="150" b="1">
                <a:solidFill>
                  <a:srgbClr val="00AF4F"/>
                </a:solidFill>
                <a:latin typeface="Arial"/>
                <a:cs typeface="Arial"/>
              </a:rPr>
              <a:t> </a:t>
            </a:r>
            <a:r>
              <a:rPr dirty="0" sz="3500">
                <a:latin typeface="Arial"/>
                <a:cs typeface="Arial"/>
              </a:rPr>
              <a:t>based</a:t>
            </a:r>
            <a:r>
              <a:rPr dirty="0" sz="3500" spc="100">
                <a:latin typeface="Arial"/>
                <a:cs typeface="Arial"/>
              </a:rPr>
              <a:t> </a:t>
            </a:r>
            <a:r>
              <a:rPr dirty="0" sz="3500" spc="-25">
                <a:latin typeface="Arial"/>
                <a:cs typeface="Arial"/>
              </a:rPr>
              <a:t>on </a:t>
            </a:r>
            <a:r>
              <a:rPr dirty="0" sz="3500">
                <a:latin typeface="Arial"/>
                <a:cs typeface="Arial"/>
              </a:rPr>
              <a:t>empirical</a:t>
            </a:r>
            <a:r>
              <a:rPr dirty="0" sz="3500" spc="-125">
                <a:latin typeface="Arial"/>
                <a:cs typeface="Arial"/>
              </a:rPr>
              <a:t> </a:t>
            </a:r>
            <a:r>
              <a:rPr dirty="0" sz="3500" spc="-20">
                <a:latin typeface="Arial"/>
                <a:cs typeface="Arial"/>
              </a:rPr>
              <a:t>data.</a:t>
            </a:r>
            <a:endParaRPr sz="3500">
              <a:latin typeface="Arial"/>
              <a:cs typeface="Arial"/>
            </a:endParaRPr>
          </a:p>
          <a:p>
            <a:pPr algn="just" marL="12700" marR="6985">
              <a:lnSpc>
                <a:spcPct val="100000"/>
              </a:lnSpc>
              <a:spcBef>
                <a:spcPts val="1420"/>
              </a:spcBef>
            </a:pPr>
            <a:r>
              <a:rPr dirty="0" sz="3500">
                <a:latin typeface="Arial"/>
                <a:cs typeface="Arial"/>
              </a:rPr>
              <a:t>As</a:t>
            </a:r>
            <a:r>
              <a:rPr dirty="0" sz="3500" spc="405">
                <a:latin typeface="Arial"/>
                <a:cs typeface="Arial"/>
              </a:rPr>
              <a:t> </a:t>
            </a:r>
            <a:r>
              <a:rPr dirty="0" sz="3500" b="1">
                <a:solidFill>
                  <a:srgbClr val="FF0000"/>
                </a:solidFill>
                <a:latin typeface="Arial"/>
                <a:cs typeface="Arial"/>
              </a:rPr>
              <a:t>intelligence</a:t>
            </a:r>
            <a:r>
              <a:rPr dirty="0" sz="3500" spc="40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3500" b="1">
                <a:solidFill>
                  <a:srgbClr val="FF0000"/>
                </a:solidFill>
                <a:latin typeface="Arial"/>
                <a:cs typeface="Arial"/>
              </a:rPr>
              <a:t>requires</a:t>
            </a:r>
            <a:r>
              <a:rPr dirty="0" sz="3500" spc="41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3500" b="1">
                <a:solidFill>
                  <a:srgbClr val="FF0000"/>
                </a:solidFill>
                <a:latin typeface="Arial"/>
                <a:cs typeface="Arial"/>
              </a:rPr>
              <a:t>knowledge</a:t>
            </a:r>
            <a:r>
              <a:rPr dirty="0" sz="3500">
                <a:latin typeface="Arial"/>
                <a:cs typeface="Arial"/>
              </a:rPr>
              <a:t>,</a:t>
            </a:r>
            <a:r>
              <a:rPr dirty="0" sz="3500" spc="405">
                <a:latin typeface="Arial"/>
                <a:cs typeface="Arial"/>
              </a:rPr>
              <a:t> </a:t>
            </a:r>
            <a:r>
              <a:rPr dirty="0" sz="3500">
                <a:latin typeface="Arial"/>
                <a:cs typeface="Arial"/>
              </a:rPr>
              <a:t>it</a:t>
            </a:r>
            <a:r>
              <a:rPr dirty="0" sz="3500" spc="400">
                <a:latin typeface="Arial"/>
                <a:cs typeface="Arial"/>
              </a:rPr>
              <a:t> </a:t>
            </a:r>
            <a:r>
              <a:rPr dirty="0" sz="3500" spc="-25">
                <a:latin typeface="Arial"/>
                <a:cs typeface="Arial"/>
              </a:rPr>
              <a:t>is </a:t>
            </a:r>
            <a:r>
              <a:rPr dirty="0" sz="3500">
                <a:latin typeface="Arial"/>
                <a:cs typeface="Arial"/>
              </a:rPr>
              <a:t>necessary</a:t>
            </a:r>
            <a:r>
              <a:rPr dirty="0" sz="3500" spc="215">
                <a:latin typeface="Arial"/>
                <a:cs typeface="Arial"/>
              </a:rPr>
              <a:t>  </a:t>
            </a:r>
            <a:r>
              <a:rPr dirty="0" sz="3500">
                <a:latin typeface="Arial"/>
                <a:cs typeface="Arial"/>
              </a:rPr>
              <a:t>for</a:t>
            </a:r>
            <a:r>
              <a:rPr dirty="0" sz="3500" spc="220">
                <a:latin typeface="Arial"/>
                <a:cs typeface="Arial"/>
              </a:rPr>
              <a:t>  </a:t>
            </a:r>
            <a:r>
              <a:rPr dirty="0" sz="3500">
                <a:latin typeface="Arial"/>
                <a:cs typeface="Arial"/>
              </a:rPr>
              <a:t>the</a:t>
            </a:r>
            <a:r>
              <a:rPr dirty="0" sz="3500" spc="220">
                <a:latin typeface="Arial"/>
                <a:cs typeface="Arial"/>
              </a:rPr>
              <a:t>  </a:t>
            </a:r>
            <a:r>
              <a:rPr dirty="0" sz="3500">
                <a:latin typeface="Arial"/>
                <a:cs typeface="Arial"/>
              </a:rPr>
              <a:t>computers</a:t>
            </a:r>
            <a:r>
              <a:rPr dirty="0" sz="3500" spc="225">
                <a:latin typeface="Arial"/>
                <a:cs typeface="Arial"/>
              </a:rPr>
              <a:t>  </a:t>
            </a:r>
            <a:r>
              <a:rPr dirty="0" sz="3500">
                <a:latin typeface="Arial"/>
                <a:cs typeface="Arial"/>
              </a:rPr>
              <a:t>to</a:t>
            </a:r>
            <a:r>
              <a:rPr dirty="0" sz="3500" spc="220">
                <a:latin typeface="Arial"/>
                <a:cs typeface="Arial"/>
              </a:rPr>
              <a:t>  </a:t>
            </a:r>
            <a:r>
              <a:rPr dirty="0" sz="3500" spc="-10">
                <a:latin typeface="Arial"/>
                <a:cs typeface="Arial"/>
              </a:rPr>
              <a:t>acquire knowledge.</a:t>
            </a:r>
            <a:endParaRPr sz="35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731136" y="835812"/>
            <a:ext cx="660971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98950" algn="l"/>
              </a:tabLst>
            </a:pPr>
            <a:r>
              <a:rPr dirty="0"/>
              <a:t>What</a:t>
            </a:r>
            <a:r>
              <a:rPr dirty="0" spc="-30"/>
              <a:t> </a:t>
            </a:r>
            <a:r>
              <a:rPr dirty="0"/>
              <a:t>is</a:t>
            </a:r>
            <a:r>
              <a:rPr dirty="0" spc="-20"/>
              <a:t> </a:t>
            </a:r>
            <a:r>
              <a:rPr dirty="0" spc="-10"/>
              <a:t>machine</a:t>
            </a:r>
            <a:r>
              <a:rPr dirty="0"/>
              <a:t>	</a:t>
            </a:r>
            <a:r>
              <a:rPr dirty="0" spc="-10"/>
              <a:t>learning?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20902" y="1381582"/>
            <a:ext cx="8759825" cy="12522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just" marL="340360" marR="5080" indent="-328295">
              <a:lnSpc>
                <a:spcPct val="99300"/>
              </a:lnSpc>
              <a:spcBef>
                <a:spcPts val="110"/>
              </a:spcBef>
              <a:buFont typeface="Arial"/>
              <a:buChar char="•"/>
              <a:tabLst>
                <a:tab pos="341630" algn="l"/>
              </a:tabLst>
            </a:pPr>
            <a:r>
              <a:rPr dirty="0" sz="2700">
                <a:latin typeface="Arial"/>
                <a:cs typeface="Arial"/>
              </a:rPr>
              <a:t>Machine</a:t>
            </a:r>
            <a:r>
              <a:rPr dirty="0" sz="2700" spc="210">
                <a:latin typeface="Arial"/>
                <a:cs typeface="Arial"/>
              </a:rPr>
              <a:t> </a:t>
            </a:r>
            <a:r>
              <a:rPr dirty="0" sz="2700">
                <a:latin typeface="Arial"/>
                <a:cs typeface="Arial"/>
              </a:rPr>
              <a:t>Learning:</a:t>
            </a:r>
            <a:r>
              <a:rPr dirty="0" sz="2700" spc="204">
                <a:latin typeface="Arial"/>
                <a:cs typeface="Arial"/>
              </a:rPr>
              <a:t> </a:t>
            </a:r>
            <a:r>
              <a:rPr dirty="0" sz="2700">
                <a:latin typeface="Arial"/>
                <a:cs typeface="Arial"/>
              </a:rPr>
              <a:t>explores</a:t>
            </a:r>
            <a:r>
              <a:rPr dirty="0" sz="2700" spc="200">
                <a:latin typeface="Arial"/>
                <a:cs typeface="Arial"/>
              </a:rPr>
              <a:t> </a:t>
            </a:r>
            <a:r>
              <a:rPr dirty="0" sz="2700">
                <a:latin typeface="Arial"/>
                <a:cs typeface="Arial"/>
              </a:rPr>
              <a:t>the</a:t>
            </a:r>
            <a:r>
              <a:rPr dirty="0" sz="2700" spc="204">
                <a:latin typeface="Arial"/>
                <a:cs typeface="Arial"/>
              </a:rPr>
              <a:t> </a:t>
            </a:r>
            <a:r>
              <a:rPr dirty="0" sz="2700">
                <a:latin typeface="Arial"/>
                <a:cs typeface="Arial"/>
              </a:rPr>
              <a:t>use</a:t>
            </a:r>
            <a:r>
              <a:rPr dirty="0" sz="2700" spc="210">
                <a:latin typeface="Arial"/>
                <a:cs typeface="Arial"/>
              </a:rPr>
              <a:t> </a:t>
            </a:r>
            <a:r>
              <a:rPr dirty="0" sz="2700">
                <a:latin typeface="Arial"/>
                <a:cs typeface="Arial"/>
              </a:rPr>
              <a:t>of</a:t>
            </a:r>
            <a:r>
              <a:rPr dirty="0" sz="2700" spc="204">
                <a:latin typeface="Arial"/>
                <a:cs typeface="Arial"/>
              </a:rPr>
              <a:t> </a:t>
            </a:r>
            <a:r>
              <a:rPr dirty="0" sz="2700">
                <a:latin typeface="Arial"/>
                <a:cs typeface="Arial"/>
              </a:rPr>
              <a:t>algorithms</a:t>
            </a:r>
            <a:r>
              <a:rPr dirty="0" sz="2700" spc="215">
                <a:latin typeface="Arial"/>
                <a:cs typeface="Arial"/>
              </a:rPr>
              <a:t> </a:t>
            </a:r>
            <a:r>
              <a:rPr dirty="0" sz="2700" spc="-20">
                <a:latin typeface="Arial"/>
                <a:cs typeface="Arial"/>
              </a:rPr>
              <a:t>that </a:t>
            </a:r>
            <a:r>
              <a:rPr dirty="0" sz="2700" spc="-20">
                <a:latin typeface="Arial"/>
                <a:cs typeface="Arial"/>
              </a:rPr>
              <a:t>	</a:t>
            </a:r>
            <a:r>
              <a:rPr dirty="0" sz="2700">
                <a:latin typeface="Arial"/>
                <a:cs typeface="Arial"/>
              </a:rPr>
              <a:t>can</a:t>
            </a:r>
            <a:r>
              <a:rPr dirty="0" sz="2700" spc="300">
                <a:latin typeface="Arial"/>
                <a:cs typeface="Arial"/>
              </a:rPr>
              <a:t> </a:t>
            </a:r>
            <a:r>
              <a:rPr dirty="0" sz="2700">
                <a:latin typeface="Arial"/>
                <a:cs typeface="Arial"/>
              </a:rPr>
              <a:t>learn</a:t>
            </a:r>
            <a:r>
              <a:rPr dirty="0" sz="2700" spc="310">
                <a:latin typeface="Arial"/>
                <a:cs typeface="Arial"/>
              </a:rPr>
              <a:t> </a:t>
            </a:r>
            <a:r>
              <a:rPr dirty="0" sz="2700" b="1">
                <a:latin typeface="Arial"/>
                <a:cs typeface="Arial"/>
              </a:rPr>
              <a:t>from</a:t>
            </a:r>
            <a:r>
              <a:rPr dirty="0" sz="2700" spc="285" b="1">
                <a:latin typeface="Arial"/>
                <a:cs typeface="Arial"/>
              </a:rPr>
              <a:t> </a:t>
            </a:r>
            <a:r>
              <a:rPr dirty="0" sz="2700" b="1">
                <a:latin typeface="Arial"/>
                <a:cs typeface="Arial"/>
              </a:rPr>
              <a:t>the</a:t>
            </a:r>
            <a:r>
              <a:rPr dirty="0" sz="2700" spc="305" b="1">
                <a:latin typeface="Arial"/>
                <a:cs typeface="Arial"/>
              </a:rPr>
              <a:t> </a:t>
            </a:r>
            <a:r>
              <a:rPr dirty="0" sz="2700" b="1">
                <a:latin typeface="Arial"/>
                <a:cs typeface="Arial"/>
              </a:rPr>
              <a:t>data</a:t>
            </a:r>
            <a:r>
              <a:rPr dirty="0" sz="2700" spc="310" b="1">
                <a:latin typeface="Arial"/>
                <a:cs typeface="Arial"/>
              </a:rPr>
              <a:t> </a:t>
            </a:r>
            <a:r>
              <a:rPr dirty="0" sz="2700">
                <a:latin typeface="Arial"/>
                <a:cs typeface="Arial"/>
              </a:rPr>
              <a:t>and</a:t>
            </a:r>
            <a:r>
              <a:rPr dirty="0" sz="2700" spc="310">
                <a:latin typeface="Arial"/>
                <a:cs typeface="Arial"/>
              </a:rPr>
              <a:t> </a:t>
            </a:r>
            <a:r>
              <a:rPr dirty="0" sz="2700" b="1">
                <a:latin typeface="Arial"/>
                <a:cs typeface="Arial"/>
              </a:rPr>
              <a:t>use</a:t>
            </a:r>
            <a:r>
              <a:rPr dirty="0" sz="2700" spc="300" b="1">
                <a:latin typeface="Arial"/>
                <a:cs typeface="Arial"/>
              </a:rPr>
              <a:t> </a:t>
            </a:r>
            <a:r>
              <a:rPr dirty="0" sz="2700" b="1">
                <a:latin typeface="Arial"/>
                <a:cs typeface="Arial"/>
              </a:rPr>
              <a:t>that</a:t>
            </a:r>
            <a:r>
              <a:rPr dirty="0" sz="2700" spc="305" b="1">
                <a:latin typeface="Arial"/>
                <a:cs typeface="Arial"/>
              </a:rPr>
              <a:t> </a:t>
            </a:r>
            <a:r>
              <a:rPr dirty="0" sz="2700" b="1">
                <a:latin typeface="Arial"/>
                <a:cs typeface="Arial"/>
              </a:rPr>
              <a:t>knowledge</a:t>
            </a:r>
            <a:r>
              <a:rPr dirty="0" sz="2700" spc="305" b="1">
                <a:latin typeface="Arial"/>
                <a:cs typeface="Arial"/>
              </a:rPr>
              <a:t> </a:t>
            </a:r>
            <a:r>
              <a:rPr dirty="0" sz="2700" spc="-25">
                <a:latin typeface="Arial"/>
                <a:cs typeface="Arial"/>
              </a:rPr>
              <a:t>to </a:t>
            </a:r>
            <a:r>
              <a:rPr dirty="0" sz="2700" spc="-25">
                <a:latin typeface="Arial"/>
                <a:cs typeface="Arial"/>
              </a:rPr>
              <a:t>	</a:t>
            </a:r>
            <a:r>
              <a:rPr dirty="0" sz="2700" b="1">
                <a:latin typeface="Arial"/>
                <a:cs typeface="Arial"/>
              </a:rPr>
              <a:t>make</a:t>
            </a:r>
            <a:r>
              <a:rPr dirty="0" sz="2700" spc="-100" b="1">
                <a:latin typeface="Arial"/>
                <a:cs typeface="Arial"/>
              </a:rPr>
              <a:t> </a:t>
            </a:r>
            <a:r>
              <a:rPr dirty="0" sz="2700" spc="-10" b="1">
                <a:latin typeface="Arial"/>
                <a:cs typeface="Arial"/>
              </a:rPr>
              <a:t>predictions</a:t>
            </a:r>
            <a:r>
              <a:rPr dirty="0" sz="2700" spc="-105" b="1">
                <a:latin typeface="Arial"/>
                <a:cs typeface="Arial"/>
              </a:rPr>
              <a:t> </a:t>
            </a:r>
            <a:r>
              <a:rPr dirty="0" sz="2700">
                <a:latin typeface="Arial"/>
                <a:cs typeface="Arial"/>
              </a:rPr>
              <a:t>on</a:t>
            </a:r>
            <a:r>
              <a:rPr dirty="0" sz="2700" spc="-110">
                <a:latin typeface="Arial"/>
                <a:cs typeface="Arial"/>
              </a:rPr>
              <a:t> </a:t>
            </a:r>
            <a:r>
              <a:rPr dirty="0" sz="2700">
                <a:latin typeface="Arial"/>
                <a:cs typeface="Arial"/>
              </a:rPr>
              <a:t>data</a:t>
            </a:r>
            <a:r>
              <a:rPr dirty="0" sz="2700" spc="-95">
                <a:latin typeface="Arial"/>
                <a:cs typeface="Arial"/>
              </a:rPr>
              <a:t> </a:t>
            </a:r>
            <a:r>
              <a:rPr dirty="0" sz="2700">
                <a:latin typeface="Arial"/>
                <a:cs typeface="Arial"/>
              </a:rPr>
              <a:t>they</a:t>
            </a:r>
            <a:r>
              <a:rPr dirty="0" sz="2700" spc="-110">
                <a:latin typeface="Arial"/>
                <a:cs typeface="Arial"/>
              </a:rPr>
              <a:t> </a:t>
            </a:r>
            <a:r>
              <a:rPr dirty="0" sz="2700">
                <a:latin typeface="Arial"/>
                <a:cs typeface="Arial"/>
              </a:rPr>
              <a:t>have</a:t>
            </a:r>
            <a:r>
              <a:rPr dirty="0" sz="2700" spc="-100">
                <a:latin typeface="Arial"/>
                <a:cs typeface="Arial"/>
              </a:rPr>
              <a:t> </a:t>
            </a:r>
            <a:r>
              <a:rPr dirty="0" sz="2700">
                <a:latin typeface="Arial"/>
                <a:cs typeface="Arial"/>
              </a:rPr>
              <a:t>not</a:t>
            </a:r>
            <a:r>
              <a:rPr dirty="0" sz="2700" spc="-95">
                <a:latin typeface="Arial"/>
                <a:cs typeface="Arial"/>
              </a:rPr>
              <a:t> </a:t>
            </a:r>
            <a:r>
              <a:rPr dirty="0" sz="2700">
                <a:latin typeface="Arial"/>
                <a:cs typeface="Arial"/>
              </a:rPr>
              <a:t>seen</a:t>
            </a:r>
            <a:r>
              <a:rPr dirty="0" sz="2700" spc="-110">
                <a:latin typeface="Arial"/>
                <a:cs typeface="Arial"/>
              </a:rPr>
              <a:t> </a:t>
            </a:r>
            <a:r>
              <a:rPr dirty="0" sz="2700" spc="-10">
                <a:latin typeface="Arial"/>
                <a:cs typeface="Arial"/>
              </a:rPr>
              <a:t>before</a:t>
            </a:r>
            <a:endParaRPr sz="27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20902" y="2607373"/>
            <a:ext cx="1149985" cy="84455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341630" marR="5080" indent="-329565">
              <a:lnSpc>
                <a:spcPts val="3220"/>
              </a:lnSpc>
              <a:spcBef>
                <a:spcPts val="204"/>
              </a:spcBef>
              <a:buChar char="•"/>
              <a:tabLst>
                <a:tab pos="341630" algn="l"/>
              </a:tabLst>
            </a:pPr>
            <a:r>
              <a:rPr dirty="0" sz="2700" spc="-20">
                <a:latin typeface="Arial"/>
                <a:cs typeface="Arial"/>
              </a:rPr>
              <a:t>Such static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966663" y="2607373"/>
            <a:ext cx="7409815" cy="84455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82550" marR="5080" indent="-70485">
              <a:lnSpc>
                <a:spcPts val="3220"/>
              </a:lnSpc>
              <a:spcBef>
                <a:spcPts val="204"/>
              </a:spcBef>
              <a:tabLst>
                <a:tab pos="1640839" algn="l"/>
                <a:tab pos="1821814" algn="l"/>
                <a:tab pos="2552700" algn="l"/>
                <a:tab pos="3655060" algn="l"/>
                <a:tab pos="4173854" algn="l"/>
                <a:tab pos="4305935" algn="l"/>
                <a:tab pos="4697095" algn="l"/>
                <a:tab pos="5695315" algn="l"/>
                <a:tab pos="6431280" algn="l"/>
              </a:tabLst>
            </a:pPr>
            <a:r>
              <a:rPr dirty="0" sz="2700" spc="-10">
                <a:latin typeface="Arial"/>
                <a:cs typeface="Arial"/>
              </a:rPr>
              <a:t>algorithms</a:t>
            </a:r>
            <a:r>
              <a:rPr dirty="0" sz="2700">
                <a:latin typeface="Arial"/>
                <a:cs typeface="Arial"/>
              </a:rPr>
              <a:t>		</a:t>
            </a:r>
            <a:r>
              <a:rPr dirty="0" sz="2700" spc="-25">
                <a:latin typeface="Arial"/>
                <a:cs typeface="Arial"/>
              </a:rPr>
              <a:t>are</a:t>
            </a:r>
            <a:r>
              <a:rPr dirty="0" sz="2700">
                <a:latin typeface="Arial"/>
                <a:cs typeface="Arial"/>
              </a:rPr>
              <a:t>	</a:t>
            </a:r>
            <a:r>
              <a:rPr dirty="0" sz="2700" spc="-10">
                <a:latin typeface="Arial"/>
                <a:cs typeface="Arial"/>
              </a:rPr>
              <a:t>designed</a:t>
            </a:r>
            <a:r>
              <a:rPr dirty="0" sz="2700">
                <a:latin typeface="Arial"/>
                <a:cs typeface="Arial"/>
              </a:rPr>
              <a:t>	</a:t>
            </a:r>
            <a:r>
              <a:rPr dirty="0" sz="2700" spc="-25">
                <a:latin typeface="Arial"/>
                <a:cs typeface="Arial"/>
              </a:rPr>
              <a:t>to</a:t>
            </a:r>
            <a:r>
              <a:rPr dirty="0" sz="2700">
                <a:latin typeface="Arial"/>
                <a:cs typeface="Arial"/>
              </a:rPr>
              <a:t>	</a:t>
            </a:r>
            <a:r>
              <a:rPr dirty="0" sz="2700" spc="-10">
                <a:latin typeface="Arial"/>
                <a:cs typeface="Arial"/>
              </a:rPr>
              <a:t>overcome</a:t>
            </a:r>
            <a:r>
              <a:rPr dirty="0" sz="2700">
                <a:latin typeface="Arial"/>
                <a:cs typeface="Arial"/>
              </a:rPr>
              <a:t>	</a:t>
            </a:r>
            <a:r>
              <a:rPr dirty="0" sz="2700" spc="-20">
                <a:latin typeface="Arial"/>
                <a:cs typeface="Arial"/>
              </a:rPr>
              <a:t>strictly </a:t>
            </a:r>
            <a:r>
              <a:rPr dirty="0" sz="2700" spc="-10">
                <a:latin typeface="Arial"/>
                <a:cs typeface="Arial"/>
              </a:rPr>
              <a:t>program</a:t>
            </a:r>
            <a:r>
              <a:rPr dirty="0" sz="2700">
                <a:latin typeface="Arial"/>
                <a:cs typeface="Arial"/>
              </a:rPr>
              <a:t>	</a:t>
            </a:r>
            <a:r>
              <a:rPr dirty="0" sz="2700" spc="-10">
                <a:latin typeface="Arial"/>
                <a:cs typeface="Arial"/>
              </a:rPr>
              <a:t>instructions</a:t>
            </a:r>
            <a:r>
              <a:rPr dirty="0" sz="2700">
                <a:latin typeface="Arial"/>
                <a:cs typeface="Arial"/>
              </a:rPr>
              <a:t>	</a:t>
            </a:r>
            <a:r>
              <a:rPr dirty="0" sz="2700" spc="-25">
                <a:latin typeface="Arial"/>
                <a:cs typeface="Arial"/>
              </a:rPr>
              <a:t>by</a:t>
            </a:r>
            <a:r>
              <a:rPr dirty="0" sz="2700">
                <a:latin typeface="Arial"/>
                <a:cs typeface="Arial"/>
              </a:rPr>
              <a:t>		</a:t>
            </a:r>
            <a:r>
              <a:rPr dirty="0" sz="2700" spc="-10">
                <a:latin typeface="Arial"/>
                <a:cs typeface="Arial"/>
              </a:rPr>
              <a:t>making</a:t>
            </a:r>
            <a:r>
              <a:rPr dirty="0" sz="2700">
                <a:latin typeface="Arial"/>
                <a:cs typeface="Arial"/>
              </a:rPr>
              <a:t>	</a:t>
            </a:r>
            <a:r>
              <a:rPr dirty="0" sz="2700" spc="-30">
                <a:latin typeface="Arial"/>
                <a:cs typeface="Arial"/>
              </a:rPr>
              <a:t>data-</a:t>
            </a:r>
            <a:r>
              <a:rPr dirty="0" sz="2700" spc="-10">
                <a:latin typeface="Arial"/>
                <a:cs typeface="Arial"/>
              </a:rPr>
              <a:t>driven</a:t>
            </a:r>
            <a:endParaRPr sz="27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23417" y="3425291"/>
            <a:ext cx="8754110" cy="3560445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339090" marR="5080">
              <a:lnSpc>
                <a:spcPts val="3210"/>
              </a:lnSpc>
              <a:spcBef>
                <a:spcPts val="220"/>
              </a:spcBef>
            </a:pPr>
            <a:r>
              <a:rPr dirty="0" sz="2700">
                <a:latin typeface="Arial"/>
                <a:cs typeface="Arial"/>
              </a:rPr>
              <a:t>predictions</a:t>
            </a:r>
            <a:r>
              <a:rPr dirty="0" sz="2700" spc="135">
                <a:latin typeface="Arial"/>
                <a:cs typeface="Arial"/>
              </a:rPr>
              <a:t> </a:t>
            </a:r>
            <a:r>
              <a:rPr dirty="0" sz="2700">
                <a:latin typeface="Arial"/>
                <a:cs typeface="Arial"/>
              </a:rPr>
              <a:t>or</a:t>
            </a:r>
            <a:r>
              <a:rPr dirty="0" sz="2700" spc="145">
                <a:latin typeface="Arial"/>
                <a:cs typeface="Arial"/>
              </a:rPr>
              <a:t> </a:t>
            </a:r>
            <a:r>
              <a:rPr dirty="0" sz="2700">
                <a:latin typeface="Arial"/>
                <a:cs typeface="Arial"/>
              </a:rPr>
              <a:t>decisions</a:t>
            </a:r>
            <a:r>
              <a:rPr dirty="0" sz="2700" spc="145">
                <a:latin typeface="Arial"/>
                <a:cs typeface="Arial"/>
              </a:rPr>
              <a:t> </a:t>
            </a:r>
            <a:r>
              <a:rPr dirty="0" sz="2700">
                <a:latin typeface="Arial"/>
                <a:cs typeface="Arial"/>
              </a:rPr>
              <a:t>through</a:t>
            </a:r>
            <a:r>
              <a:rPr dirty="0" sz="2700" spc="145">
                <a:latin typeface="Arial"/>
                <a:cs typeface="Arial"/>
              </a:rPr>
              <a:t> </a:t>
            </a:r>
            <a:r>
              <a:rPr dirty="0" sz="2700">
                <a:latin typeface="Arial"/>
                <a:cs typeface="Arial"/>
              </a:rPr>
              <a:t>building</a:t>
            </a:r>
            <a:r>
              <a:rPr dirty="0" sz="2700" spc="145">
                <a:latin typeface="Arial"/>
                <a:cs typeface="Arial"/>
              </a:rPr>
              <a:t> </a:t>
            </a:r>
            <a:r>
              <a:rPr dirty="0" sz="2700">
                <a:latin typeface="Arial"/>
                <a:cs typeface="Arial"/>
              </a:rPr>
              <a:t>a</a:t>
            </a:r>
            <a:r>
              <a:rPr dirty="0" sz="2700" spc="140">
                <a:latin typeface="Arial"/>
                <a:cs typeface="Arial"/>
              </a:rPr>
              <a:t> </a:t>
            </a:r>
            <a:r>
              <a:rPr dirty="0" sz="2700">
                <a:latin typeface="Arial"/>
                <a:cs typeface="Arial"/>
              </a:rPr>
              <a:t>model</a:t>
            </a:r>
            <a:r>
              <a:rPr dirty="0" sz="2700" spc="150">
                <a:latin typeface="Arial"/>
                <a:cs typeface="Arial"/>
              </a:rPr>
              <a:t> </a:t>
            </a:r>
            <a:r>
              <a:rPr dirty="0" sz="2700" spc="-20">
                <a:latin typeface="Arial"/>
                <a:cs typeface="Arial"/>
              </a:rPr>
              <a:t>from </a:t>
            </a:r>
            <a:r>
              <a:rPr dirty="0" sz="2700">
                <a:latin typeface="Arial"/>
                <a:cs typeface="Arial"/>
              </a:rPr>
              <a:t>sample</a:t>
            </a:r>
            <a:r>
              <a:rPr dirty="0" sz="2700" spc="-150">
                <a:latin typeface="Arial"/>
                <a:cs typeface="Arial"/>
              </a:rPr>
              <a:t> </a:t>
            </a:r>
            <a:r>
              <a:rPr dirty="0" sz="2700" spc="-10">
                <a:latin typeface="Arial"/>
                <a:cs typeface="Arial"/>
              </a:rPr>
              <a:t>inputs.</a:t>
            </a:r>
            <a:endParaRPr sz="2700">
              <a:latin typeface="Arial"/>
              <a:cs typeface="Arial"/>
            </a:endParaRPr>
          </a:p>
          <a:p>
            <a:pPr marL="339090" indent="-326390">
              <a:lnSpc>
                <a:spcPts val="3370"/>
              </a:lnSpc>
              <a:spcBef>
                <a:spcPts val="2730"/>
              </a:spcBef>
              <a:buChar char="•"/>
              <a:tabLst>
                <a:tab pos="339090" algn="l"/>
              </a:tabLst>
            </a:pPr>
            <a:r>
              <a:rPr dirty="0" sz="2950">
                <a:latin typeface="Arial"/>
                <a:cs typeface="Arial"/>
              </a:rPr>
              <a:t>Machine</a:t>
            </a:r>
            <a:r>
              <a:rPr dirty="0" sz="2950" spc="50">
                <a:latin typeface="Arial"/>
                <a:cs typeface="Arial"/>
              </a:rPr>
              <a:t> </a:t>
            </a:r>
            <a:r>
              <a:rPr dirty="0" sz="2950">
                <a:latin typeface="Arial"/>
                <a:cs typeface="Arial"/>
              </a:rPr>
              <a:t>Learns</a:t>
            </a:r>
            <a:r>
              <a:rPr dirty="0" sz="2950" spc="60">
                <a:latin typeface="Arial"/>
                <a:cs typeface="Arial"/>
              </a:rPr>
              <a:t> </a:t>
            </a:r>
            <a:r>
              <a:rPr dirty="0" sz="2950" b="1" i="1">
                <a:solidFill>
                  <a:srgbClr val="0000FF"/>
                </a:solidFill>
                <a:latin typeface="Arial"/>
                <a:cs typeface="Arial"/>
              </a:rPr>
              <a:t>from</a:t>
            </a:r>
            <a:r>
              <a:rPr dirty="0" sz="2950" spc="50" b="1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950" b="1" i="1">
                <a:solidFill>
                  <a:srgbClr val="0000FF"/>
                </a:solidFill>
                <a:latin typeface="Arial"/>
                <a:cs typeface="Arial"/>
              </a:rPr>
              <a:t>past</a:t>
            </a:r>
            <a:r>
              <a:rPr dirty="0" sz="2950" spc="50" b="1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950" b="1" i="1">
                <a:solidFill>
                  <a:srgbClr val="0000FF"/>
                </a:solidFill>
                <a:latin typeface="Arial"/>
                <a:cs typeface="Arial"/>
              </a:rPr>
              <a:t>experiences</a:t>
            </a:r>
            <a:r>
              <a:rPr dirty="0" sz="2950" spc="45" b="1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950" spc="-10" b="1" i="1">
                <a:solidFill>
                  <a:srgbClr val="0000FF"/>
                </a:solidFill>
                <a:latin typeface="Arial"/>
                <a:cs typeface="Arial"/>
              </a:rPr>
              <a:t>Improve</a:t>
            </a:r>
            <a:endParaRPr sz="2950">
              <a:latin typeface="Arial"/>
              <a:cs typeface="Arial"/>
            </a:endParaRPr>
          </a:p>
          <a:p>
            <a:pPr marL="339090">
              <a:lnSpc>
                <a:spcPts val="3370"/>
              </a:lnSpc>
              <a:tabLst>
                <a:tab pos="3681095" algn="l"/>
              </a:tabLst>
            </a:pPr>
            <a:r>
              <a:rPr dirty="0" sz="2950">
                <a:latin typeface="Arial"/>
                <a:cs typeface="Arial"/>
              </a:rPr>
              <a:t>the</a:t>
            </a:r>
            <a:r>
              <a:rPr dirty="0" sz="2950" spc="25">
                <a:latin typeface="Arial"/>
                <a:cs typeface="Arial"/>
              </a:rPr>
              <a:t> </a:t>
            </a:r>
            <a:r>
              <a:rPr dirty="0" sz="2950" spc="-10" b="1" i="1">
                <a:solidFill>
                  <a:srgbClr val="0000FF"/>
                </a:solidFill>
                <a:latin typeface="Arial"/>
                <a:cs typeface="Arial"/>
              </a:rPr>
              <a:t>performances</a:t>
            </a:r>
            <a:r>
              <a:rPr dirty="0" sz="2950" b="1" i="1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dirty="0" sz="2950">
                <a:latin typeface="Arial"/>
                <a:cs typeface="Arial"/>
              </a:rPr>
              <a:t>of</a:t>
            </a:r>
            <a:r>
              <a:rPr dirty="0" sz="2950" spc="20">
                <a:latin typeface="Arial"/>
                <a:cs typeface="Arial"/>
              </a:rPr>
              <a:t> </a:t>
            </a:r>
            <a:r>
              <a:rPr dirty="0" sz="2950">
                <a:latin typeface="Arial"/>
                <a:cs typeface="Arial"/>
              </a:rPr>
              <a:t>intelligent</a:t>
            </a:r>
            <a:r>
              <a:rPr dirty="0" sz="2950" spc="15">
                <a:latin typeface="Arial"/>
                <a:cs typeface="Arial"/>
              </a:rPr>
              <a:t> </a:t>
            </a:r>
            <a:r>
              <a:rPr dirty="0" sz="2950" spc="-10">
                <a:latin typeface="Arial"/>
                <a:cs typeface="Arial"/>
              </a:rPr>
              <a:t>programs</a:t>
            </a:r>
            <a:endParaRPr sz="2950">
              <a:latin typeface="Arial"/>
              <a:cs typeface="Arial"/>
            </a:endParaRPr>
          </a:p>
          <a:p>
            <a:pPr marL="339090" marR="668655" indent="-327025">
              <a:lnSpc>
                <a:spcPct val="90100"/>
              </a:lnSpc>
              <a:spcBef>
                <a:spcPts val="1380"/>
              </a:spcBef>
              <a:buClr>
                <a:srgbClr val="000000"/>
              </a:buClr>
              <a:buFont typeface="Arial"/>
              <a:buChar char="•"/>
              <a:tabLst>
                <a:tab pos="339090" algn="l"/>
              </a:tabLst>
            </a:pPr>
            <a:r>
              <a:rPr dirty="0" sz="2950" b="1">
                <a:solidFill>
                  <a:srgbClr val="00AF4F"/>
                </a:solidFill>
                <a:latin typeface="Arial"/>
                <a:cs typeface="Arial"/>
              </a:rPr>
              <a:t>A</a:t>
            </a:r>
            <a:r>
              <a:rPr dirty="0" sz="2950" spc="-100" b="1">
                <a:solidFill>
                  <a:srgbClr val="00AF4F"/>
                </a:solidFill>
                <a:latin typeface="Arial"/>
                <a:cs typeface="Arial"/>
              </a:rPr>
              <a:t> </a:t>
            </a:r>
            <a:r>
              <a:rPr dirty="0" sz="2950" b="1">
                <a:solidFill>
                  <a:srgbClr val="00AF4F"/>
                </a:solidFill>
                <a:latin typeface="Arial"/>
                <a:cs typeface="Arial"/>
              </a:rPr>
              <a:t>computer</a:t>
            </a:r>
            <a:r>
              <a:rPr dirty="0" sz="2950" spc="35" b="1">
                <a:solidFill>
                  <a:srgbClr val="00AF4F"/>
                </a:solidFill>
                <a:latin typeface="Arial"/>
                <a:cs typeface="Arial"/>
              </a:rPr>
              <a:t> </a:t>
            </a:r>
            <a:r>
              <a:rPr dirty="0" sz="2950" b="1">
                <a:solidFill>
                  <a:srgbClr val="00AF4F"/>
                </a:solidFill>
                <a:latin typeface="Arial"/>
                <a:cs typeface="Arial"/>
              </a:rPr>
              <a:t>program</a:t>
            </a:r>
            <a:r>
              <a:rPr dirty="0" sz="2950" spc="35" b="1">
                <a:solidFill>
                  <a:srgbClr val="00AF4F"/>
                </a:solidFill>
                <a:latin typeface="Arial"/>
                <a:cs typeface="Arial"/>
              </a:rPr>
              <a:t> </a:t>
            </a:r>
            <a:r>
              <a:rPr dirty="0" sz="2950" b="1">
                <a:solidFill>
                  <a:srgbClr val="00AF4F"/>
                </a:solidFill>
                <a:latin typeface="Arial"/>
                <a:cs typeface="Arial"/>
              </a:rPr>
              <a:t>is</a:t>
            </a:r>
            <a:r>
              <a:rPr dirty="0" sz="2950" spc="35" b="1">
                <a:solidFill>
                  <a:srgbClr val="00AF4F"/>
                </a:solidFill>
                <a:latin typeface="Arial"/>
                <a:cs typeface="Arial"/>
              </a:rPr>
              <a:t> </a:t>
            </a:r>
            <a:r>
              <a:rPr dirty="0" sz="2950" b="1">
                <a:solidFill>
                  <a:srgbClr val="00AF4F"/>
                </a:solidFill>
                <a:latin typeface="Arial"/>
                <a:cs typeface="Arial"/>
              </a:rPr>
              <a:t>said</a:t>
            </a:r>
            <a:r>
              <a:rPr dirty="0" sz="2950" spc="20" b="1">
                <a:solidFill>
                  <a:srgbClr val="00AF4F"/>
                </a:solidFill>
                <a:latin typeface="Arial"/>
                <a:cs typeface="Arial"/>
              </a:rPr>
              <a:t> </a:t>
            </a:r>
            <a:r>
              <a:rPr dirty="0" sz="2950" b="1">
                <a:solidFill>
                  <a:srgbClr val="00AF4F"/>
                </a:solidFill>
                <a:latin typeface="Arial"/>
                <a:cs typeface="Arial"/>
              </a:rPr>
              <a:t>to</a:t>
            </a:r>
            <a:r>
              <a:rPr dirty="0" sz="2950" spc="15" b="1">
                <a:solidFill>
                  <a:srgbClr val="00AF4F"/>
                </a:solidFill>
                <a:latin typeface="Arial"/>
                <a:cs typeface="Arial"/>
              </a:rPr>
              <a:t> </a:t>
            </a:r>
            <a:r>
              <a:rPr dirty="0" sz="2950" b="1">
                <a:solidFill>
                  <a:srgbClr val="00AF4F"/>
                </a:solidFill>
                <a:latin typeface="Arial"/>
                <a:cs typeface="Arial"/>
              </a:rPr>
              <a:t>learn</a:t>
            </a:r>
            <a:r>
              <a:rPr dirty="0" sz="2950" spc="25" b="1">
                <a:solidFill>
                  <a:srgbClr val="00AF4F"/>
                </a:solidFill>
                <a:latin typeface="Arial"/>
                <a:cs typeface="Arial"/>
              </a:rPr>
              <a:t> </a:t>
            </a:r>
            <a:r>
              <a:rPr dirty="0" sz="2950" spc="-20" b="1">
                <a:solidFill>
                  <a:srgbClr val="00AF4F"/>
                </a:solidFill>
                <a:latin typeface="Arial"/>
                <a:cs typeface="Arial"/>
              </a:rPr>
              <a:t>from </a:t>
            </a:r>
            <a:r>
              <a:rPr dirty="0" sz="2950" b="1">
                <a:solidFill>
                  <a:srgbClr val="00AF4F"/>
                </a:solidFill>
                <a:latin typeface="Arial"/>
                <a:cs typeface="Arial"/>
              </a:rPr>
              <a:t>experience</a:t>
            </a:r>
            <a:r>
              <a:rPr dirty="0" sz="2950" spc="50" b="1">
                <a:solidFill>
                  <a:srgbClr val="00AF4F"/>
                </a:solidFill>
                <a:latin typeface="Arial"/>
                <a:cs typeface="Arial"/>
              </a:rPr>
              <a:t> </a:t>
            </a:r>
            <a:r>
              <a:rPr dirty="0" sz="3350" b="1" i="1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dirty="0" sz="3350" spc="30" b="1" i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950" b="1">
                <a:solidFill>
                  <a:srgbClr val="00AF4F"/>
                </a:solidFill>
                <a:latin typeface="Arial"/>
                <a:cs typeface="Arial"/>
              </a:rPr>
              <a:t>with</a:t>
            </a:r>
            <a:r>
              <a:rPr dirty="0" sz="2950" spc="30" b="1">
                <a:solidFill>
                  <a:srgbClr val="00AF4F"/>
                </a:solidFill>
                <a:latin typeface="Arial"/>
                <a:cs typeface="Arial"/>
              </a:rPr>
              <a:t> </a:t>
            </a:r>
            <a:r>
              <a:rPr dirty="0" sz="2950" b="1">
                <a:solidFill>
                  <a:srgbClr val="00AF4F"/>
                </a:solidFill>
                <a:latin typeface="Arial"/>
                <a:cs typeface="Arial"/>
              </a:rPr>
              <a:t>respect</a:t>
            </a:r>
            <a:r>
              <a:rPr dirty="0" sz="2950" spc="40" b="1">
                <a:solidFill>
                  <a:srgbClr val="00AF4F"/>
                </a:solidFill>
                <a:latin typeface="Arial"/>
                <a:cs typeface="Arial"/>
              </a:rPr>
              <a:t> </a:t>
            </a:r>
            <a:r>
              <a:rPr dirty="0" sz="2950" b="1">
                <a:solidFill>
                  <a:srgbClr val="00AF4F"/>
                </a:solidFill>
                <a:latin typeface="Arial"/>
                <a:cs typeface="Arial"/>
              </a:rPr>
              <a:t>to</a:t>
            </a:r>
            <a:r>
              <a:rPr dirty="0" sz="2950" spc="25" b="1">
                <a:solidFill>
                  <a:srgbClr val="00AF4F"/>
                </a:solidFill>
                <a:latin typeface="Arial"/>
                <a:cs typeface="Arial"/>
              </a:rPr>
              <a:t> </a:t>
            </a:r>
            <a:r>
              <a:rPr dirty="0" sz="2950" b="1">
                <a:solidFill>
                  <a:srgbClr val="00AF4F"/>
                </a:solidFill>
                <a:latin typeface="Arial"/>
                <a:cs typeface="Arial"/>
              </a:rPr>
              <a:t>some</a:t>
            </a:r>
            <a:r>
              <a:rPr dirty="0" sz="2950" spc="35" b="1">
                <a:solidFill>
                  <a:srgbClr val="00AF4F"/>
                </a:solidFill>
                <a:latin typeface="Arial"/>
                <a:cs typeface="Arial"/>
              </a:rPr>
              <a:t> </a:t>
            </a:r>
            <a:r>
              <a:rPr dirty="0" sz="2950" b="1">
                <a:solidFill>
                  <a:srgbClr val="00AF4F"/>
                </a:solidFill>
                <a:latin typeface="Arial"/>
                <a:cs typeface="Arial"/>
              </a:rPr>
              <a:t>class</a:t>
            </a:r>
            <a:r>
              <a:rPr dirty="0" sz="2950" spc="35" b="1">
                <a:solidFill>
                  <a:srgbClr val="00AF4F"/>
                </a:solidFill>
                <a:latin typeface="Arial"/>
                <a:cs typeface="Arial"/>
              </a:rPr>
              <a:t> </a:t>
            </a:r>
            <a:r>
              <a:rPr dirty="0" sz="2950" spc="-25" b="1">
                <a:solidFill>
                  <a:srgbClr val="00AF4F"/>
                </a:solidFill>
                <a:latin typeface="Arial"/>
                <a:cs typeface="Arial"/>
              </a:rPr>
              <a:t>of </a:t>
            </a:r>
            <a:r>
              <a:rPr dirty="0" sz="2950" b="1">
                <a:solidFill>
                  <a:srgbClr val="00AF4F"/>
                </a:solidFill>
                <a:latin typeface="Arial"/>
                <a:cs typeface="Arial"/>
              </a:rPr>
              <a:t>tasks</a:t>
            </a:r>
            <a:r>
              <a:rPr dirty="0" sz="2950" spc="50" b="1">
                <a:solidFill>
                  <a:srgbClr val="00AF4F"/>
                </a:solidFill>
                <a:latin typeface="Arial"/>
                <a:cs typeface="Arial"/>
              </a:rPr>
              <a:t> </a:t>
            </a:r>
            <a:r>
              <a:rPr dirty="0" sz="3350" b="1" i="1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dirty="0" sz="3350" spc="30" b="1" i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950" b="1">
                <a:solidFill>
                  <a:srgbClr val="00AF4F"/>
                </a:solidFill>
                <a:latin typeface="Arial"/>
                <a:cs typeface="Arial"/>
              </a:rPr>
              <a:t>and</a:t>
            </a:r>
            <a:r>
              <a:rPr dirty="0" sz="2950" spc="40" b="1">
                <a:solidFill>
                  <a:srgbClr val="00AF4F"/>
                </a:solidFill>
                <a:latin typeface="Arial"/>
                <a:cs typeface="Arial"/>
              </a:rPr>
              <a:t> </a:t>
            </a:r>
            <a:r>
              <a:rPr dirty="0" sz="2950" b="1">
                <a:solidFill>
                  <a:srgbClr val="00AF4F"/>
                </a:solidFill>
                <a:latin typeface="Arial"/>
                <a:cs typeface="Arial"/>
              </a:rPr>
              <a:t>performance</a:t>
            </a:r>
            <a:r>
              <a:rPr dirty="0" sz="2950" spc="45" b="1">
                <a:solidFill>
                  <a:srgbClr val="00AF4F"/>
                </a:solidFill>
                <a:latin typeface="Arial"/>
                <a:cs typeface="Arial"/>
              </a:rPr>
              <a:t> </a:t>
            </a:r>
            <a:r>
              <a:rPr dirty="0" sz="2950" b="1">
                <a:solidFill>
                  <a:srgbClr val="00AF4F"/>
                </a:solidFill>
                <a:latin typeface="Arial"/>
                <a:cs typeface="Arial"/>
              </a:rPr>
              <a:t>measure</a:t>
            </a:r>
            <a:r>
              <a:rPr dirty="0" sz="2950" spc="105" b="1">
                <a:solidFill>
                  <a:srgbClr val="00AF4F"/>
                </a:solidFill>
                <a:latin typeface="Arial"/>
                <a:cs typeface="Arial"/>
              </a:rPr>
              <a:t> </a:t>
            </a:r>
            <a:r>
              <a:rPr dirty="0" sz="3350" spc="-50" b="1" i="1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endParaRPr sz="33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40462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ML/DL</a:t>
            </a:r>
            <a:r>
              <a:rPr dirty="0" spc="-240"/>
              <a:t> </a:t>
            </a:r>
            <a:r>
              <a:rPr dirty="0"/>
              <a:t>for</a:t>
            </a:r>
            <a:r>
              <a:rPr dirty="0" spc="-65"/>
              <a:t> </a:t>
            </a:r>
            <a:r>
              <a:rPr dirty="0" spc="-20"/>
              <a:t>Data</a:t>
            </a:r>
            <a:r>
              <a:rPr dirty="0" spc="-285"/>
              <a:t> </a:t>
            </a:r>
            <a:r>
              <a:rPr dirty="0" spc="-10"/>
              <a:t>Analytics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6820" y="1640776"/>
            <a:ext cx="483171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10" b="1">
                <a:solidFill>
                  <a:srgbClr val="0000FF"/>
                </a:solidFill>
                <a:latin typeface="Arial"/>
                <a:cs typeface="Arial"/>
              </a:rPr>
              <a:t>Traditional</a:t>
            </a:r>
            <a:r>
              <a:rPr dirty="0" sz="3200" spc="-14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200" spc="-10" b="1">
                <a:solidFill>
                  <a:srgbClr val="0000FF"/>
                </a:solidFill>
                <a:latin typeface="Arial"/>
                <a:cs typeface="Arial"/>
              </a:rPr>
              <a:t>Programming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826820" y="4309097"/>
            <a:ext cx="3475354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b="1">
                <a:solidFill>
                  <a:srgbClr val="0000FF"/>
                </a:solidFill>
                <a:latin typeface="Arial"/>
                <a:cs typeface="Arial"/>
              </a:rPr>
              <a:t>Machine</a:t>
            </a:r>
            <a:r>
              <a:rPr dirty="0" sz="3200" spc="-6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200" spc="-10" b="1">
                <a:solidFill>
                  <a:srgbClr val="0000FF"/>
                </a:solidFill>
                <a:latin typeface="Arial"/>
                <a:cs typeface="Arial"/>
              </a:rPr>
              <a:t>Learning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3695763" y="2183765"/>
            <a:ext cx="2938780" cy="1678939"/>
          </a:xfrm>
          <a:custGeom>
            <a:avLst/>
            <a:gdLst/>
            <a:ahLst/>
            <a:cxnLst/>
            <a:rect l="l" t="t" r="r" b="b"/>
            <a:pathLst>
              <a:path w="2938779" h="1678939">
                <a:moveTo>
                  <a:pt x="2938678" y="0"/>
                </a:moveTo>
                <a:lnTo>
                  <a:pt x="0" y="0"/>
                </a:lnTo>
                <a:lnTo>
                  <a:pt x="0" y="1678317"/>
                </a:lnTo>
                <a:lnTo>
                  <a:pt x="1469516" y="1678317"/>
                </a:lnTo>
                <a:lnTo>
                  <a:pt x="2938678" y="1678317"/>
                </a:lnTo>
                <a:lnTo>
                  <a:pt x="2938678" y="0"/>
                </a:lnTo>
                <a:close/>
              </a:path>
            </a:pathLst>
          </a:custGeom>
          <a:solidFill>
            <a:srgbClr val="4E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3695763" y="2183765"/>
            <a:ext cx="2938780" cy="1678939"/>
          </a:xfrm>
          <a:prstGeom prst="rect">
            <a:avLst/>
          </a:prstGeom>
          <a:ln w="25559">
            <a:solidFill>
              <a:srgbClr val="000000"/>
            </a:solidFill>
          </a:ln>
        </p:spPr>
        <p:txBody>
          <a:bodyPr wrap="square" lIns="0" tIns="622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90"/>
              </a:spcBef>
            </a:pPr>
            <a:endParaRPr sz="3500">
              <a:latin typeface="Times New Roman"/>
              <a:cs typeface="Times New Roman"/>
            </a:endParaRPr>
          </a:p>
          <a:p>
            <a:pPr marL="562610">
              <a:lnSpc>
                <a:spcPct val="100000"/>
              </a:lnSpc>
            </a:pPr>
            <a:r>
              <a:rPr dirty="0" sz="3500" spc="-10">
                <a:latin typeface="Carlito"/>
                <a:cs typeface="Carlito"/>
              </a:rPr>
              <a:t>Computer</a:t>
            </a:r>
            <a:endParaRPr sz="3500">
              <a:latin typeface="Carlito"/>
              <a:cs typeface="Carlito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2688120" y="2624035"/>
            <a:ext cx="4788535" cy="883919"/>
            <a:chOff x="2688120" y="2624035"/>
            <a:chExt cx="4788535" cy="883919"/>
          </a:xfrm>
        </p:grpSpPr>
        <p:sp>
          <p:nvSpPr>
            <p:cNvPr id="7" name="object 7" descr=""/>
            <p:cNvSpPr/>
            <p:nvPr/>
          </p:nvSpPr>
          <p:spPr>
            <a:xfrm>
              <a:off x="2688120" y="2687764"/>
              <a:ext cx="889000" cy="0"/>
            </a:xfrm>
            <a:custGeom>
              <a:avLst/>
              <a:gdLst/>
              <a:ahLst/>
              <a:cxnLst/>
              <a:rect l="l" t="t" r="r" b="b"/>
              <a:pathLst>
                <a:path w="889000" h="0">
                  <a:moveTo>
                    <a:pt x="0" y="0"/>
                  </a:moveTo>
                  <a:lnTo>
                    <a:pt x="888834" y="0"/>
                  </a:lnTo>
                </a:path>
              </a:pathLst>
            </a:custGeom>
            <a:ln w="255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568318" y="2624035"/>
              <a:ext cx="128270" cy="128270"/>
            </a:xfrm>
            <a:custGeom>
              <a:avLst/>
              <a:gdLst/>
              <a:ahLst/>
              <a:cxnLst/>
              <a:rect l="l" t="t" r="r" b="b"/>
              <a:pathLst>
                <a:path w="128270" h="128269">
                  <a:moveTo>
                    <a:pt x="0" y="0"/>
                  </a:moveTo>
                  <a:lnTo>
                    <a:pt x="0" y="127800"/>
                  </a:lnTo>
                  <a:lnTo>
                    <a:pt x="127800" y="637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2688120" y="3443757"/>
              <a:ext cx="889000" cy="0"/>
            </a:xfrm>
            <a:custGeom>
              <a:avLst/>
              <a:gdLst/>
              <a:ahLst/>
              <a:cxnLst/>
              <a:rect l="l" t="t" r="r" b="b"/>
              <a:pathLst>
                <a:path w="889000" h="0">
                  <a:moveTo>
                    <a:pt x="0" y="0"/>
                  </a:moveTo>
                  <a:lnTo>
                    <a:pt x="888834" y="0"/>
                  </a:lnTo>
                </a:path>
              </a:pathLst>
            </a:custGeom>
            <a:ln w="255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568318" y="3380041"/>
              <a:ext cx="128270" cy="128270"/>
            </a:xfrm>
            <a:custGeom>
              <a:avLst/>
              <a:gdLst/>
              <a:ahLst/>
              <a:cxnLst/>
              <a:rect l="l" t="t" r="r" b="b"/>
              <a:pathLst>
                <a:path w="128270" h="128270">
                  <a:moveTo>
                    <a:pt x="0" y="0"/>
                  </a:moveTo>
                  <a:lnTo>
                    <a:pt x="0" y="127800"/>
                  </a:lnTo>
                  <a:lnTo>
                    <a:pt x="127800" y="637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6636245" y="2939757"/>
              <a:ext cx="720725" cy="0"/>
            </a:xfrm>
            <a:custGeom>
              <a:avLst/>
              <a:gdLst/>
              <a:ahLst/>
              <a:cxnLst/>
              <a:rect l="l" t="t" r="r" b="b"/>
              <a:pathLst>
                <a:path w="720725" h="0">
                  <a:moveTo>
                    <a:pt x="0" y="0"/>
                  </a:moveTo>
                  <a:lnTo>
                    <a:pt x="720712" y="0"/>
                  </a:lnTo>
                </a:path>
              </a:pathLst>
            </a:custGeom>
            <a:ln w="255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7348321" y="2876042"/>
              <a:ext cx="128270" cy="128270"/>
            </a:xfrm>
            <a:custGeom>
              <a:avLst/>
              <a:gdLst/>
              <a:ahLst/>
              <a:cxnLst/>
              <a:rect l="l" t="t" r="r" b="b"/>
              <a:pathLst>
                <a:path w="128270" h="128269">
                  <a:moveTo>
                    <a:pt x="0" y="0"/>
                  </a:moveTo>
                  <a:lnTo>
                    <a:pt x="0" y="127800"/>
                  </a:lnTo>
                  <a:lnTo>
                    <a:pt x="127800" y="637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852017" y="2117047"/>
            <a:ext cx="1598930" cy="1503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733425">
              <a:lnSpc>
                <a:spcPct val="138600"/>
              </a:lnSpc>
              <a:spcBef>
                <a:spcPts val="95"/>
              </a:spcBef>
            </a:pPr>
            <a:r>
              <a:rPr dirty="0" sz="3500" spc="-25">
                <a:latin typeface="Carlito"/>
                <a:cs typeface="Carlito"/>
              </a:rPr>
              <a:t>Data </a:t>
            </a:r>
            <a:r>
              <a:rPr dirty="0" sz="3500" spc="-10">
                <a:latin typeface="Carlito"/>
                <a:cs typeface="Carlito"/>
              </a:rPr>
              <a:t>Program</a:t>
            </a:r>
            <a:endParaRPr sz="3500">
              <a:latin typeface="Carlito"/>
              <a:cs typeface="Carlito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7589418" y="2641574"/>
            <a:ext cx="1315720" cy="559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-10">
                <a:latin typeface="Carlito"/>
                <a:cs typeface="Carlito"/>
              </a:rPr>
              <a:t>Output</a:t>
            </a:r>
            <a:endParaRPr sz="3500">
              <a:latin typeface="Carlito"/>
              <a:cs typeface="Carlito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3780002" y="4871885"/>
            <a:ext cx="2938780" cy="1678939"/>
          </a:xfrm>
          <a:custGeom>
            <a:avLst/>
            <a:gdLst/>
            <a:ahLst/>
            <a:cxnLst/>
            <a:rect l="l" t="t" r="r" b="b"/>
            <a:pathLst>
              <a:path w="2938779" h="1678940">
                <a:moveTo>
                  <a:pt x="2938678" y="0"/>
                </a:moveTo>
                <a:lnTo>
                  <a:pt x="0" y="0"/>
                </a:lnTo>
                <a:lnTo>
                  <a:pt x="0" y="1678317"/>
                </a:lnTo>
                <a:lnTo>
                  <a:pt x="1469517" y="1678317"/>
                </a:lnTo>
                <a:lnTo>
                  <a:pt x="2938678" y="1678317"/>
                </a:lnTo>
                <a:lnTo>
                  <a:pt x="2938678" y="0"/>
                </a:lnTo>
                <a:close/>
              </a:path>
            </a:pathLst>
          </a:custGeom>
          <a:solidFill>
            <a:srgbClr val="4E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3780002" y="4871885"/>
            <a:ext cx="2938780" cy="1678939"/>
          </a:xfrm>
          <a:prstGeom prst="rect">
            <a:avLst/>
          </a:prstGeom>
          <a:ln w="25559">
            <a:solidFill>
              <a:srgbClr val="000000"/>
            </a:solidFill>
          </a:ln>
        </p:spPr>
        <p:txBody>
          <a:bodyPr wrap="square" lIns="0" tIns="609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80"/>
              </a:spcBef>
            </a:pPr>
            <a:endParaRPr sz="3500">
              <a:latin typeface="Times New Roman"/>
              <a:cs typeface="Times New Roman"/>
            </a:endParaRPr>
          </a:p>
          <a:p>
            <a:pPr marL="561340">
              <a:lnSpc>
                <a:spcPct val="100000"/>
              </a:lnSpc>
            </a:pPr>
            <a:r>
              <a:rPr dirty="0" sz="3500" spc="-10">
                <a:latin typeface="Carlito"/>
                <a:cs typeface="Carlito"/>
              </a:rPr>
              <a:t>Computer</a:t>
            </a:r>
            <a:endParaRPr sz="3500">
              <a:latin typeface="Carlito"/>
              <a:cs typeface="Carlito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2772003" y="5311800"/>
            <a:ext cx="4788535" cy="883919"/>
            <a:chOff x="2772003" y="5311800"/>
            <a:chExt cx="4788535" cy="883919"/>
          </a:xfrm>
        </p:grpSpPr>
        <p:sp>
          <p:nvSpPr>
            <p:cNvPr id="18" name="object 18" descr=""/>
            <p:cNvSpPr/>
            <p:nvPr/>
          </p:nvSpPr>
          <p:spPr>
            <a:xfrm>
              <a:off x="2772003" y="5375516"/>
              <a:ext cx="889000" cy="0"/>
            </a:xfrm>
            <a:custGeom>
              <a:avLst/>
              <a:gdLst/>
              <a:ahLst/>
              <a:cxnLst/>
              <a:rect l="l" t="t" r="r" b="b"/>
              <a:pathLst>
                <a:path w="889000" h="0">
                  <a:moveTo>
                    <a:pt x="0" y="0"/>
                  </a:moveTo>
                  <a:lnTo>
                    <a:pt x="888834" y="0"/>
                  </a:lnTo>
                </a:path>
              </a:pathLst>
            </a:custGeom>
            <a:ln w="255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3652202" y="5311800"/>
              <a:ext cx="128270" cy="128270"/>
            </a:xfrm>
            <a:custGeom>
              <a:avLst/>
              <a:gdLst/>
              <a:ahLst/>
              <a:cxnLst/>
              <a:rect l="l" t="t" r="r" b="b"/>
              <a:pathLst>
                <a:path w="128270" h="128270">
                  <a:moveTo>
                    <a:pt x="0" y="0"/>
                  </a:moveTo>
                  <a:lnTo>
                    <a:pt x="0" y="127800"/>
                  </a:lnTo>
                  <a:lnTo>
                    <a:pt x="127800" y="637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2772003" y="6131522"/>
              <a:ext cx="889000" cy="0"/>
            </a:xfrm>
            <a:custGeom>
              <a:avLst/>
              <a:gdLst/>
              <a:ahLst/>
              <a:cxnLst/>
              <a:rect l="l" t="t" r="r" b="b"/>
              <a:pathLst>
                <a:path w="889000" h="0">
                  <a:moveTo>
                    <a:pt x="0" y="0"/>
                  </a:moveTo>
                  <a:lnTo>
                    <a:pt x="888834" y="0"/>
                  </a:lnTo>
                </a:path>
              </a:pathLst>
            </a:custGeom>
            <a:ln w="255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3652202" y="6067806"/>
              <a:ext cx="128270" cy="128270"/>
            </a:xfrm>
            <a:custGeom>
              <a:avLst/>
              <a:gdLst/>
              <a:ahLst/>
              <a:cxnLst/>
              <a:rect l="l" t="t" r="r" b="b"/>
              <a:pathLst>
                <a:path w="128270" h="128270">
                  <a:moveTo>
                    <a:pt x="0" y="0"/>
                  </a:moveTo>
                  <a:lnTo>
                    <a:pt x="0" y="127800"/>
                  </a:lnTo>
                  <a:lnTo>
                    <a:pt x="127800" y="637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6720116" y="5627522"/>
              <a:ext cx="721360" cy="0"/>
            </a:xfrm>
            <a:custGeom>
              <a:avLst/>
              <a:gdLst/>
              <a:ahLst/>
              <a:cxnLst/>
              <a:rect l="l" t="t" r="r" b="b"/>
              <a:pathLst>
                <a:path w="721359" h="0">
                  <a:moveTo>
                    <a:pt x="0" y="0"/>
                  </a:moveTo>
                  <a:lnTo>
                    <a:pt x="721080" y="0"/>
                  </a:lnTo>
                </a:path>
              </a:pathLst>
            </a:custGeom>
            <a:ln w="255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7432560" y="5563793"/>
              <a:ext cx="128270" cy="128270"/>
            </a:xfrm>
            <a:custGeom>
              <a:avLst/>
              <a:gdLst/>
              <a:ahLst/>
              <a:cxnLst/>
              <a:rect l="l" t="t" r="r" b="b"/>
              <a:pathLst>
                <a:path w="128270" h="128270">
                  <a:moveTo>
                    <a:pt x="0" y="0"/>
                  </a:moveTo>
                  <a:lnTo>
                    <a:pt x="0" y="127800"/>
                  </a:lnTo>
                  <a:lnTo>
                    <a:pt x="127800" y="637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1669935" y="5011458"/>
            <a:ext cx="864869" cy="559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-20">
                <a:latin typeface="Carlito"/>
                <a:cs typeface="Carlito"/>
              </a:rPr>
              <a:t>Data</a:t>
            </a:r>
            <a:endParaRPr sz="3500">
              <a:latin typeface="Carlito"/>
              <a:cs typeface="Carlito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1289062" y="5832983"/>
            <a:ext cx="1315720" cy="559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-10">
                <a:latin typeface="Carlito"/>
                <a:cs typeface="Carlito"/>
              </a:rPr>
              <a:t>Output</a:t>
            </a:r>
            <a:endParaRPr sz="3500">
              <a:latin typeface="Carlito"/>
              <a:cs typeface="Carlito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7656741" y="5328983"/>
            <a:ext cx="1733550" cy="1092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3500" spc="-30">
                <a:latin typeface="Carlito"/>
                <a:cs typeface="Carlito"/>
              </a:rPr>
              <a:t>Program/ </a:t>
            </a:r>
            <a:r>
              <a:rPr dirty="0" sz="3500" spc="-10">
                <a:latin typeface="Carlito"/>
                <a:cs typeface="Carlito"/>
              </a:rPr>
              <a:t>Rules</a:t>
            </a:r>
            <a:endParaRPr sz="3500">
              <a:latin typeface="Carlito"/>
              <a:cs typeface="Carlito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645020" y="793699"/>
            <a:ext cx="7482840" cy="498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100" spc="-25" b="1">
                <a:solidFill>
                  <a:srgbClr val="BF4F4C"/>
                </a:solidFill>
                <a:latin typeface="Carlito"/>
                <a:cs typeface="Carlito"/>
              </a:rPr>
              <a:t>Traditional</a:t>
            </a:r>
            <a:r>
              <a:rPr dirty="0" sz="3100" spc="-90" b="1">
                <a:solidFill>
                  <a:srgbClr val="BF4F4C"/>
                </a:solidFill>
                <a:latin typeface="Carlito"/>
                <a:cs typeface="Carlito"/>
              </a:rPr>
              <a:t> </a:t>
            </a:r>
            <a:r>
              <a:rPr dirty="0" sz="3100" spc="-20" b="1">
                <a:solidFill>
                  <a:srgbClr val="BF4F4C"/>
                </a:solidFill>
                <a:latin typeface="Carlito"/>
                <a:cs typeface="Carlito"/>
              </a:rPr>
              <a:t>Programming</a:t>
            </a:r>
            <a:r>
              <a:rPr dirty="0" sz="3100" spc="-85" b="1">
                <a:solidFill>
                  <a:srgbClr val="BF4F4C"/>
                </a:solidFill>
                <a:latin typeface="Carlito"/>
                <a:cs typeface="Carlito"/>
              </a:rPr>
              <a:t> </a:t>
            </a:r>
            <a:r>
              <a:rPr dirty="0" sz="3100" b="1">
                <a:solidFill>
                  <a:srgbClr val="BF4F4C"/>
                </a:solidFill>
                <a:latin typeface="Carlito"/>
                <a:cs typeface="Carlito"/>
              </a:rPr>
              <a:t>vs</a:t>
            </a:r>
            <a:r>
              <a:rPr dirty="0" sz="3100" spc="-85" b="1">
                <a:solidFill>
                  <a:srgbClr val="BF4F4C"/>
                </a:solidFill>
                <a:latin typeface="Carlito"/>
                <a:cs typeface="Carlito"/>
              </a:rPr>
              <a:t> </a:t>
            </a:r>
            <a:r>
              <a:rPr dirty="0" sz="3100" b="1">
                <a:solidFill>
                  <a:srgbClr val="BF4F4C"/>
                </a:solidFill>
                <a:latin typeface="Carlito"/>
                <a:cs typeface="Carlito"/>
              </a:rPr>
              <a:t>Machine</a:t>
            </a:r>
            <a:r>
              <a:rPr dirty="0" sz="3100" spc="-85" b="1">
                <a:solidFill>
                  <a:srgbClr val="BF4F4C"/>
                </a:solidFill>
                <a:latin typeface="Carlito"/>
                <a:cs typeface="Carlito"/>
              </a:rPr>
              <a:t> </a:t>
            </a:r>
            <a:r>
              <a:rPr dirty="0" sz="3100" spc="-10" b="1">
                <a:solidFill>
                  <a:srgbClr val="BF4F4C"/>
                </a:solidFill>
                <a:latin typeface="Carlito"/>
                <a:cs typeface="Carlito"/>
              </a:rPr>
              <a:t>Learning</a:t>
            </a:r>
            <a:endParaRPr sz="31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65099" y="5907862"/>
            <a:ext cx="174625" cy="2038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50" spc="204">
                <a:solidFill>
                  <a:srgbClr val="FF3366"/>
                </a:solidFill>
                <a:latin typeface="OpenSymbol"/>
                <a:cs typeface="OpenSymbol"/>
              </a:rPr>
              <a:t>●</a:t>
            </a:r>
            <a:endParaRPr sz="1150">
              <a:latin typeface="OpenSymbol"/>
              <a:cs typeface="OpenSymbo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887653" y="5824334"/>
            <a:ext cx="8617585" cy="1214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600" i="1">
                <a:latin typeface="Arial"/>
                <a:cs typeface="Arial"/>
              </a:rPr>
              <a:t>Machine</a:t>
            </a:r>
            <a:r>
              <a:rPr dirty="0" sz="2600" spc="-60" i="1">
                <a:latin typeface="Arial"/>
                <a:cs typeface="Arial"/>
              </a:rPr>
              <a:t> </a:t>
            </a:r>
            <a:r>
              <a:rPr dirty="0" sz="2600" i="1">
                <a:latin typeface="Arial"/>
                <a:cs typeface="Arial"/>
              </a:rPr>
              <a:t>learning</a:t>
            </a:r>
            <a:r>
              <a:rPr dirty="0" sz="2600" spc="-25" i="1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is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primarily</a:t>
            </a:r>
            <a:r>
              <a:rPr dirty="0" sz="2600" spc="-5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concerned</a:t>
            </a:r>
            <a:r>
              <a:rPr dirty="0" sz="2600" spc="-5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with</a:t>
            </a:r>
            <a:r>
              <a:rPr dirty="0" sz="2600" spc="-6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the</a:t>
            </a:r>
            <a:r>
              <a:rPr dirty="0" sz="2600" spc="-20">
                <a:latin typeface="Arial"/>
                <a:cs typeface="Arial"/>
              </a:rPr>
              <a:t> </a:t>
            </a:r>
            <a:r>
              <a:rPr dirty="0" sz="2600" spc="-10" b="1">
                <a:solidFill>
                  <a:srgbClr val="0000FF"/>
                </a:solidFill>
                <a:latin typeface="Arial"/>
                <a:cs typeface="Arial"/>
              </a:rPr>
              <a:t>accuracy </a:t>
            </a:r>
            <a:r>
              <a:rPr dirty="0" sz="2600">
                <a:latin typeface="Arial"/>
                <a:cs typeface="Arial"/>
              </a:rPr>
              <a:t>and</a:t>
            </a:r>
            <a:r>
              <a:rPr dirty="0" sz="2600" spc="-40"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0000FF"/>
                </a:solidFill>
                <a:latin typeface="Arial"/>
                <a:cs typeface="Arial"/>
              </a:rPr>
              <a:t>effectiveness</a:t>
            </a:r>
            <a:r>
              <a:rPr dirty="0" sz="2600" spc="-3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of</a:t>
            </a:r>
            <a:r>
              <a:rPr dirty="0" sz="2600" spc="-5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the</a:t>
            </a:r>
            <a:r>
              <a:rPr dirty="0" sz="2600" spc="-40">
                <a:latin typeface="Arial"/>
                <a:cs typeface="Arial"/>
              </a:rPr>
              <a:t> </a:t>
            </a:r>
            <a:r>
              <a:rPr dirty="0" sz="2600" i="1">
                <a:latin typeface="Arial"/>
                <a:cs typeface="Arial"/>
              </a:rPr>
              <a:t>computer</a:t>
            </a:r>
            <a:r>
              <a:rPr dirty="0" sz="2600" spc="-55" i="1">
                <a:latin typeface="Arial"/>
                <a:cs typeface="Arial"/>
              </a:rPr>
              <a:t> </a:t>
            </a:r>
            <a:r>
              <a:rPr dirty="0" sz="2600" i="1">
                <a:latin typeface="Arial"/>
                <a:cs typeface="Arial"/>
              </a:rPr>
              <a:t>system</a:t>
            </a:r>
            <a:r>
              <a:rPr dirty="0" sz="2600" spc="-25" i="1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in</a:t>
            </a:r>
            <a:r>
              <a:rPr dirty="0" sz="2600" spc="-50">
                <a:latin typeface="Arial"/>
                <a:cs typeface="Arial"/>
              </a:rPr>
              <a:t> </a:t>
            </a:r>
            <a:r>
              <a:rPr dirty="0" sz="2600" spc="-10" b="1">
                <a:solidFill>
                  <a:srgbClr val="FF0000"/>
                </a:solidFill>
                <a:latin typeface="Arial"/>
                <a:cs typeface="Arial"/>
              </a:rPr>
              <a:t>performing </a:t>
            </a:r>
            <a:r>
              <a:rPr dirty="0" sz="2600" b="1">
                <a:solidFill>
                  <a:srgbClr val="FF0000"/>
                </a:solidFill>
                <a:latin typeface="Arial"/>
                <a:cs typeface="Arial"/>
              </a:rPr>
              <a:t>complex</a:t>
            </a:r>
            <a:r>
              <a:rPr dirty="0" sz="2600" spc="-6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600" spc="-10" b="1">
                <a:solidFill>
                  <a:srgbClr val="FF0000"/>
                </a:solidFill>
                <a:latin typeface="Arial"/>
                <a:cs typeface="Arial"/>
              </a:rPr>
              <a:t>tasks.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82697" y="835812"/>
            <a:ext cx="450659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ML</a:t>
            </a:r>
            <a:r>
              <a:rPr dirty="0" spc="-295"/>
              <a:t> </a:t>
            </a:r>
            <a:r>
              <a:rPr dirty="0"/>
              <a:t>Related</a:t>
            </a:r>
            <a:r>
              <a:rPr dirty="0" spc="-140"/>
              <a:t> </a:t>
            </a:r>
            <a:r>
              <a:rPr dirty="0" spc="-10"/>
              <a:t>Fields</a:t>
            </a: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8597" y="1564925"/>
            <a:ext cx="6788886" cy="4376153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3272663" y="1827619"/>
            <a:ext cx="65976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1303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Carlito"/>
                <a:cs typeface="Carlito"/>
              </a:rPr>
              <a:t>data </a:t>
            </a:r>
            <a:r>
              <a:rPr dirty="0" sz="1800" spc="-10">
                <a:latin typeface="Carlito"/>
                <a:cs typeface="Carlito"/>
              </a:rPr>
              <a:t>mining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425465" y="3813733"/>
            <a:ext cx="15957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rlito"/>
                <a:cs typeface="Carlito"/>
              </a:rPr>
              <a:t>cognitive</a:t>
            </a:r>
            <a:r>
              <a:rPr dirty="0" sz="1800" spc="-25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science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457139" y="3057017"/>
            <a:ext cx="14573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rlito"/>
                <a:cs typeface="Carlito"/>
              </a:rPr>
              <a:t>decision</a:t>
            </a:r>
            <a:r>
              <a:rPr dirty="0" sz="1800" spc="-80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theory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245857" y="3435375"/>
            <a:ext cx="17843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rlito"/>
                <a:cs typeface="Carlito"/>
              </a:rPr>
              <a:t>information</a:t>
            </a:r>
            <a:r>
              <a:rPr dirty="0" sz="1800" spc="-45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theory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804581" y="4107141"/>
            <a:ext cx="9575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rlito"/>
                <a:cs typeface="Carlito"/>
              </a:rPr>
              <a:t>databases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780625" y="3279140"/>
            <a:ext cx="1012190" cy="695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" marR="5080" indent="-12065">
              <a:lnSpc>
                <a:spcPct val="100000"/>
              </a:lnSpc>
              <a:spcBef>
                <a:spcPts val="100"/>
              </a:spcBef>
            </a:pPr>
            <a:r>
              <a:rPr dirty="0" sz="2200" spc="-10" b="1" i="1">
                <a:latin typeface="Carlito"/>
                <a:cs typeface="Carlito"/>
              </a:rPr>
              <a:t>machine</a:t>
            </a:r>
            <a:r>
              <a:rPr dirty="0" sz="2200" spc="-10" b="1" i="1">
                <a:latin typeface="Carlito"/>
                <a:cs typeface="Carlito"/>
              </a:rPr>
              <a:t> learning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732096" y="4381474"/>
            <a:ext cx="2327275" cy="866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41630">
              <a:lnSpc>
                <a:spcPct val="153300"/>
              </a:lnSpc>
              <a:spcBef>
                <a:spcPts val="100"/>
              </a:spcBef>
            </a:pPr>
            <a:r>
              <a:rPr dirty="0" sz="1800" spc="-10">
                <a:latin typeface="Carlito"/>
                <a:cs typeface="Carlito"/>
              </a:rPr>
              <a:t>psychological</a:t>
            </a:r>
            <a:r>
              <a:rPr dirty="0" sz="1800" spc="-85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models neuroscience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313978" y="2637625"/>
            <a:ext cx="8197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rlito"/>
                <a:cs typeface="Carlito"/>
              </a:rPr>
              <a:t>statistics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957664" y="4936579"/>
            <a:ext cx="119189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6540" marR="5080" indent="-244475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rlito"/>
                <a:cs typeface="Carlito"/>
              </a:rPr>
              <a:t>evolutionary models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4881854" y="2091855"/>
            <a:ext cx="13481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rlito"/>
                <a:cs typeface="Carlito"/>
              </a:rPr>
              <a:t>control</a:t>
            </a:r>
            <a:r>
              <a:rPr dirty="0" sz="1800" spc="-70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theory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6865454" y="1657350"/>
            <a:ext cx="2613660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Carlito"/>
                <a:cs typeface="Carlito"/>
              </a:rPr>
              <a:t>Assignment1: </a:t>
            </a:r>
            <a:r>
              <a:rPr dirty="0" sz="2400">
                <a:latin typeface="Carlito"/>
                <a:cs typeface="Carlito"/>
              </a:rPr>
              <a:t>Discuss</a:t>
            </a:r>
            <a:r>
              <a:rPr dirty="0" sz="2400" spc="-5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their</a:t>
            </a:r>
            <a:r>
              <a:rPr dirty="0" sz="2400" spc="-50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relation </a:t>
            </a:r>
            <a:r>
              <a:rPr dirty="0" sz="2400">
                <a:latin typeface="Carlito"/>
                <a:cs typeface="Carlito"/>
              </a:rPr>
              <a:t>to</a:t>
            </a:r>
            <a:r>
              <a:rPr dirty="0" sz="2400" spc="-40">
                <a:latin typeface="Carlito"/>
                <a:cs typeface="Carlito"/>
              </a:rPr>
              <a:t> </a:t>
            </a:r>
            <a:r>
              <a:rPr dirty="0" sz="2400" spc="-25">
                <a:latin typeface="Carlito"/>
                <a:cs typeface="Carlito"/>
              </a:rPr>
              <a:t>ML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677" y="1722602"/>
            <a:ext cx="8878316" cy="529704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61375" y="713778"/>
            <a:ext cx="654558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Machine</a:t>
            </a:r>
            <a:r>
              <a:rPr dirty="0" spc="-204"/>
              <a:t> </a:t>
            </a:r>
            <a:r>
              <a:rPr dirty="0"/>
              <a:t>Learning</a:t>
            </a:r>
            <a:r>
              <a:rPr dirty="0" spc="-200"/>
              <a:t> </a:t>
            </a:r>
            <a:r>
              <a:rPr dirty="0" spc="-10"/>
              <a:t>Domain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5876" y="1764017"/>
            <a:ext cx="9407156" cy="526390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56585" y="713778"/>
            <a:ext cx="415734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Basic</a:t>
            </a:r>
            <a:r>
              <a:rPr dirty="0" spc="-270"/>
              <a:t> </a:t>
            </a:r>
            <a:r>
              <a:rPr dirty="0" spc="-10"/>
              <a:t>Algorithms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9182" rIns="0" bIns="0" rtlCol="0" vert="horz">
            <a:spAutoFit/>
          </a:bodyPr>
          <a:lstStyle/>
          <a:p>
            <a:pPr marL="46355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Supervised</a:t>
            </a:r>
            <a:r>
              <a:rPr dirty="0" sz="3600" spc="-35"/>
              <a:t> </a:t>
            </a:r>
            <a:r>
              <a:rPr dirty="0" sz="3600">
                <a:solidFill>
                  <a:srgbClr val="0000FF"/>
                </a:solidFill>
              </a:rPr>
              <a:t>Vs</a:t>
            </a:r>
            <a:r>
              <a:rPr dirty="0" sz="3600" spc="-30">
                <a:solidFill>
                  <a:srgbClr val="0000FF"/>
                </a:solidFill>
              </a:rPr>
              <a:t> </a:t>
            </a:r>
            <a:r>
              <a:rPr dirty="0" sz="3600"/>
              <a:t>Unsupervised</a:t>
            </a:r>
            <a:r>
              <a:rPr dirty="0" sz="3600" spc="-25"/>
              <a:t> </a:t>
            </a:r>
            <a:r>
              <a:rPr dirty="0" sz="3600" spc="-10"/>
              <a:t>Learning</a:t>
            </a:r>
            <a:endParaRPr sz="36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046" y="1569593"/>
            <a:ext cx="8873274" cy="5484964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4666" y="713778"/>
            <a:ext cx="266509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Algorithms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531603" y="6756475"/>
            <a:ext cx="3570604" cy="375285"/>
          </a:xfrm>
          <a:prstGeom prst="rect">
            <a:avLst/>
          </a:prstGeom>
          <a:ln w="9359">
            <a:solidFill>
              <a:srgbClr val="FFFFFF"/>
            </a:solidFill>
          </a:ln>
        </p:spPr>
        <p:txBody>
          <a:bodyPr wrap="square" lIns="0" tIns="50800" rIns="0" bIns="0" rtlCol="0" vert="horz">
            <a:spAutoFit/>
          </a:bodyPr>
          <a:lstStyle/>
          <a:p>
            <a:pPr marL="100330">
              <a:lnSpc>
                <a:spcPct val="100000"/>
              </a:lnSpc>
              <a:spcBef>
                <a:spcPts val="400"/>
              </a:spcBef>
            </a:pPr>
            <a:r>
              <a:rPr dirty="0" sz="1800" spc="-10">
                <a:latin typeface="Carlito"/>
                <a:cs typeface="Carlito"/>
              </a:rPr>
              <a:t>Semi-</a:t>
            </a:r>
            <a:r>
              <a:rPr dirty="0" sz="1800">
                <a:latin typeface="Carlito"/>
                <a:cs typeface="Carlito"/>
              </a:rPr>
              <a:t>Supervised</a:t>
            </a:r>
            <a:r>
              <a:rPr dirty="0" sz="1800" spc="-15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learning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502856" y="1556588"/>
            <a:ext cx="4151629" cy="2811145"/>
            <a:chOff x="502856" y="1556588"/>
            <a:chExt cx="4151629" cy="2811145"/>
          </a:xfrm>
        </p:grpSpPr>
        <p:sp>
          <p:nvSpPr>
            <p:cNvPr id="5" name="object 5" descr=""/>
            <p:cNvSpPr/>
            <p:nvPr/>
          </p:nvSpPr>
          <p:spPr>
            <a:xfrm>
              <a:off x="515874" y="1569605"/>
              <a:ext cx="4125595" cy="2221230"/>
            </a:xfrm>
            <a:custGeom>
              <a:avLst/>
              <a:gdLst/>
              <a:ahLst/>
              <a:cxnLst/>
              <a:rect l="l" t="t" r="r" b="b"/>
              <a:pathLst>
                <a:path w="4125595" h="2221229">
                  <a:moveTo>
                    <a:pt x="4125252" y="0"/>
                  </a:moveTo>
                  <a:lnTo>
                    <a:pt x="0" y="0"/>
                  </a:lnTo>
                  <a:lnTo>
                    <a:pt x="0" y="2220836"/>
                  </a:lnTo>
                  <a:lnTo>
                    <a:pt x="2062810" y="2220836"/>
                  </a:lnTo>
                  <a:lnTo>
                    <a:pt x="4125252" y="2220836"/>
                  </a:lnTo>
                  <a:lnTo>
                    <a:pt x="41252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515874" y="1569605"/>
              <a:ext cx="4125595" cy="2221230"/>
            </a:xfrm>
            <a:custGeom>
              <a:avLst/>
              <a:gdLst/>
              <a:ahLst/>
              <a:cxnLst/>
              <a:rect l="l" t="t" r="r" b="b"/>
              <a:pathLst>
                <a:path w="4125595" h="2221229">
                  <a:moveTo>
                    <a:pt x="2062810" y="2220836"/>
                  </a:moveTo>
                  <a:lnTo>
                    <a:pt x="0" y="2220836"/>
                  </a:lnTo>
                  <a:lnTo>
                    <a:pt x="0" y="0"/>
                  </a:lnTo>
                  <a:lnTo>
                    <a:pt x="4125252" y="0"/>
                  </a:lnTo>
                  <a:lnTo>
                    <a:pt x="4125252" y="2220836"/>
                  </a:lnTo>
                  <a:lnTo>
                    <a:pt x="2062810" y="2220836"/>
                  </a:lnTo>
                  <a:close/>
                </a:path>
              </a:pathLst>
            </a:custGeom>
            <a:ln w="25559">
              <a:solidFill>
                <a:srgbClr val="395E8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775436" y="3713403"/>
              <a:ext cx="3729990" cy="649605"/>
            </a:xfrm>
            <a:custGeom>
              <a:avLst/>
              <a:gdLst/>
              <a:ahLst/>
              <a:cxnLst/>
              <a:rect l="l" t="t" r="r" b="b"/>
              <a:pathLst>
                <a:path w="3729990" h="649604">
                  <a:moveTo>
                    <a:pt x="1865160" y="649071"/>
                  </a:moveTo>
                  <a:lnTo>
                    <a:pt x="0" y="649071"/>
                  </a:lnTo>
                  <a:lnTo>
                    <a:pt x="0" y="0"/>
                  </a:lnTo>
                  <a:lnTo>
                    <a:pt x="3729964" y="0"/>
                  </a:lnTo>
                  <a:lnTo>
                    <a:pt x="3729964" y="649071"/>
                  </a:lnTo>
                  <a:lnTo>
                    <a:pt x="1865160" y="649071"/>
                  </a:lnTo>
                  <a:close/>
                </a:path>
              </a:pathLst>
            </a:custGeom>
            <a:ln w="935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 descr=""/>
          <p:cNvGrpSpPr/>
          <p:nvPr/>
        </p:nvGrpSpPr>
        <p:grpSpPr>
          <a:xfrm>
            <a:off x="5424068" y="1582864"/>
            <a:ext cx="4151629" cy="2825115"/>
            <a:chOff x="5424068" y="1582864"/>
            <a:chExt cx="4151629" cy="2825115"/>
          </a:xfrm>
        </p:grpSpPr>
        <p:sp>
          <p:nvSpPr>
            <p:cNvPr id="9" name="object 9" descr=""/>
            <p:cNvSpPr/>
            <p:nvPr/>
          </p:nvSpPr>
          <p:spPr>
            <a:xfrm>
              <a:off x="5437086" y="1595882"/>
              <a:ext cx="4125595" cy="2221230"/>
            </a:xfrm>
            <a:custGeom>
              <a:avLst/>
              <a:gdLst/>
              <a:ahLst/>
              <a:cxnLst/>
              <a:rect l="l" t="t" r="r" b="b"/>
              <a:pathLst>
                <a:path w="4125595" h="2221229">
                  <a:moveTo>
                    <a:pt x="4125239" y="0"/>
                  </a:moveTo>
                  <a:lnTo>
                    <a:pt x="0" y="0"/>
                  </a:lnTo>
                  <a:lnTo>
                    <a:pt x="0" y="2220836"/>
                  </a:lnTo>
                  <a:lnTo>
                    <a:pt x="2062797" y="2220836"/>
                  </a:lnTo>
                  <a:lnTo>
                    <a:pt x="4125239" y="2220836"/>
                  </a:lnTo>
                  <a:lnTo>
                    <a:pt x="41252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5437086" y="1595882"/>
              <a:ext cx="4125595" cy="2221230"/>
            </a:xfrm>
            <a:custGeom>
              <a:avLst/>
              <a:gdLst/>
              <a:ahLst/>
              <a:cxnLst/>
              <a:rect l="l" t="t" r="r" b="b"/>
              <a:pathLst>
                <a:path w="4125595" h="2221229">
                  <a:moveTo>
                    <a:pt x="2062797" y="2220836"/>
                  </a:moveTo>
                  <a:lnTo>
                    <a:pt x="0" y="2220836"/>
                  </a:lnTo>
                  <a:lnTo>
                    <a:pt x="0" y="0"/>
                  </a:lnTo>
                  <a:lnTo>
                    <a:pt x="4125239" y="0"/>
                  </a:lnTo>
                  <a:lnTo>
                    <a:pt x="4125239" y="2220836"/>
                  </a:lnTo>
                  <a:lnTo>
                    <a:pt x="2062797" y="2220836"/>
                  </a:lnTo>
                  <a:close/>
                </a:path>
              </a:pathLst>
            </a:custGeom>
            <a:ln w="25559">
              <a:solidFill>
                <a:srgbClr val="395E8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5880239" y="3753726"/>
              <a:ext cx="3107055" cy="649605"/>
            </a:xfrm>
            <a:custGeom>
              <a:avLst/>
              <a:gdLst/>
              <a:ahLst/>
              <a:cxnLst/>
              <a:rect l="l" t="t" r="r" b="b"/>
              <a:pathLst>
                <a:path w="3107054" h="649604">
                  <a:moveTo>
                    <a:pt x="1553400" y="649071"/>
                  </a:moveTo>
                  <a:lnTo>
                    <a:pt x="0" y="649071"/>
                  </a:lnTo>
                  <a:lnTo>
                    <a:pt x="0" y="0"/>
                  </a:lnTo>
                  <a:lnTo>
                    <a:pt x="3106800" y="0"/>
                  </a:lnTo>
                  <a:lnTo>
                    <a:pt x="3106800" y="649071"/>
                  </a:lnTo>
                  <a:lnTo>
                    <a:pt x="1553400" y="649071"/>
                  </a:lnTo>
                  <a:close/>
                </a:path>
              </a:pathLst>
            </a:custGeom>
            <a:ln w="935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 descr=""/>
          <p:cNvGrpSpPr/>
          <p:nvPr/>
        </p:nvGrpSpPr>
        <p:grpSpPr>
          <a:xfrm>
            <a:off x="2883785" y="4466701"/>
            <a:ext cx="4152900" cy="2246630"/>
            <a:chOff x="2883785" y="4466701"/>
            <a:chExt cx="4152900" cy="2246630"/>
          </a:xfrm>
        </p:grpSpPr>
        <p:sp>
          <p:nvSpPr>
            <p:cNvPr id="13" name="object 13" descr=""/>
            <p:cNvSpPr/>
            <p:nvPr/>
          </p:nvSpPr>
          <p:spPr>
            <a:xfrm>
              <a:off x="2896565" y="4479480"/>
              <a:ext cx="4127500" cy="2221230"/>
            </a:xfrm>
            <a:custGeom>
              <a:avLst/>
              <a:gdLst/>
              <a:ahLst/>
              <a:cxnLst/>
              <a:rect l="l" t="t" r="r" b="b"/>
              <a:pathLst>
                <a:path w="4127500" h="2221229">
                  <a:moveTo>
                    <a:pt x="4127030" y="0"/>
                  </a:moveTo>
                  <a:lnTo>
                    <a:pt x="0" y="0"/>
                  </a:lnTo>
                  <a:lnTo>
                    <a:pt x="0" y="2220836"/>
                  </a:lnTo>
                  <a:lnTo>
                    <a:pt x="2063508" y="2220836"/>
                  </a:lnTo>
                  <a:lnTo>
                    <a:pt x="4127030" y="2220836"/>
                  </a:lnTo>
                  <a:lnTo>
                    <a:pt x="41270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2896565" y="4479480"/>
              <a:ext cx="4127500" cy="2221230"/>
            </a:xfrm>
            <a:custGeom>
              <a:avLst/>
              <a:gdLst/>
              <a:ahLst/>
              <a:cxnLst/>
              <a:rect l="l" t="t" r="r" b="b"/>
              <a:pathLst>
                <a:path w="4127500" h="2221229">
                  <a:moveTo>
                    <a:pt x="2063508" y="2220836"/>
                  </a:moveTo>
                  <a:lnTo>
                    <a:pt x="0" y="2220836"/>
                  </a:lnTo>
                  <a:lnTo>
                    <a:pt x="0" y="0"/>
                  </a:lnTo>
                  <a:lnTo>
                    <a:pt x="4127030" y="0"/>
                  </a:lnTo>
                  <a:lnTo>
                    <a:pt x="4127030" y="2220836"/>
                  </a:lnTo>
                  <a:lnTo>
                    <a:pt x="2063508" y="2220836"/>
                  </a:lnTo>
                  <a:close/>
                </a:path>
              </a:pathLst>
            </a:custGeom>
            <a:ln w="25559">
              <a:solidFill>
                <a:srgbClr val="395E8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15625" y="4600254"/>
              <a:ext cx="3761999" cy="2086921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3066122" y="5947918"/>
              <a:ext cx="5080" cy="1905"/>
            </a:xfrm>
            <a:custGeom>
              <a:avLst/>
              <a:gdLst/>
              <a:ahLst/>
              <a:cxnLst/>
              <a:rect l="l" t="t" r="r" b="b"/>
              <a:pathLst>
                <a:path w="5080" h="1904">
                  <a:moveTo>
                    <a:pt x="5041" y="1803"/>
                  </a:moveTo>
                  <a:lnTo>
                    <a:pt x="3238" y="1079"/>
                  </a:lnTo>
                  <a:lnTo>
                    <a:pt x="1803" y="723"/>
                  </a:lnTo>
                  <a:lnTo>
                    <a:pt x="0" y="0"/>
                  </a:lnTo>
                </a:path>
              </a:pathLst>
            </a:custGeom>
            <a:ln w="19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780116" y="3751465"/>
            <a:ext cx="37211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5885" marR="137096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rlito"/>
                <a:cs typeface="Carlito"/>
              </a:rPr>
              <a:t>Supervised</a:t>
            </a:r>
            <a:r>
              <a:rPr dirty="0" sz="1800" spc="-45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learning </a:t>
            </a:r>
            <a:r>
              <a:rPr dirty="0" sz="1800" spc="-20">
                <a:latin typeface="Carlito"/>
                <a:cs typeface="Carlito"/>
              </a:rPr>
              <a:t>Training</a:t>
            </a:r>
            <a:r>
              <a:rPr dirty="0" sz="1800" spc="-6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data</a:t>
            </a:r>
            <a:r>
              <a:rPr dirty="0" sz="1800" spc="-6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with</a:t>
            </a:r>
            <a:r>
              <a:rPr dirty="0" sz="1800" spc="-60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labels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5884919" y="3791064"/>
            <a:ext cx="309753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5250" marR="69532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rlito"/>
                <a:cs typeface="Carlito"/>
              </a:rPr>
              <a:t>Unsupervised</a:t>
            </a:r>
            <a:r>
              <a:rPr dirty="0" sz="1800" spc="-60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learning </a:t>
            </a:r>
            <a:r>
              <a:rPr dirty="0" sz="1800" spc="-20">
                <a:latin typeface="Carlito"/>
                <a:cs typeface="Carlito"/>
              </a:rPr>
              <a:t>Training</a:t>
            </a:r>
            <a:r>
              <a:rPr dirty="0" sz="1800" spc="-5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data</a:t>
            </a:r>
            <a:r>
              <a:rPr dirty="0" sz="1800" spc="-5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not</a:t>
            </a:r>
            <a:r>
              <a:rPr dirty="0" sz="1800" spc="-50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labeled</a:t>
            </a:r>
            <a:endParaRPr sz="1800">
              <a:latin typeface="Carlito"/>
              <a:cs typeface="Carlito"/>
            </a:endParaRPr>
          </a:p>
        </p:txBody>
      </p:sp>
      <p:pic>
        <p:nvPicPr>
          <p:cNvPr id="19" name="object 1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0264" y="1666974"/>
            <a:ext cx="3572631" cy="2084050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83780" y="1664102"/>
            <a:ext cx="3735000" cy="2140922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00735" y="1518742"/>
            <a:ext cx="225425" cy="2647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550" spc="270">
                <a:solidFill>
                  <a:srgbClr val="FF3366"/>
                </a:solidFill>
                <a:latin typeface="OpenSymbol"/>
                <a:cs typeface="OpenSymbol"/>
              </a:rPr>
              <a:t>●</a:t>
            </a:r>
            <a:endParaRPr sz="1550">
              <a:latin typeface="OpenSymbol"/>
              <a:cs typeface="OpenSymbo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23302" y="713778"/>
            <a:ext cx="7414895" cy="1250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820419">
              <a:lnSpc>
                <a:spcPct val="100000"/>
              </a:lnSpc>
              <a:spcBef>
                <a:spcPts val="100"/>
              </a:spcBef>
            </a:pPr>
            <a:r>
              <a:rPr dirty="0"/>
              <a:t>Machine</a:t>
            </a:r>
            <a:r>
              <a:rPr dirty="0" spc="-150"/>
              <a:t> </a:t>
            </a:r>
            <a:r>
              <a:rPr dirty="0"/>
              <a:t>learning</a:t>
            </a:r>
            <a:r>
              <a:rPr dirty="0" spc="-150"/>
              <a:t> </a:t>
            </a:r>
            <a:r>
              <a:rPr dirty="0" spc="-10"/>
              <a:t>structure</a:t>
            </a: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dirty="0" sz="3500" b="1">
                <a:solidFill>
                  <a:srgbClr val="0000FF"/>
                </a:solidFill>
                <a:latin typeface="Arial"/>
                <a:cs typeface="Arial"/>
              </a:rPr>
              <a:t>Supervised</a:t>
            </a:r>
            <a:r>
              <a:rPr dirty="0" sz="3500" spc="-204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500" spc="-10" b="1">
                <a:solidFill>
                  <a:srgbClr val="0000FF"/>
                </a:solidFill>
                <a:latin typeface="Arial"/>
                <a:cs typeface="Arial"/>
              </a:rPr>
              <a:t>learning</a:t>
            </a:r>
            <a:endParaRPr sz="3500">
              <a:latin typeface="Arial"/>
              <a:cs typeface="Arial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839876" y="2103120"/>
            <a:ext cx="8401050" cy="4837430"/>
            <a:chOff x="839876" y="2103120"/>
            <a:chExt cx="8401050" cy="4837430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7836" y="2103120"/>
              <a:ext cx="7893354" cy="4836960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839876" y="5375516"/>
              <a:ext cx="8401050" cy="0"/>
            </a:xfrm>
            <a:custGeom>
              <a:avLst/>
              <a:gdLst/>
              <a:ahLst/>
              <a:cxnLst/>
              <a:rect l="l" t="t" r="r" b="b"/>
              <a:pathLst>
                <a:path w="8401050" h="0">
                  <a:moveTo>
                    <a:pt x="0" y="0"/>
                  </a:moveTo>
                  <a:lnTo>
                    <a:pt x="8400605" y="0"/>
                  </a:lnTo>
                </a:path>
              </a:pathLst>
            </a:custGeom>
            <a:ln w="76318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145540">
              <a:lnSpc>
                <a:spcPct val="100000"/>
              </a:lnSpc>
              <a:spcBef>
                <a:spcPts val="100"/>
              </a:spcBef>
            </a:pPr>
            <a:r>
              <a:rPr dirty="0"/>
              <a:t>Overview</a:t>
            </a:r>
            <a:r>
              <a:rPr dirty="0" spc="-150"/>
              <a:t> </a:t>
            </a:r>
            <a:r>
              <a:rPr dirty="0"/>
              <a:t>of</a:t>
            </a:r>
            <a:r>
              <a:rPr dirty="0" spc="-105"/>
              <a:t> </a:t>
            </a:r>
            <a:r>
              <a:rPr dirty="0"/>
              <a:t>Data</a:t>
            </a:r>
            <a:r>
              <a:rPr dirty="0" spc="-305"/>
              <a:t> </a:t>
            </a:r>
            <a:r>
              <a:rPr dirty="0" spc="-10"/>
              <a:t>Analytics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91770" rIns="0" bIns="0" rtlCol="0" vert="horz">
            <a:spAutoFit/>
          </a:bodyPr>
          <a:lstStyle/>
          <a:p>
            <a:pPr lvl="1" marL="702945" indent="-690245">
              <a:lnSpc>
                <a:spcPct val="100000"/>
              </a:lnSpc>
              <a:spcBef>
                <a:spcPts val="1510"/>
              </a:spcBef>
              <a:buAutoNum type="arabicPeriod"/>
              <a:tabLst>
                <a:tab pos="702945" algn="l"/>
              </a:tabLst>
            </a:pPr>
            <a:r>
              <a:rPr dirty="0" sz="2800">
                <a:latin typeface="Arial"/>
                <a:cs typeface="Arial"/>
              </a:rPr>
              <a:t>Overview</a:t>
            </a:r>
            <a:r>
              <a:rPr dirty="0" sz="2800" spc="-6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of</a:t>
            </a:r>
            <a:r>
              <a:rPr dirty="0" sz="2800" spc="-40">
                <a:latin typeface="Arial"/>
                <a:cs typeface="Arial"/>
              </a:rPr>
              <a:t> </a:t>
            </a:r>
            <a:r>
              <a:rPr dirty="0" sz="2800" spc="-20">
                <a:latin typeface="Arial"/>
                <a:cs typeface="Arial"/>
              </a:rPr>
              <a:t>Data</a:t>
            </a:r>
            <a:r>
              <a:rPr dirty="0" sz="2800" spc="-170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Analytics</a:t>
            </a:r>
            <a:endParaRPr sz="2800">
              <a:latin typeface="Arial"/>
              <a:cs typeface="Arial"/>
            </a:endParaRPr>
          </a:p>
          <a:p>
            <a:pPr lvl="1" marL="697865" indent="-685165">
              <a:lnSpc>
                <a:spcPct val="100000"/>
              </a:lnSpc>
              <a:spcBef>
                <a:spcPts val="1410"/>
              </a:spcBef>
              <a:buAutoNum type="arabicPeriod"/>
              <a:tabLst>
                <a:tab pos="697865" algn="l"/>
              </a:tabLst>
            </a:pPr>
            <a:r>
              <a:rPr dirty="0" sz="2800" spc="-20">
                <a:solidFill>
                  <a:srgbClr val="DCDCDC"/>
                </a:solidFill>
                <a:latin typeface="Arial"/>
                <a:cs typeface="Arial"/>
              </a:rPr>
              <a:t>Types</a:t>
            </a:r>
            <a:r>
              <a:rPr dirty="0" sz="2800" spc="-9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DCDCDC"/>
                </a:solidFill>
                <a:latin typeface="Arial"/>
                <a:cs typeface="Arial"/>
              </a:rPr>
              <a:t>of</a:t>
            </a:r>
            <a:r>
              <a:rPr dirty="0" sz="2800" spc="-6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dirty="0" sz="2800" spc="-20">
                <a:solidFill>
                  <a:srgbClr val="DCDCDC"/>
                </a:solidFill>
                <a:latin typeface="Arial"/>
                <a:cs typeface="Arial"/>
              </a:rPr>
              <a:t>Data</a:t>
            </a:r>
            <a:r>
              <a:rPr dirty="0" sz="2800" spc="-17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dirty="0" sz="2800" spc="-10">
                <a:solidFill>
                  <a:srgbClr val="DCDCDC"/>
                </a:solidFill>
                <a:latin typeface="Arial"/>
                <a:cs typeface="Arial"/>
              </a:rPr>
              <a:t>Analytics</a:t>
            </a:r>
            <a:endParaRPr sz="2800">
              <a:latin typeface="Arial"/>
              <a:cs typeface="Arial"/>
            </a:endParaRPr>
          </a:p>
          <a:p>
            <a:pPr lvl="1" marL="702945" indent="-690245">
              <a:lnSpc>
                <a:spcPct val="100000"/>
              </a:lnSpc>
              <a:spcBef>
                <a:spcPts val="1410"/>
              </a:spcBef>
              <a:buAutoNum type="arabicPeriod"/>
              <a:tabLst>
                <a:tab pos="702945" algn="l"/>
              </a:tabLst>
            </a:pPr>
            <a:r>
              <a:rPr dirty="0" sz="2800" spc="-20">
                <a:solidFill>
                  <a:srgbClr val="DCDCDC"/>
                </a:solidFill>
                <a:latin typeface="Arial"/>
                <a:cs typeface="Arial"/>
              </a:rPr>
              <a:t>Data</a:t>
            </a:r>
            <a:r>
              <a:rPr dirty="0" sz="2800" spc="-175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DCDCDC"/>
                </a:solidFill>
                <a:latin typeface="Arial"/>
                <a:cs typeface="Arial"/>
              </a:rPr>
              <a:t>Analytics</a:t>
            </a:r>
            <a:r>
              <a:rPr dirty="0" sz="2800" spc="-4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dirty="0" sz="2800" spc="-10">
                <a:solidFill>
                  <a:srgbClr val="DCDCDC"/>
                </a:solidFill>
                <a:latin typeface="Arial"/>
                <a:cs typeface="Arial"/>
              </a:rPr>
              <a:t>lifecycle</a:t>
            </a:r>
            <a:endParaRPr sz="2800">
              <a:latin typeface="Arial"/>
              <a:cs typeface="Arial"/>
            </a:endParaRPr>
          </a:p>
          <a:p>
            <a:pPr lvl="1" marL="702945" indent="-690245">
              <a:lnSpc>
                <a:spcPct val="100000"/>
              </a:lnSpc>
              <a:spcBef>
                <a:spcPts val="1420"/>
              </a:spcBef>
              <a:buAutoNum type="arabicPeriod"/>
              <a:tabLst>
                <a:tab pos="702945" algn="l"/>
              </a:tabLst>
            </a:pPr>
            <a:r>
              <a:rPr dirty="0" sz="2800">
                <a:solidFill>
                  <a:srgbClr val="DCDCDC"/>
                </a:solidFill>
                <a:latin typeface="Arial"/>
                <a:cs typeface="Arial"/>
              </a:rPr>
              <a:t>Building</a:t>
            </a:r>
            <a:r>
              <a:rPr dirty="0" sz="2800" spc="-9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dirty="0" sz="2800" spc="-20">
                <a:solidFill>
                  <a:srgbClr val="DCDCDC"/>
                </a:solidFill>
                <a:latin typeface="Arial"/>
                <a:cs typeface="Arial"/>
              </a:rPr>
              <a:t>Data</a:t>
            </a:r>
            <a:r>
              <a:rPr dirty="0" sz="2800" spc="-175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DCDCDC"/>
                </a:solidFill>
                <a:latin typeface="Arial"/>
                <a:cs typeface="Arial"/>
              </a:rPr>
              <a:t>Analytics</a:t>
            </a:r>
            <a:r>
              <a:rPr dirty="0" sz="2800" spc="-55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dirty="0" sz="2800" spc="-10">
                <a:solidFill>
                  <a:srgbClr val="DCDCDC"/>
                </a:solidFill>
                <a:latin typeface="Arial"/>
                <a:cs typeface="Arial"/>
              </a:rPr>
              <a:t>Models</a:t>
            </a:r>
            <a:endParaRPr sz="2800">
              <a:latin typeface="Arial"/>
              <a:cs typeface="Arial"/>
            </a:endParaRPr>
          </a:p>
          <a:p>
            <a:pPr lvl="1" marL="702945" indent="-690245">
              <a:lnSpc>
                <a:spcPct val="100000"/>
              </a:lnSpc>
              <a:spcBef>
                <a:spcPts val="1410"/>
              </a:spcBef>
              <a:buAutoNum type="arabicPeriod"/>
              <a:tabLst>
                <a:tab pos="702945" algn="l"/>
              </a:tabLst>
            </a:pPr>
            <a:r>
              <a:rPr dirty="0" sz="2800">
                <a:solidFill>
                  <a:srgbClr val="DCDCDC"/>
                </a:solidFill>
                <a:latin typeface="Arial"/>
                <a:cs typeface="Arial"/>
              </a:rPr>
              <a:t>Introduction</a:t>
            </a:r>
            <a:r>
              <a:rPr dirty="0" sz="2800" spc="-105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DCDCDC"/>
                </a:solidFill>
                <a:latin typeface="Arial"/>
                <a:cs typeface="Arial"/>
              </a:rPr>
              <a:t>to</a:t>
            </a:r>
            <a:r>
              <a:rPr dirty="0" sz="2800" spc="-9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dirty="0" sz="2800" spc="-10">
                <a:solidFill>
                  <a:srgbClr val="DCDCDC"/>
                </a:solidFill>
                <a:latin typeface="Arial"/>
                <a:cs typeface="Arial"/>
              </a:rPr>
              <a:t>Machine/Deep</a:t>
            </a:r>
            <a:r>
              <a:rPr dirty="0" sz="2800" spc="-95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dirty="0" sz="2800" spc="-10">
                <a:solidFill>
                  <a:srgbClr val="DCDCDC"/>
                </a:solidFill>
                <a:latin typeface="Arial"/>
                <a:cs typeface="Arial"/>
              </a:rPr>
              <a:t>Learning</a:t>
            </a:r>
            <a:endParaRPr sz="2800">
              <a:latin typeface="Arial"/>
              <a:cs typeface="Arial"/>
            </a:endParaRPr>
          </a:p>
          <a:p>
            <a:pPr lvl="1" marL="702945" indent="-690245">
              <a:lnSpc>
                <a:spcPct val="100000"/>
              </a:lnSpc>
              <a:spcBef>
                <a:spcPts val="1410"/>
              </a:spcBef>
              <a:buAutoNum type="arabicPeriod"/>
              <a:tabLst>
                <a:tab pos="702945" algn="l"/>
              </a:tabLst>
            </a:pPr>
            <a:r>
              <a:rPr dirty="0" sz="2800">
                <a:solidFill>
                  <a:srgbClr val="DCDCDC"/>
                </a:solidFill>
                <a:latin typeface="Arial"/>
                <a:cs typeface="Arial"/>
              </a:rPr>
              <a:t>Data</a:t>
            </a:r>
            <a:r>
              <a:rPr dirty="0" sz="2800" spc="-65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dirty="0" sz="2800" spc="-10">
                <a:solidFill>
                  <a:srgbClr val="DCDCDC"/>
                </a:solidFill>
                <a:latin typeface="Arial"/>
                <a:cs typeface="Arial"/>
              </a:rPr>
              <a:t>Visualization</a:t>
            </a:r>
            <a:r>
              <a:rPr dirty="0" sz="2800" spc="-6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DCDCDC"/>
                </a:solidFill>
                <a:latin typeface="Arial"/>
                <a:cs typeface="Arial"/>
              </a:rPr>
              <a:t>and</a:t>
            </a:r>
            <a:r>
              <a:rPr dirty="0" sz="2800" spc="-6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DCDCDC"/>
                </a:solidFill>
                <a:latin typeface="Arial"/>
                <a:cs typeface="Arial"/>
              </a:rPr>
              <a:t>Story</a:t>
            </a:r>
            <a:r>
              <a:rPr dirty="0" sz="2800" spc="-6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dirty="0" sz="2800" spc="-10">
                <a:solidFill>
                  <a:srgbClr val="DCDCDC"/>
                </a:solidFill>
                <a:latin typeface="Arial"/>
                <a:cs typeface="Arial"/>
              </a:rPr>
              <a:t>telling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00735" y="1678940"/>
            <a:ext cx="225425" cy="2647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550" spc="270">
                <a:solidFill>
                  <a:srgbClr val="FF3366"/>
                </a:solidFill>
                <a:latin typeface="OpenSymbol"/>
                <a:cs typeface="OpenSymbol"/>
              </a:rPr>
              <a:t>●</a:t>
            </a:r>
            <a:endParaRPr sz="1550">
              <a:latin typeface="OpenSymbol"/>
              <a:cs typeface="OpenSymbo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23302" y="1564462"/>
            <a:ext cx="4803140" cy="559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-20" b="1">
                <a:solidFill>
                  <a:srgbClr val="0000FF"/>
                </a:solidFill>
                <a:latin typeface="Arial"/>
                <a:cs typeface="Arial"/>
              </a:rPr>
              <a:t>Unsupervised</a:t>
            </a:r>
            <a:r>
              <a:rPr dirty="0" sz="3500" spc="-12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500" spc="-10" b="1">
                <a:solidFill>
                  <a:srgbClr val="0000FF"/>
                </a:solidFill>
                <a:latin typeface="Arial"/>
                <a:cs typeface="Arial"/>
              </a:rPr>
              <a:t>learning</a:t>
            </a:r>
            <a:endParaRPr sz="35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31136" y="713778"/>
            <a:ext cx="660717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Machine</a:t>
            </a:r>
            <a:r>
              <a:rPr dirty="0" spc="-150"/>
              <a:t> </a:t>
            </a:r>
            <a:r>
              <a:rPr dirty="0"/>
              <a:t>learning</a:t>
            </a:r>
            <a:r>
              <a:rPr dirty="0" spc="-150"/>
              <a:t> </a:t>
            </a:r>
            <a:r>
              <a:rPr dirty="0" spc="-10"/>
              <a:t>structure</a:t>
            </a:r>
          </a:p>
        </p:txBody>
      </p:sp>
      <p:grpSp>
        <p:nvGrpSpPr>
          <p:cNvPr id="5" name="object 5" descr=""/>
          <p:cNvGrpSpPr/>
          <p:nvPr/>
        </p:nvGrpSpPr>
        <p:grpSpPr>
          <a:xfrm>
            <a:off x="874445" y="2179434"/>
            <a:ext cx="8449945" cy="4837430"/>
            <a:chOff x="874445" y="2179434"/>
            <a:chExt cx="8449945" cy="4837430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4445" y="2179434"/>
              <a:ext cx="8355241" cy="4836960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923759" y="5039639"/>
              <a:ext cx="8401050" cy="0"/>
            </a:xfrm>
            <a:custGeom>
              <a:avLst/>
              <a:gdLst/>
              <a:ahLst/>
              <a:cxnLst/>
              <a:rect l="l" t="t" r="r" b="b"/>
              <a:pathLst>
                <a:path w="8401050" h="0">
                  <a:moveTo>
                    <a:pt x="0" y="0"/>
                  </a:moveTo>
                  <a:lnTo>
                    <a:pt x="8400605" y="0"/>
                  </a:lnTo>
                </a:path>
              </a:pathLst>
            </a:custGeom>
            <a:ln w="76318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00735" y="1578508"/>
            <a:ext cx="186055" cy="2178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250" spc="215">
                <a:solidFill>
                  <a:srgbClr val="FF3366"/>
                </a:solidFill>
                <a:latin typeface="OpenSymbol"/>
                <a:cs typeface="OpenSymbol"/>
              </a:rPr>
              <a:t>●</a:t>
            </a:r>
            <a:endParaRPr sz="1250">
              <a:latin typeface="OpenSymbol"/>
              <a:cs typeface="OpenSymbo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10602" y="1278190"/>
            <a:ext cx="7583805" cy="1717039"/>
          </a:xfrm>
          <a:prstGeom prst="rect">
            <a:avLst/>
          </a:prstGeom>
        </p:spPr>
        <p:txBody>
          <a:bodyPr wrap="square" lIns="0" tIns="22161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745"/>
              </a:spcBef>
            </a:pPr>
            <a:r>
              <a:rPr dirty="0" sz="2800" b="1">
                <a:solidFill>
                  <a:srgbClr val="FF0000"/>
                </a:solidFill>
                <a:latin typeface="Arial"/>
                <a:cs typeface="Arial"/>
              </a:rPr>
              <a:t>Supervised</a:t>
            </a:r>
            <a:r>
              <a:rPr dirty="0" sz="2800" spc="-11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learning</a:t>
            </a:r>
            <a:r>
              <a:rPr dirty="0" sz="2800" spc="-114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categories</a:t>
            </a:r>
            <a:r>
              <a:rPr dirty="0" sz="2800" spc="-12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and</a:t>
            </a:r>
            <a:r>
              <a:rPr dirty="0" sz="2800" spc="-114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techniques</a:t>
            </a:r>
            <a:endParaRPr sz="2800">
              <a:latin typeface="Arial"/>
              <a:cs typeface="Arial"/>
            </a:endParaRPr>
          </a:p>
          <a:p>
            <a:pPr marL="171450">
              <a:lnSpc>
                <a:spcPct val="100000"/>
              </a:lnSpc>
              <a:spcBef>
                <a:spcPts val="1410"/>
              </a:spcBef>
              <a:tabLst>
                <a:tab pos="456565" algn="l"/>
              </a:tabLst>
            </a:pPr>
            <a:r>
              <a:rPr dirty="0" baseline="13888" sz="2700">
                <a:solidFill>
                  <a:srgbClr val="FF3366"/>
                </a:solidFill>
                <a:latin typeface="Arial"/>
                <a:cs typeface="Arial"/>
              </a:rPr>
              <a:t>	</a:t>
            </a:r>
            <a:r>
              <a:rPr dirty="0" sz="2400" b="1">
                <a:solidFill>
                  <a:srgbClr val="0000FF"/>
                </a:solidFill>
                <a:latin typeface="Arial"/>
                <a:cs typeface="Arial"/>
              </a:rPr>
              <a:t>Linear</a:t>
            </a:r>
            <a:r>
              <a:rPr dirty="0" sz="2400" spc="-10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00FF"/>
                </a:solidFill>
                <a:latin typeface="Arial"/>
                <a:cs typeface="Arial"/>
              </a:rPr>
              <a:t>classifier</a:t>
            </a:r>
            <a:r>
              <a:rPr dirty="0" sz="2400" spc="-9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(numerical</a:t>
            </a:r>
            <a:r>
              <a:rPr dirty="0" sz="2400" spc="-11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functions)</a:t>
            </a:r>
            <a:endParaRPr sz="2400">
              <a:latin typeface="Arial"/>
              <a:cs typeface="Arial"/>
            </a:endParaRPr>
          </a:p>
          <a:p>
            <a:pPr marL="171450">
              <a:lnSpc>
                <a:spcPct val="100000"/>
              </a:lnSpc>
              <a:spcBef>
                <a:spcPts val="1140"/>
              </a:spcBef>
              <a:tabLst>
                <a:tab pos="456565" algn="l"/>
              </a:tabLst>
            </a:pPr>
            <a:r>
              <a:rPr dirty="0" baseline="13888" sz="2700">
                <a:solidFill>
                  <a:srgbClr val="FF3366"/>
                </a:solidFill>
                <a:latin typeface="Arial"/>
                <a:cs typeface="Arial"/>
              </a:rPr>
              <a:t>	</a:t>
            </a:r>
            <a:r>
              <a:rPr dirty="0" sz="2400" b="1">
                <a:solidFill>
                  <a:srgbClr val="0000FF"/>
                </a:solidFill>
                <a:latin typeface="Arial"/>
                <a:cs typeface="Arial"/>
              </a:rPr>
              <a:t>Parametric</a:t>
            </a:r>
            <a:r>
              <a:rPr dirty="0" sz="2400" spc="-16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(Probabilistic</a:t>
            </a:r>
            <a:r>
              <a:rPr dirty="0" sz="2400" spc="-15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functions)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572374" y="3177260"/>
            <a:ext cx="14033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135">
                <a:solidFill>
                  <a:srgbClr val="FF3366"/>
                </a:solidFill>
                <a:latin typeface="OpenSymbol"/>
                <a:cs typeface="OpenSymbol"/>
              </a:rPr>
              <a:t>●</a:t>
            </a:r>
            <a:endParaRPr sz="900">
              <a:latin typeface="OpenSymbol"/>
              <a:cs typeface="OpenSymbo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044054" y="3112452"/>
            <a:ext cx="8519795" cy="11093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55015" marR="3048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Arial"/>
                <a:cs typeface="Arial"/>
              </a:rPr>
              <a:t>Naïve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Bayes,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Gaussian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discriminant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analysis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(GDA),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Hidden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Markov </a:t>
            </a:r>
            <a:r>
              <a:rPr dirty="0" sz="2000">
                <a:latin typeface="Arial"/>
                <a:cs typeface="Arial"/>
              </a:rPr>
              <a:t>models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(HMM),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Probabilistic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graphical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models</a:t>
            </a:r>
            <a:endParaRPr sz="20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850"/>
              </a:spcBef>
              <a:tabLst>
                <a:tab pos="323215" algn="l"/>
              </a:tabLst>
            </a:pPr>
            <a:r>
              <a:rPr dirty="0" baseline="13888" sz="2700">
                <a:solidFill>
                  <a:srgbClr val="FF3366"/>
                </a:solidFill>
                <a:latin typeface="Arial"/>
                <a:cs typeface="Arial"/>
              </a:rPr>
              <a:t>	</a:t>
            </a:r>
            <a:r>
              <a:rPr dirty="0" sz="2400" spc="-10" b="1">
                <a:solidFill>
                  <a:srgbClr val="0000FF"/>
                </a:solidFill>
                <a:latin typeface="Arial"/>
                <a:cs typeface="Arial"/>
              </a:rPr>
              <a:t>Non-</a:t>
            </a:r>
            <a:r>
              <a:rPr dirty="0" sz="2400" b="1">
                <a:solidFill>
                  <a:srgbClr val="0000FF"/>
                </a:solidFill>
                <a:latin typeface="Arial"/>
                <a:cs typeface="Arial"/>
              </a:rPr>
              <a:t>parametric</a:t>
            </a:r>
            <a:r>
              <a:rPr dirty="0" sz="2400" spc="-5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(Instance-</a:t>
            </a:r>
            <a:r>
              <a:rPr dirty="0" sz="2400">
                <a:latin typeface="Arial"/>
                <a:cs typeface="Arial"/>
              </a:rPr>
              <a:t>based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functions)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572374" y="4405579"/>
            <a:ext cx="14033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135">
                <a:solidFill>
                  <a:srgbClr val="FF3366"/>
                </a:solidFill>
                <a:latin typeface="OpenSymbol"/>
                <a:cs typeface="OpenSymbol"/>
              </a:rPr>
              <a:t>●</a:t>
            </a:r>
            <a:endParaRPr sz="900">
              <a:latin typeface="OpenSymbol"/>
              <a:cs typeface="OpenSymbo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044054" y="4340771"/>
            <a:ext cx="8278495" cy="11093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55015" marR="30480">
              <a:lnSpc>
                <a:spcPct val="100000"/>
              </a:lnSpc>
              <a:spcBef>
                <a:spcPts val="100"/>
              </a:spcBef>
            </a:pPr>
            <a:r>
              <a:rPr dirty="0" sz="2000" spc="-10" i="1">
                <a:latin typeface="Arial"/>
                <a:cs typeface="Arial"/>
              </a:rPr>
              <a:t>K</a:t>
            </a:r>
            <a:r>
              <a:rPr dirty="0" sz="2000" spc="-10">
                <a:latin typeface="Arial"/>
                <a:cs typeface="Arial"/>
              </a:rPr>
              <a:t>-</a:t>
            </a:r>
            <a:r>
              <a:rPr dirty="0" sz="2000">
                <a:latin typeface="Arial"/>
                <a:cs typeface="Arial"/>
              </a:rPr>
              <a:t>nearest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neighbors,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Kernel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regression,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Kernel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density </a:t>
            </a:r>
            <a:r>
              <a:rPr dirty="0" sz="2000" spc="-10">
                <a:latin typeface="Arial"/>
                <a:cs typeface="Arial"/>
              </a:rPr>
              <a:t>estimation, </a:t>
            </a:r>
            <a:r>
              <a:rPr dirty="0" sz="2000">
                <a:latin typeface="Arial"/>
                <a:cs typeface="Arial"/>
              </a:rPr>
              <a:t>Local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regression</a:t>
            </a:r>
            <a:endParaRPr sz="20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850"/>
              </a:spcBef>
              <a:tabLst>
                <a:tab pos="323215" algn="l"/>
              </a:tabLst>
            </a:pPr>
            <a:r>
              <a:rPr dirty="0" baseline="13888" sz="2700">
                <a:solidFill>
                  <a:srgbClr val="FF3366"/>
                </a:solidFill>
                <a:latin typeface="Arial"/>
                <a:cs typeface="Arial"/>
              </a:rPr>
              <a:t>	</a:t>
            </a:r>
            <a:r>
              <a:rPr dirty="0" sz="2400" spc="-20" b="1">
                <a:solidFill>
                  <a:srgbClr val="0000FF"/>
                </a:solidFill>
                <a:latin typeface="Arial"/>
                <a:cs typeface="Arial"/>
              </a:rPr>
              <a:t>Non-</a:t>
            </a:r>
            <a:r>
              <a:rPr dirty="0" sz="2400" b="1">
                <a:solidFill>
                  <a:srgbClr val="0000FF"/>
                </a:solidFill>
                <a:latin typeface="Arial"/>
                <a:cs typeface="Arial"/>
              </a:rPr>
              <a:t>metric</a:t>
            </a:r>
            <a:r>
              <a:rPr dirty="0" sz="2400" spc="-7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(Symbolic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functions)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018654" y="5477985"/>
            <a:ext cx="7703820" cy="1343660"/>
          </a:xfrm>
          <a:prstGeom prst="rect">
            <a:avLst/>
          </a:prstGeom>
        </p:spPr>
        <p:txBody>
          <a:bodyPr wrap="square" lIns="0" tIns="102235" rIns="0" bIns="0" rtlCol="0" vert="horz">
            <a:spAutoFit/>
          </a:bodyPr>
          <a:lstStyle/>
          <a:p>
            <a:pPr marL="779780" indent="-213995">
              <a:lnSpc>
                <a:spcPct val="100000"/>
              </a:lnSpc>
              <a:spcBef>
                <a:spcPts val="805"/>
              </a:spcBef>
              <a:buClr>
                <a:srgbClr val="FF3366"/>
              </a:buClr>
              <a:buSzPct val="45000"/>
              <a:buFont typeface="OpenSymbol"/>
              <a:buChar char="●"/>
              <a:tabLst>
                <a:tab pos="779780" algn="l"/>
              </a:tabLst>
            </a:pPr>
            <a:r>
              <a:rPr dirty="0" sz="2000">
                <a:latin typeface="Arial"/>
                <a:cs typeface="Arial"/>
              </a:rPr>
              <a:t>Classification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and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regression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tree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(CART),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decision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tree</a:t>
            </a:r>
            <a:endParaRPr sz="20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850"/>
              </a:spcBef>
              <a:tabLst>
                <a:tab pos="348615" algn="l"/>
              </a:tabLst>
            </a:pPr>
            <a:r>
              <a:rPr dirty="0" baseline="13888" sz="2700">
                <a:solidFill>
                  <a:srgbClr val="FF3366"/>
                </a:solidFill>
                <a:latin typeface="Arial"/>
                <a:cs typeface="Arial"/>
              </a:rPr>
              <a:t>	</a:t>
            </a:r>
            <a:r>
              <a:rPr dirty="0" sz="2400" b="1">
                <a:solidFill>
                  <a:srgbClr val="0000FF"/>
                </a:solidFill>
                <a:latin typeface="Arial"/>
                <a:cs typeface="Arial"/>
              </a:rPr>
              <a:t>Aggregation</a:t>
            </a:r>
            <a:r>
              <a:rPr dirty="0" sz="2400" spc="-114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0000FF"/>
                </a:solidFill>
                <a:latin typeface="Arial"/>
                <a:cs typeface="Arial"/>
              </a:rPr>
              <a:t>(Ensembling)</a:t>
            </a:r>
            <a:endParaRPr sz="2400">
              <a:latin typeface="Arial"/>
              <a:cs typeface="Arial"/>
            </a:endParaRPr>
          </a:p>
          <a:p>
            <a:pPr marL="779780" indent="-213995">
              <a:lnSpc>
                <a:spcPct val="100000"/>
              </a:lnSpc>
              <a:spcBef>
                <a:spcPts val="1140"/>
              </a:spcBef>
              <a:buClr>
                <a:srgbClr val="FF3366"/>
              </a:buClr>
              <a:buSzPct val="45000"/>
              <a:buFont typeface="OpenSymbol"/>
              <a:buChar char="●"/>
              <a:tabLst>
                <a:tab pos="779780" algn="l"/>
              </a:tabLst>
            </a:pPr>
            <a:r>
              <a:rPr dirty="0" sz="2000">
                <a:latin typeface="Arial"/>
                <a:cs typeface="Arial"/>
              </a:rPr>
              <a:t>Bagging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(bootstrap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+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aggregation),</a:t>
            </a:r>
            <a:r>
              <a:rPr dirty="0" sz="2000" spc="-1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Adaboost,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Random</a:t>
            </a:r>
            <a:r>
              <a:rPr dirty="0" sz="2000" spc="-10">
                <a:latin typeface="Arial"/>
                <a:cs typeface="Arial"/>
              </a:rPr>
              <a:t> forest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449702" y="674535"/>
            <a:ext cx="517144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Learning</a:t>
            </a:r>
            <a:r>
              <a:rPr dirty="0" spc="-295"/>
              <a:t> </a:t>
            </a:r>
            <a:r>
              <a:rPr dirty="0" spc="-35"/>
              <a:t>Techniques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00735" y="1732216"/>
            <a:ext cx="186055" cy="2178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250" spc="215">
                <a:solidFill>
                  <a:srgbClr val="FF3366"/>
                </a:solidFill>
                <a:latin typeface="OpenSymbol"/>
                <a:cs typeface="OpenSymbol"/>
              </a:rPr>
              <a:t>●</a:t>
            </a:r>
            <a:endParaRPr sz="1250">
              <a:latin typeface="OpenSymbol"/>
              <a:cs typeface="OpenSymbo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10602" y="1431910"/>
            <a:ext cx="8018145" cy="1206500"/>
          </a:xfrm>
          <a:prstGeom prst="rect">
            <a:avLst/>
          </a:prstGeom>
        </p:spPr>
        <p:txBody>
          <a:bodyPr wrap="square" lIns="0" tIns="22161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745"/>
              </a:spcBef>
            </a:pPr>
            <a:r>
              <a:rPr dirty="0" sz="2800" spc="-10" b="1">
                <a:solidFill>
                  <a:srgbClr val="FF0000"/>
                </a:solidFill>
                <a:latin typeface="Arial"/>
                <a:cs typeface="Arial"/>
              </a:rPr>
              <a:t>Unsupervised</a:t>
            </a:r>
            <a:r>
              <a:rPr dirty="0" sz="2800" spc="-9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learning</a:t>
            </a:r>
            <a:r>
              <a:rPr dirty="0" sz="2800" spc="-11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categories</a:t>
            </a:r>
            <a:r>
              <a:rPr dirty="0" sz="2800" spc="-10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and</a:t>
            </a:r>
            <a:r>
              <a:rPr dirty="0" sz="2800" spc="-110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techniques</a:t>
            </a:r>
            <a:endParaRPr sz="2800">
              <a:latin typeface="Arial"/>
              <a:cs typeface="Arial"/>
            </a:endParaRPr>
          </a:p>
          <a:p>
            <a:pPr marL="171450">
              <a:lnSpc>
                <a:spcPct val="100000"/>
              </a:lnSpc>
              <a:spcBef>
                <a:spcPts val="1410"/>
              </a:spcBef>
              <a:tabLst>
                <a:tab pos="456565" algn="l"/>
              </a:tabLst>
            </a:pPr>
            <a:r>
              <a:rPr dirty="0" baseline="13888" sz="2700">
                <a:solidFill>
                  <a:srgbClr val="FF3366"/>
                </a:solidFill>
                <a:latin typeface="Arial"/>
                <a:cs typeface="Arial"/>
              </a:rPr>
              <a:t>	</a:t>
            </a:r>
            <a:r>
              <a:rPr dirty="0" sz="2400" spc="-10" b="1">
                <a:solidFill>
                  <a:srgbClr val="0000FF"/>
                </a:solidFill>
                <a:latin typeface="Arial"/>
                <a:cs typeface="Arial"/>
              </a:rPr>
              <a:t>Clustering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572374" y="3234499"/>
            <a:ext cx="14033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135">
                <a:solidFill>
                  <a:srgbClr val="FF3366"/>
                </a:solidFill>
                <a:latin typeface="OpenSymbol"/>
                <a:cs typeface="OpenSymbol"/>
              </a:rPr>
              <a:t>●</a:t>
            </a:r>
            <a:endParaRPr sz="900">
              <a:latin typeface="OpenSymbol"/>
              <a:cs typeface="OpenSymbo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572374" y="2649570"/>
            <a:ext cx="2419985" cy="850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26695" marR="5080" indent="-214629">
              <a:lnSpc>
                <a:spcPct val="135400"/>
              </a:lnSpc>
              <a:spcBef>
                <a:spcPts val="95"/>
              </a:spcBef>
              <a:buClr>
                <a:srgbClr val="FF3366"/>
              </a:buClr>
              <a:buSzPct val="45000"/>
              <a:buFont typeface="OpenSymbol"/>
              <a:buChar char="●"/>
              <a:tabLst>
                <a:tab pos="226695" algn="l"/>
              </a:tabLst>
            </a:pPr>
            <a:r>
              <a:rPr dirty="0" sz="2000" spc="-10">
                <a:latin typeface="Arial"/>
                <a:cs typeface="Arial"/>
              </a:rPr>
              <a:t>K-</a:t>
            </a:r>
            <a:r>
              <a:rPr dirty="0" sz="2000">
                <a:latin typeface="Arial"/>
                <a:cs typeface="Arial"/>
              </a:rPr>
              <a:t>means </a:t>
            </a:r>
            <a:r>
              <a:rPr dirty="0" sz="2000" spc="-10">
                <a:latin typeface="Arial"/>
                <a:cs typeface="Arial"/>
              </a:rPr>
              <a:t>clustering </a:t>
            </a:r>
            <a:r>
              <a:rPr dirty="0" sz="2000">
                <a:latin typeface="Arial"/>
                <a:cs typeface="Arial"/>
              </a:rPr>
              <a:t>Spectral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clustering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044054" y="3582632"/>
            <a:ext cx="310578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23215" algn="l"/>
              </a:tabLst>
            </a:pPr>
            <a:r>
              <a:rPr dirty="0" baseline="13888" sz="2700">
                <a:solidFill>
                  <a:srgbClr val="FF3366"/>
                </a:solidFill>
                <a:latin typeface="Arial"/>
                <a:cs typeface="Arial"/>
              </a:rPr>
              <a:t>	</a:t>
            </a:r>
            <a:r>
              <a:rPr dirty="0" sz="2400" b="1">
                <a:solidFill>
                  <a:srgbClr val="0000FF"/>
                </a:solidFill>
                <a:latin typeface="Arial"/>
                <a:cs typeface="Arial"/>
              </a:rPr>
              <a:t>Density</a:t>
            </a:r>
            <a:r>
              <a:rPr dirty="0" sz="2400" spc="-9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0000FF"/>
                </a:solidFill>
                <a:latin typeface="Arial"/>
                <a:cs typeface="Arial"/>
              </a:rPr>
              <a:t>Estimation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572374" y="4570463"/>
            <a:ext cx="14033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135">
                <a:solidFill>
                  <a:srgbClr val="FF3366"/>
                </a:solidFill>
                <a:latin typeface="OpenSymbol"/>
                <a:cs typeface="OpenSymbol"/>
              </a:rPr>
              <a:t>●</a:t>
            </a:r>
            <a:endParaRPr sz="900">
              <a:latin typeface="OpenSymbol"/>
              <a:cs typeface="OpenSymbo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572374" y="3982664"/>
            <a:ext cx="3846829" cy="853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6695" marR="5080" indent="-214629">
              <a:lnSpc>
                <a:spcPct val="135800"/>
              </a:lnSpc>
              <a:spcBef>
                <a:spcPts val="100"/>
              </a:spcBef>
              <a:buClr>
                <a:srgbClr val="FF3366"/>
              </a:buClr>
              <a:buSzPct val="45000"/>
              <a:buFont typeface="OpenSymbol"/>
              <a:buChar char="●"/>
              <a:tabLst>
                <a:tab pos="226695" algn="l"/>
              </a:tabLst>
            </a:pPr>
            <a:r>
              <a:rPr dirty="0" sz="2000">
                <a:latin typeface="Arial"/>
                <a:cs typeface="Arial"/>
              </a:rPr>
              <a:t>Gaussian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mixture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model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(GMM) </a:t>
            </a:r>
            <a:r>
              <a:rPr dirty="0" sz="2000">
                <a:latin typeface="Arial"/>
                <a:cs typeface="Arial"/>
              </a:rPr>
              <a:t>Graphical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models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044054" y="4918583"/>
            <a:ext cx="400367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23215" algn="l"/>
              </a:tabLst>
            </a:pPr>
            <a:r>
              <a:rPr dirty="0" baseline="13888" sz="2700">
                <a:solidFill>
                  <a:srgbClr val="FF3366"/>
                </a:solidFill>
                <a:latin typeface="Arial"/>
                <a:cs typeface="Arial"/>
              </a:rPr>
              <a:t>	</a:t>
            </a:r>
            <a:r>
              <a:rPr dirty="0" sz="2400" b="1">
                <a:solidFill>
                  <a:srgbClr val="0000FF"/>
                </a:solidFill>
                <a:latin typeface="Arial"/>
                <a:cs typeface="Arial"/>
              </a:rPr>
              <a:t>Dimensionality</a:t>
            </a:r>
            <a:r>
              <a:rPr dirty="0" sz="2400" spc="-13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0000FF"/>
                </a:solidFill>
                <a:latin typeface="Arial"/>
                <a:cs typeface="Arial"/>
              </a:rPr>
              <a:t>reduction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572374" y="5905347"/>
            <a:ext cx="14033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135">
                <a:solidFill>
                  <a:srgbClr val="FF3366"/>
                </a:solidFill>
                <a:latin typeface="OpenSymbol"/>
                <a:cs typeface="OpenSymbol"/>
              </a:rPr>
              <a:t>●</a:t>
            </a:r>
            <a:endParaRPr sz="900">
              <a:latin typeface="OpenSymbol"/>
              <a:cs typeface="OpenSymbo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572374" y="5320418"/>
            <a:ext cx="4300220" cy="850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26695" marR="5080" indent="-214629">
              <a:lnSpc>
                <a:spcPct val="135400"/>
              </a:lnSpc>
              <a:spcBef>
                <a:spcPts val="95"/>
              </a:spcBef>
              <a:buClr>
                <a:srgbClr val="FF3366"/>
              </a:buClr>
              <a:buSzPct val="45000"/>
              <a:buFont typeface="OpenSymbol"/>
              <a:buChar char="●"/>
              <a:tabLst>
                <a:tab pos="226695" algn="l"/>
              </a:tabLst>
            </a:pPr>
            <a:r>
              <a:rPr dirty="0" sz="2000">
                <a:latin typeface="Arial"/>
                <a:cs typeface="Arial"/>
              </a:rPr>
              <a:t>Principal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component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analysis</a:t>
            </a:r>
            <a:r>
              <a:rPr dirty="0" sz="2000" spc="-10">
                <a:latin typeface="Arial"/>
                <a:cs typeface="Arial"/>
              </a:rPr>
              <a:t> (PCA) </a:t>
            </a:r>
            <a:r>
              <a:rPr dirty="0" sz="2000">
                <a:latin typeface="Arial"/>
                <a:cs typeface="Arial"/>
              </a:rPr>
              <a:t>Factor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analysis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449702" y="713778"/>
            <a:ext cx="517144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Learning</a:t>
            </a:r>
            <a:r>
              <a:rPr dirty="0" spc="-295"/>
              <a:t> </a:t>
            </a:r>
            <a:r>
              <a:rPr dirty="0" spc="-35"/>
              <a:t>Techniques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5335" y="713778"/>
            <a:ext cx="368871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Deep</a:t>
            </a:r>
            <a:r>
              <a:rPr dirty="0" spc="-135"/>
              <a:t> </a:t>
            </a:r>
            <a:r>
              <a:rPr dirty="0" spc="-10"/>
              <a:t>Learning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4598" y="1463052"/>
            <a:ext cx="8698318" cy="5393867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5335" y="713778"/>
            <a:ext cx="368871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Deep</a:t>
            </a:r>
            <a:r>
              <a:rPr dirty="0" spc="-135"/>
              <a:t> </a:t>
            </a:r>
            <a:r>
              <a:rPr dirty="0" spc="-10"/>
              <a:t>Learning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874" y="1569250"/>
            <a:ext cx="8868587" cy="5562358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5335" y="713778"/>
            <a:ext cx="368871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Deep</a:t>
            </a:r>
            <a:r>
              <a:rPr dirty="0" spc="-135"/>
              <a:t> </a:t>
            </a:r>
            <a:r>
              <a:rPr dirty="0" spc="-10"/>
              <a:t>Learning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8640" y="1569250"/>
            <a:ext cx="8868956" cy="5562358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18819" y="948718"/>
            <a:ext cx="150495" cy="1021715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dirty="0" sz="2800" spc="-5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dirty="0" sz="2800" spc="-5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174584" y="968873"/>
            <a:ext cx="3790950" cy="1021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100"/>
              </a:spcBef>
            </a:pPr>
            <a:r>
              <a:rPr dirty="0" sz="2800">
                <a:latin typeface="Arial"/>
                <a:cs typeface="Arial"/>
              </a:rPr>
              <a:t>Lots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of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hidden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layers </a:t>
            </a:r>
            <a:r>
              <a:rPr dirty="0" sz="2800">
                <a:latin typeface="Arial"/>
                <a:cs typeface="Arial"/>
              </a:rPr>
              <a:t>Depth</a:t>
            </a:r>
            <a:r>
              <a:rPr dirty="0" sz="2800" spc="-7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=</a:t>
            </a:r>
            <a:r>
              <a:rPr dirty="0" sz="2800" spc="-7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power</a:t>
            </a:r>
            <a:r>
              <a:rPr dirty="0" sz="2800" spc="-65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(usually)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783005" y="2452674"/>
            <a:ext cx="8717280" cy="4342130"/>
            <a:chOff x="783005" y="2452674"/>
            <a:chExt cx="8717280" cy="4342130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3005" y="2452674"/>
              <a:ext cx="8716683" cy="4341964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2140204" y="3512146"/>
              <a:ext cx="455930" cy="2649220"/>
            </a:xfrm>
            <a:custGeom>
              <a:avLst/>
              <a:gdLst/>
              <a:ahLst/>
              <a:cxnLst/>
              <a:rect l="l" t="t" r="r" b="b"/>
              <a:pathLst>
                <a:path w="455930" h="2649220">
                  <a:moveTo>
                    <a:pt x="455396" y="0"/>
                  </a:moveTo>
                  <a:lnTo>
                    <a:pt x="0" y="0"/>
                  </a:lnTo>
                  <a:lnTo>
                    <a:pt x="0" y="1324610"/>
                  </a:lnTo>
                  <a:lnTo>
                    <a:pt x="0" y="2649220"/>
                  </a:lnTo>
                  <a:lnTo>
                    <a:pt x="455396" y="2649220"/>
                  </a:lnTo>
                  <a:lnTo>
                    <a:pt x="455396" y="1324610"/>
                  </a:lnTo>
                  <a:lnTo>
                    <a:pt x="45539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2201751" y="3590516"/>
            <a:ext cx="366395" cy="249428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2755"/>
              </a:lnSpc>
            </a:pP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Weights</a:t>
            </a:r>
            <a:r>
              <a:rPr dirty="0" sz="2400" spc="-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2400" spc="-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FFFFFF"/>
                </a:solidFill>
                <a:latin typeface="Arial"/>
                <a:cs typeface="Arial"/>
              </a:rPr>
              <a:t>learn!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3873246" y="3512146"/>
            <a:ext cx="455930" cy="2649220"/>
          </a:xfrm>
          <a:custGeom>
            <a:avLst/>
            <a:gdLst/>
            <a:ahLst/>
            <a:cxnLst/>
            <a:rect l="l" t="t" r="r" b="b"/>
            <a:pathLst>
              <a:path w="455929" h="2649220">
                <a:moveTo>
                  <a:pt x="455396" y="0"/>
                </a:moveTo>
                <a:lnTo>
                  <a:pt x="0" y="0"/>
                </a:lnTo>
                <a:lnTo>
                  <a:pt x="0" y="1324610"/>
                </a:lnTo>
                <a:lnTo>
                  <a:pt x="0" y="2649220"/>
                </a:lnTo>
                <a:lnTo>
                  <a:pt x="455396" y="2649220"/>
                </a:lnTo>
                <a:lnTo>
                  <a:pt x="455396" y="1324610"/>
                </a:lnTo>
                <a:lnTo>
                  <a:pt x="45539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3935149" y="3591595"/>
            <a:ext cx="366395" cy="249301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2755"/>
              </a:lnSpc>
            </a:pP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Weights</a:t>
            </a:r>
            <a:r>
              <a:rPr dirty="0" sz="2400" spc="-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2400" spc="-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FFFFFF"/>
                </a:solidFill>
                <a:latin typeface="Arial"/>
                <a:cs typeface="Arial"/>
              </a:rPr>
              <a:t>learn!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5509438" y="3512146"/>
            <a:ext cx="455930" cy="2649220"/>
          </a:xfrm>
          <a:custGeom>
            <a:avLst/>
            <a:gdLst/>
            <a:ahLst/>
            <a:cxnLst/>
            <a:rect l="l" t="t" r="r" b="b"/>
            <a:pathLst>
              <a:path w="455929" h="2649220">
                <a:moveTo>
                  <a:pt x="455396" y="0"/>
                </a:moveTo>
                <a:lnTo>
                  <a:pt x="0" y="0"/>
                </a:lnTo>
                <a:lnTo>
                  <a:pt x="0" y="1324610"/>
                </a:lnTo>
                <a:lnTo>
                  <a:pt x="0" y="2649220"/>
                </a:lnTo>
                <a:lnTo>
                  <a:pt x="455396" y="2649220"/>
                </a:lnTo>
                <a:lnTo>
                  <a:pt x="455396" y="1324610"/>
                </a:lnTo>
                <a:lnTo>
                  <a:pt x="45539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5570985" y="3591595"/>
            <a:ext cx="366395" cy="249301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2755"/>
              </a:lnSpc>
            </a:pP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Weights</a:t>
            </a:r>
            <a:r>
              <a:rPr dirty="0" sz="2400" spc="-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2400" spc="-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FFFFFF"/>
                </a:solidFill>
                <a:latin typeface="Arial"/>
                <a:cs typeface="Arial"/>
              </a:rPr>
              <a:t>learn!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7296836" y="3512146"/>
            <a:ext cx="455930" cy="2649220"/>
          </a:xfrm>
          <a:custGeom>
            <a:avLst/>
            <a:gdLst/>
            <a:ahLst/>
            <a:cxnLst/>
            <a:rect l="l" t="t" r="r" b="b"/>
            <a:pathLst>
              <a:path w="455929" h="2649220">
                <a:moveTo>
                  <a:pt x="455409" y="0"/>
                </a:moveTo>
                <a:lnTo>
                  <a:pt x="0" y="0"/>
                </a:lnTo>
                <a:lnTo>
                  <a:pt x="0" y="1324610"/>
                </a:lnTo>
                <a:lnTo>
                  <a:pt x="0" y="2649220"/>
                </a:lnTo>
                <a:lnTo>
                  <a:pt x="455409" y="2649220"/>
                </a:lnTo>
                <a:lnTo>
                  <a:pt x="455409" y="1324610"/>
                </a:lnTo>
                <a:lnTo>
                  <a:pt x="45540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7358028" y="3590516"/>
            <a:ext cx="366395" cy="249428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2755"/>
              </a:lnSpc>
            </a:pP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Weights</a:t>
            </a:r>
            <a:r>
              <a:rPr dirty="0" sz="2400" spc="-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2400" spc="-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FFFFFF"/>
                </a:solidFill>
                <a:latin typeface="Arial"/>
                <a:cs typeface="Arial"/>
              </a:rPr>
              <a:t>learn!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115335" y="390131"/>
            <a:ext cx="368871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Deep</a:t>
            </a:r>
            <a:r>
              <a:rPr dirty="0" spc="-135"/>
              <a:t> </a:t>
            </a:r>
            <a:r>
              <a:rPr dirty="0" spc="-10"/>
              <a:t>Learning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34377" y="1370418"/>
            <a:ext cx="15049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290497" y="1390586"/>
            <a:ext cx="429196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Arial"/>
                <a:cs typeface="Arial"/>
              </a:rPr>
              <a:t>Denoted</a:t>
            </a:r>
            <a:r>
              <a:rPr dirty="0" sz="2800" spc="-8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as</a:t>
            </a:r>
            <a:r>
              <a:rPr dirty="0" sz="2800" spc="-6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(diff</a:t>
            </a:r>
            <a:r>
              <a:rPr dirty="0" sz="2800" spc="-70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notations):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34377" y="2365819"/>
            <a:ext cx="15049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34377" y="3290658"/>
            <a:ext cx="15049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290497" y="2386342"/>
            <a:ext cx="7905750" cy="1803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93345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Arial"/>
                <a:cs typeface="Arial"/>
              </a:rPr>
              <a:t>i.e.</a:t>
            </a:r>
            <a:r>
              <a:rPr dirty="0" sz="2800" spc="-5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how</a:t>
            </a:r>
            <a:r>
              <a:rPr dirty="0" sz="2800" spc="-5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does</a:t>
            </a:r>
            <a:r>
              <a:rPr dirty="0" sz="2800" spc="-5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the</a:t>
            </a:r>
            <a:r>
              <a:rPr dirty="0" sz="2800" spc="-5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loss</a:t>
            </a:r>
            <a:r>
              <a:rPr dirty="0" sz="2800" spc="-5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change</a:t>
            </a:r>
            <a:r>
              <a:rPr dirty="0" sz="2800" spc="-5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as</a:t>
            </a:r>
            <a:r>
              <a:rPr dirty="0" sz="2800" spc="-5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a</a:t>
            </a:r>
            <a:r>
              <a:rPr dirty="0" sz="2800" spc="-5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function</a:t>
            </a:r>
            <a:r>
              <a:rPr dirty="0" sz="2800" spc="-5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of</a:t>
            </a:r>
            <a:r>
              <a:rPr dirty="0" sz="2800" spc="-55">
                <a:latin typeface="Arial"/>
                <a:cs typeface="Arial"/>
              </a:rPr>
              <a:t> </a:t>
            </a:r>
            <a:r>
              <a:rPr dirty="0" sz="2800" spc="-25">
                <a:latin typeface="Arial"/>
                <a:cs typeface="Arial"/>
              </a:rPr>
              <a:t>the </a:t>
            </a:r>
            <a:r>
              <a:rPr dirty="0" sz="2800" spc="-10">
                <a:latin typeface="Arial"/>
                <a:cs typeface="Arial"/>
              </a:rPr>
              <a:t>weights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60"/>
              </a:spcBef>
            </a:pPr>
            <a:r>
              <a:rPr dirty="0" sz="2800">
                <a:latin typeface="Arial"/>
                <a:cs typeface="Arial"/>
              </a:rPr>
              <a:t>We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want</a:t>
            </a:r>
            <a:r>
              <a:rPr dirty="0" sz="2800" spc="-5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to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change</a:t>
            </a:r>
            <a:r>
              <a:rPr dirty="0" sz="2800" spc="-5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the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weights</a:t>
            </a:r>
            <a:r>
              <a:rPr dirty="0" sz="2800" spc="-5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in</a:t>
            </a:r>
            <a:r>
              <a:rPr dirty="0" sz="2800" spc="-5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such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a</a:t>
            </a:r>
            <a:r>
              <a:rPr dirty="0" sz="2800" spc="-5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way</a:t>
            </a:r>
            <a:r>
              <a:rPr dirty="0" sz="2800" spc="-55">
                <a:latin typeface="Arial"/>
                <a:cs typeface="Arial"/>
              </a:rPr>
              <a:t> </a:t>
            </a:r>
            <a:r>
              <a:rPr dirty="0" sz="2800" spc="-20">
                <a:latin typeface="Arial"/>
                <a:cs typeface="Arial"/>
              </a:rPr>
              <a:t>that </a:t>
            </a:r>
            <a:r>
              <a:rPr dirty="0" sz="2800">
                <a:latin typeface="Arial"/>
                <a:cs typeface="Arial"/>
              </a:rPr>
              <a:t>makes</a:t>
            </a:r>
            <a:r>
              <a:rPr dirty="0" sz="2800" spc="-5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the</a:t>
            </a:r>
            <a:r>
              <a:rPr dirty="0" sz="2800" spc="-4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loss</a:t>
            </a:r>
            <a:r>
              <a:rPr dirty="0" sz="2800" spc="-5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decrease</a:t>
            </a:r>
            <a:r>
              <a:rPr dirty="0" sz="2800" spc="-5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as</a:t>
            </a:r>
            <a:r>
              <a:rPr dirty="0" sz="2800" spc="-5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fast</a:t>
            </a:r>
            <a:r>
              <a:rPr dirty="0" sz="2800" spc="-5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as</a:t>
            </a:r>
            <a:r>
              <a:rPr dirty="0" sz="2800" spc="-55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possible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48599" y="1360093"/>
            <a:ext cx="955433" cy="432346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12033" y="3935882"/>
            <a:ext cx="4345559" cy="3093123"/>
          </a:xfrm>
          <a:prstGeom prst="rect">
            <a:avLst/>
          </a:prstGeom>
        </p:spPr>
      </p:pic>
      <p:grpSp>
        <p:nvGrpSpPr>
          <p:cNvPr id="9" name="object 9" descr=""/>
          <p:cNvGrpSpPr/>
          <p:nvPr/>
        </p:nvGrpSpPr>
        <p:grpSpPr>
          <a:xfrm>
            <a:off x="6612838" y="1007643"/>
            <a:ext cx="1059180" cy="1137285"/>
            <a:chOff x="6612838" y="1007643"/>
            <a:chExt cx="1059180" cy="1137285"/>
          </a:xfrm>
        </p:grpSpPr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12838" y="1007643"/>
              <a:ext cx="1059116" cy="1137234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7232040" y="1270076"/>
              <a:ext cx="177165" cy="177165"/>
            </a:xfrm>
            <a:custGeom>
              <a:avLst/>
              <a:gdLst/>
              <a:ahLst/>
              <a:cxnLst/>
              <a:rect l="l" t="t" r="r" b="b"/>
              <a:pathLst>
                <a:path w="177165" h="177165">
                  <a:moveTo>
                    <a:pt x="177114" y="0"/>
                  </a:moveTo>
                  <a:lnTo>
                    <a:pt x="0" y="0"/>
                  </a:lnTo>
                  <a:lnTo>
                    <a:pt x="0" y="177126"/>
                  </a:lnTo>
                  <a:lnTo>
                    <a:pt x="88557" y="177126"/>
                  </a:lnTo>
                  <a:lnTo>
                    <a:pt x="177114" y="177126"/>
                  </a:lnTo>
                  <a:lnTo>
                    <a:pt x="1771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7232040" y="1270076"/>
              <a:ext cx="177165" cy="177165"/>
            </a:xfrm>
            <a:custGeom>
              <a:avLst/>
              <a:gdLst/>
              <a:ahLst/>
              <a:cxnLst/>
              <a:rect l="l" t="t" r="r" b="b"/>
              <a:pathLst>
                <a:path w="177165" h="177165">
                  <a:moveTo>
                    <a:pt x="88557" y="177126"/>
                  </a:moveTo>
                  <a:lnTo>
                    <a:pt x="0" y="177126"/>
                  </a:lnTo>
                  <a:lnTo>
                    <a:pt x="0" y="0"/>
                  </a:lnTo>
                  <a:lnTo>
                    <a:pt x="177114" y="0"/>
                  </a:lnTo>
                  <a:lnTo>
                    <a:pt x="177114" y="177126"/>
                  </a:lnTo>
                  <a:lnTo>
                    <a:pt x="88557" y="177126"/>
                  </a:lnTo>
                  <a:close/>
                </a:path>
              </a:pathLst>
            </a:custGeom>
            <a:ln w="935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108697" y="390131"/>
            <a:ext cx="769493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Deep</a:t>
            </a:r>
            <a:r>
              <a:rPr dirty="0" spc="-150"/>
              <a:t> </a:t>
            </a:r>
            <a:r>
              <a:rPr dirty="0"/>
              <a:t>Learning-</a:t>
            </a:r>
            <a:r>
              <a:rPr dirty="0" spc="-160"/>
              <a:t> </a:t>
            </a:r>
            <a:r>
              <a:rPr dirty="0"/>
              <a:t>Loos</a:t>
            </a:r>
            <a:r>
              <a:rPr dirty="0" spc="-140"/>
              <a:t> </a:t>
            </a:r>
            <a:r>
              <a:rPr dirty="0" spc="-10"/>
              <a:t>gradients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640067" y="1245260"/>
            <a:ext cx="8777605" cy="5795010"/>
            <a:chOff x="640067" y="1245260"/>
            <a:chExt cx="8777605" cy="5795010"/>
          </a:xfrm>
        </p:grpSpPr>
        <p:sp>
          <p:nvSpPr>
            <p:cNvPr id="3" name="object 3" descr=""/>
            <p:cNvSpPr/>
            <p:nvPr/>
          </p:nvSpPr>
          <p:spPr>
            <a:xfrm>
              <a:off x="7232040" y="1270076"/>
              <a:ext cx="177165" cy="177165"/>
            </a:xfrm>
            <a:custGeom>
              <a:avLst/>
              <a:gdLst/>
              <a:ahLst/>
              <a:cxnLst/>
              <a:rect l="l" t="t" r="r" b="b"/>
              <a:pathLst>
                <a:path w="177165" h="177165">
                  <a:moveTo>
                    <a:pt x="177114" y="0"/>
                  </a:moveTo>
                  <a:lnTo>
                    <a:pt x="0" y="0"/>
                  </a:lnTo>
                  <a:lnTo>
                    <a:pt x="0" y="177126"/>
                  </a:lnTo>
                  <a:lnTo>
                    <a:pt x="88557" y="177126"/>
                  </a:lnTo>
                  <a:lnTo>
                    <a:pt x="177114" y="177126"/>
                  </a:lnTo>
                  <a:lnTo>
                    <a:pt x="1771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7232040" y="1270076"/>
              <a:ext cx="177165" cy="177165"/>
            </a:xfrm>
            <a:custGeom>
              <a:avLst/>
              <a:gdLst/>
              <a:ahLst/>
              <a:cxnLst/>
              <a:rect l="l" t="t" r="r" b="b"/>
              <a:pathLst>
                <a:path w="177165" h="177165">
                  <a:moveTo>
                    <a:pt x="88557" y="177126"/>
                  </a:moveTo>
                  <a:lnTo>
                    <a:pt x="0" y="177126"/>
                  </a:lnTo>
                  <a:lnTo>
                    <a:pt x="0" y="0"/>
                  </a:lnTo>
                  <a:lnTo>
                    <a:pt x="177114" y="0"/>
                  </a:lnTo>
                  <a:lnTo>
                    <a:pt x="177114" y="177126"/>
                  </a:lnTo>
                  <a:lnTo>
                    <a:pt x="88557" y="177126"/>
                  </a:lnTo>
                  <a:close/>
                </a:path>
              </a:pathLst>
            </a:custGeom>
            <a:ln w="935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0067" y="1245260"/>
              <a:ext cx="8777516" cy="579490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08697" y="390131"/>
            <a:ext cx="769493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Deep</a:t>
            </a:r>
            <a:r>
              <a:rPr dirty="0" spc="-150"/>
              <a:t> </a:t>
            </a:r>
            <a:r>
              <a:rPr dirty="0"/>
              <a:t>Learning-</a:t>
            </a:r>
            <a:r>
              <a:rPr dirty="0" spc="-160"/>
              <a:t> </a:t>
            </a:r>
            <a:r>
              <a:rPr dirty="0"/>
              <a:t>Loos</a:t>
            </a:r>
            <a:r>
              <a:rPr dirty="0" spc="-140"/>
              <a:t> </a:t>
            </a:r>
            <a:r>
              <a:rPr dirty="0" spc="-10"/>
              <a:t>gradients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7227360" y="1265396"/>
            <a:ext cx="186690" cy="186690"/>
            <a:chOff x="7227360" y="1265396"/>
            <a:chExt cx="186690" cy="186690"/>
          </a:xfrm>
        </p:grpSpPr>
        <p:sp>
          <p:nvSpPr>
            <p:cNvPr id="3" name="object 3" descr=""/>
            <p:cNvSpPr/>
            <p:nvPr/>
          </p:nvSpPr>
          <p:spPr>
            <a:xfrm>
              <a:off x="7232040" y="1270076"/>
              <a:ext cx="177165" cy="177165"/>
            </a:xfrm>
            <a:custGeom>
              <a:avLst/>
              <a:gdLst/>
              <a:ahLst/>
              <a:cxnLst/>
              <a:rect l="l" t="t" r="r" b="b"/>
              <a:pathLst>
                <a:path w="177165" h="177165">
                  <a:moveTo>
                    <a:pt x="177114" y="0"/>
                  </a:moveTo>
                  <a:lnTo>
                    <a:pt x="0" y="0"/>
                  </a:lnTo>
                  <a:lnTo>
                    <a:pt x="0" y="177126"/>
                  </a:lnTo>
                  <a:lnTo>
                    <a:pt x="88557" y="177126"/>
                  </a:lnTo>
                  <a:lnTo>
                    <a:pt x="177114" y="177126"/>
                  </a:lnTo>
                  <a:lnTo>
                    <a:pt x="1771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7232040" y="1270076"/>
              <a:ext cx="177165" cy="177165"/>
            </a:xfrm>
            <a:custGeom>
              <a:avLst/>
              <a:gdLst/>
              <a:ahLst/>
              <a:cxnLst/>
              <a:rect l="l" t="t" r="r" b="b"/>
              <a:pathLst>
                <a:path w="177165" h="177165">
                  <a:moveTo>
                    <a:pt x="88557" y="177126"/>
                  </a:moveTo>
                  <a:lnTo>
                    <a:pt x="0" y="177126"/>
                  </a:lnTo>
                  <a:lnTo>
                    <a:pt x="0" y="0"/>
                  </a:lnTo>
                  <a:lnTo>
                    <a:pt x="177114" y="0"/>
                  </a:lnTo>
                  <a:lnTo>
                    <a:pt x="177114" y="177126"/>
                  </a:lnTo>
                  <a:lnTo>
                    <a:pt x="88557" y="177126"/>
                  </a:lnTo>
                  <a:close/>
                </a:path>
              </a:pathLst>
            </a:custGeom>
            <a:ln w="935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08697" y="390131"/>
            <a:ext cx="769493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Deep</a:t>
            </a:r>
            <a:r>
              <a:rPr dirty="0" spc="-150"/>
              <a:t> </a:t>
            </a:r>
            <a:r>
              <a:rPr dirty="0"/>
              <a:t>Learning-</a:t>
            </a:r>
            <a:r>
              <a:rPr dirty="0" spc="-160"/>
              <a:t> </a:t>
            </a:r>
            <a:r>
              <a:rPr dirty="0"/>
              <a:t>Loos</a:t>
            </a:r>
            <a:r>
              <a:rPr dirty="0" spc="-140"/>
              <a:t> </a:t>
            </a:r>
            <a:r>
              <a:rPr dirty="0" spc="-10"/>
              <a:t>gradients</a:t>
            </a: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8640" y="1554492"/>
            <a:ext cx="8893797" cy="54856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145540">
              <a:lnSpc>
                <a:spcPct val="100000"/>
              </a:lnSpc>
              <a:spcBef>
                <a:spcPts val="100"/>
              </a:spcBef>
            </a:pPr>
            <a:r>
              <a:rPr dirty="0"/>
              <a:t>Overview</a:t>
            </a:r>
            <a:r>
              <a:rPr dirty="0" spc="-150"/>
              <a:t> </a:t>
            </a:r>
            <a:r>
              <a:rPr dirty="0"/>
              <a:t>of</a:t>
            </a:r>
            <a:r>
              <a:rPr dirty="0" spc="-105"/>
              <a:t> </a:t>
            </a:r>
            <a:r>
              <a:rPr dirty="0"/>
              <a:t>Data</a:t>
            </a:r>
            <a:r>
              <a:rPr dirty="0" spc="-305"/>
              <a:t> </a:t>
            </a:r>
            <a:r>
              <a:rPr dirty="0" spc="-10"/>
              <a:t>Analytics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23417" y="1383017"/>
            <a:ext cx="8673465" cy="55930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8450" marR="5080" indent="-286385">
              <a:lnSpc>
                <a:spcPct val="995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</a:tabLst>
            </a:pPr>
            <a:r>
              <a:rPr dirty="0" sz="2700">
                <a:latin typeface="Carlito"/>
                <a:cs typeface="Carlito"/>
              </a:rPr>
              <a:t>Data</a:t>
            </a:r>
            <a:r>
              <a:rPr dirty="0" sz="2700" spc="-80">
                <a:latin typeface="Carlito"/>
                <a:cs typeface="Carlito"/>
              </a:rPr>
              <a:t> </a:t>
            </a:r>
            <a:r>
              <a:rPr dirty="0" sz="2700">
                <a:latin typeface="Carlito"/>
                <a:cs typeface="Carlito"/>
              </a:rPr>
              <a:t>analytics</a:t>
            </a:r>
            <a:r>
              <a:rPr dirty="0" sz="2700" spc="-70">
                <a:latin typeface="Carlito"/>
                <a:cs typeface="Carlito"/>
              </a:rPr>
              <a:t> </a:t>
            </a:r>
            <a:r>
              <a:rPr dirty="0" sz="2700">
                <a:latin typeface="Carlito"/>
                <a:cs typeface="Carlito"/>
              </a:rPr>
              <a:t>is</a:t>
            </a:r>
            <a:r>
              <a:rPr dirty="0" sz="2700" spc="-65">
                <a:latin typeface="Carlito"/>
                <a:cs typeface="Carlito"/>
              </a:rPr>
              <a:t> </a:t>
            </a:r>
            <a:r>
              <a:rPr dirty="0" sz="2700">
                <a:latin typeface="Carlito"/>
                <a:cs typeface="Carlito"/>
              </a:rPr>
              <a:t>the</a:t>
            </a:r>
            <a:r>
              <a:rPr dirty="0" sz="2700" spc="-75">
                <a:latin typeface="Carlito"/>
                <a:cs typeface="Carlito"/>
              </a:rPr>
              <a:t> </a:t>
            </a:r>
            <a:r>
              <a:rPr dirty="0" sz="2700">
                <a:latin typeface="Carlito"/>
                <a:cs typeface="Carlito"/>
              </a:rPr>
              <a:t>method</a:t>
            </a:r>
            <a:r>
              <a:rPr dirty="0" sz="2700" spc="-60">
                <a:latin typeface="Carlito"/>
                <a:cs typeface="Carlito"/>
              </a:rPr>
              <a:t> </a:t>
            </a:r>
            <a:r>
              <a:rPr dirty="0" sz="2700">
                <a:latin typeface="Carlito"/>
                <a:cs typeface="Carlito"/>
              </a:rPr>
              <a:t>for</a:t>
            </a:r>
            <a:r>
              <a:rPr dirty="0" sz="2700" spc="-35">
                <a:latin typeface="Carlito"/>
                <a:cs typeface="Carlito"/>
              </a:rPr>
              <a:t> </a:t>
            </a:r>
            <a:r>
              <a:rPr dirty="0" sz="2700" b="1">
                <a:latin typeface="Carlito"/>
                <a:cs typeface="Carlito"/>
              </a:rPr>
              <a:t>looking</a:t>
            </a:r>
            <a:r>
              <a:rPr dirty="0" sz="2700" spc="-70" b="1">
                <a:latin typeface="Carlito"/>
                <a:cs typeface="Carlito"/>
              </a:rPr>
              <a:t> </a:t>
            </a:r>
            <a:r>
              <a:rPr dirty="0" sz="2700" b="1">
                <a:latin typeface="Carlito"/>
                <a:cs typeface="Carlito"/>
              </a:rPr>
              <a:t>at</a:t>
            </a:r>
            <a:r>
              <a:rPr dirty="0" sz="2700" spc="-50" b="1">
                <a:latin typeface="Carlito"/>
                <a:cs typeface="Carlito"/>
              </a:rPr>
              <a:t> </a:t>
            </a:r>
            <a:r>
              <a:rPr dirty="0" sz="2700">
                <a:latin typeface="Carlito"/>
                <a:cs typeface="Carlito"/>
              </a:rPr>
              <a:t>big</a:t>
            </a:r>
            <a:r>
              <a:rPr dirty="0" sz="2700" spc="-65">
                <a:latin typeface="Carlito"/>
                <a:cs typeface="Carlito"/>
              </a:rPr>
              <a:t> </a:t>
            </a:r>
            <a:r>
              <a:rPr dirty="0" sz="2700">
                <a:latin typeface="Carlito"/>
                <a:cs typeface="Carlito"/>
              </a:rPr>
              <a:t>data</a:t>
            </a:r>
            <a:r>
              <a:rPr dirty="0" sz="2700" spc="-70">
                <a:latin typeface="Carlito"/>
                <a:cs typeface="Carlito"/>
              </a:rPr>
              <a:t> </a:t>
            </a:r>
            <a:r>
              <a:rPr dirty="0" sz="2700">
                <a:latin typeface="Carlito"/>
                <a:cs typeface="Carlito"/>
              </a:rPr>
              <a:t>to</a:t>
            </a:r>
            <a:r>
              <a:rPr dirty="0" sz="2700" spc="-65">
                <a:latin typeface="Carlito"/>
                <a:cs typeface="Carlito"/>
              </a:rPr>
              <a:t> </a:t>
            </a:r>
            <a:r>
              <a:rPr dirty="0" sz="2700" spc="-10">
                <a:latin typeface="Carlito"/>
                <a:cs typeface="Carlito"/>
              </a:rPr>
              <a:t>reveal </a:t>
            </a:r>
            <a:r>
              <a:rPr dirty="0" sz="2700" b="1">
                <a:latin typeface="Carlito"/>
                <a:cs typeface="Carlito"/>
              </a:rPr>
              <a:t>hidden</a:t>
            </a:r>
            <a:r>
              <a:rPr dirty="0" sz="2700" spc="-60" b="1">
                <a:latin typeface="Carlito"/>
                <a:cs typeface="Carlito"/>
              </a:rPr>
              <a:t> </a:t>
            </a:r>
            <a:r>
              <a:rPr dirty="0" sz="2700" spc="-20" b="1">
                <a:latin typeface="Carlito"/>
                <a:cs typeface="Carlito"/>
              </a:rPr>
              <a:t>patterns</a:t>
            </a:r>
            <a:r>
              <a:rPr dirty="0" sz="2700" spc="-20">
                <a:latin typeface="Carlito"/>
                <a:cs typeface="Carlito"/>
              </a:rPr>
              <a:t>,</a:t>
            </a:r>
            <a:r>
              <a:rPr dirty="0" sz="2700" spc="-55">
                <a:latin typeface="Carlito"/>
                <a:cs typeface="Carlito"/>
              </a:rPr>
              <a:t> </a:t>
            </a:r>
            <a:r>
              <a:rPr dirty="0" sz="2700" spc="-10">
                <a:latin typeface="Carlito"/>
                <a:cs typeface="Carlito"/>
              </a:rPr>
              <a:t>incomprehensible</a:t>
            </a:r>
            <a:r>
              <a:rPr dirty="0" sz="2700" spc="-50">
                <a:latin typeface="Carlito"/>
                <a:cs typeface="Carlito"/>
              </a:rPr>
              <a:t> </a:t>
            </a:r>
            <a:r>
              <a:rPr dirty="0" sz="2700" spc="-20" b="1">
                <a:latin typeface="Carlito"/>
                <a:cs typeface="Carlito"/>
              </a:rPr>
              <a:t>relationships</a:t>
            </a:r>
            <a:r>
              <a:rPr dirty="0" sz="2700" spc="-20">
                <a:latin typeface="Carlito"/>
                <a:cs typeface="Carlito"/>
              </a:rPr>
              <a:t>,</a:t>
            </a:r>
            <a:r>
              <a:rPr dirty="0" sz="2700" spc="-55">
                <a:latin typeface="Carlito"/>
                <a:cs typeface="Carlito"/>
              </a:rPr>
              <a:t> </a:t>
            </a:r>
            <a:r>
              <a:rPr dirty="0" sz="2700">
                <a:latin typeface="Carlito"/>
                <a:cs typeface="Carlito"/>
              </a:rPr>
              <a:t>and</a:t>
            </a:r>
            <a:r>
              <a:rPr dirty="0" sz="2700" spc="-55">
                <a:latin typeface="Carlito"/>
                <a:cs typeface="Carlito"/>
              </a:rPr>
              <a:t> </a:t>
            </a:r>
            <a:r>
              <a:rPr dirty="0" sz="2700" spc="-10">
                <a:latin typeface="Carlito"/>
                <a:cs typeface="Carlito"/>
              </a:rPr>
              <a:t>other important</a:t>
            </a:r>
            <a:r>
              <a:rPr dirty="0" sz="2700" spc="-65">
                <a:latin typeface="Carlito"/>
                <a:cs typeface="Carlito"/>
              </a:rPr>
              <a:t> </a:t>
            </a:r>
            <a:r>
              <a:rPr dirty="0" sz="2700" spc="-20">
                <a:latin typeface="Carlito"/>
                <a:cs typeface="Carlito"/>
              </a:rPr>
              <a:t>information</a:t>
            </a:r>
            <a:r>
              <a:rPr dirty="0" sz="2700" spc="-70">
                <a:latin typeface="Carlito"/>
                <a:cs typeface="Carlito"/>
              </a:rPr>
              <a:t> </a:t>
            </a:r>
            <a:r>
              <a:rPr dirty="0" sz="2700">
                <a:latin typeface="Carlito"/>
                <a:cs typeface="Carlito"/>
              </a:rPr>
              <a:t>that</a:t>
            </a:r>
            <a:r>
              <a:rPr dirty="0" sz="2700" spc="-65">
                <a:latin typeface="Carlito"/>
                <a:cs typeface="Carlito"/>
              </a:rPr>
              <a:t> </a:t>
            </a:r>
            <a:r>
              <a:rPr dirty="0" sz="2700">
                <a:latin typeface="Carlito"/>
                <a:cs typeface="Carlito"/>
              </a:rPr>
              <a:t>can</a:t>
            </a:r>
            <a:r>
              <a:rPr dirty="0" sz="2700" spc="-60">
                <a:latin typeface="Carlito"/>
                <a:cs typeface="Carlito"/>
              </a:rPr>
              <a:t> </a:t>
            </a:r>
            <a:r>
              <a:rPr dirty="0" sz="2700">
                <a:latin typeface="Carlito"/>
                <a:cs typeface="Carlito"/>
              </a:rPr>
              <a:t>be</a:t>
            </a:r>
            <a:r>
              <a:rPr dirty="0" sz="2700" spc="-75">
                <a:latin typeface="Carlito"/>
                <a:cs typeface="Carlito"/>
              </a:rPr>
              <a:t> </a:t>
            </a:r>
            <a:r>
              <a:rPr dirty="0" sz="2700" spc="-10">
                <a:latin typeface="Carlito"/>
                <a:cs typeface="Carlito"/>
              </a:rPr>
              <a:t>utilized</a:t>
            </a:r>
            <a:r>
              <a:rPr dirty="0" sz="2700" spc="-60">
                <a:latin typeface="Carlito"/>
                <a:cs typeface="Carlito"/>
              </a:rPr>
              <a:t> </a:t>
            </a:r>
            <a:r>
              <a:rPr dirty="0" sz="2700">
                <a:latin typeface="Carlito"/>
                <a:cs typeface="Carlito"/>
              </a:rPr>
              <a:t>to</a:t>
            </a:r>
            <a:r>
              <a:rPr dirty="0" sz="2700" spc="-65">
                <a:latin typeface="Carlito"/>
                <a:cs typeface="Carlito"/>
              </a:rPr>
              <a:t> </a:t>
            </a:r>
            <a:r>
              <a:rPr dirty="0" sz="2700">
                <a:latin typeface="Carlito"/>
                <a:cs typeface="Carlito"/>
              </a:rPr>
              <a:t>resolve</a:t>
            </a:r>
            <a:r>
              <a:rPr dirty="0" sz="2700" spc="-75">
                <a:latin typeface="Carlito"/>
                <a:cs typeface="Carlito"/>
              </a:rPr>
              <a:t> </a:t>
            </a:r>
            <a:r>
              <a:rPr dirty="0" sz="2700" spc="-25">
                <a:latin typeface="Carlito"/>
                <a:cs typeface="Carlito"/>
              </a:rPr>
              <a:t>on </a:t>
            </a:r>
            <a:r>
              <a:rPr dirty="0" sz="2700">
                <a:latin typeface="Carlito"/>
                <a:cs typeface="Carlito"/>
              </a:rPr>
              <a:t>enhanced</a:t>
            </a:r>
            <a:r>
              <a:rPr dirty="0" sz="2700" spc="-45">
                <a:latin typeface="Carlito"/>
                <a:cs typeface="Carlito"/>
              </a:rPr>
              <a:t> </a:t>
            </a:r>
            <a:r>
              <a:rPr dirty="0" sz="2700">
                <a:latin typeface="Carlito"/>
                <a:cs typeface="Carlito"/>
              </a:rPr>
              <a:t>business</a:t>
            </a:r>
            <a:r>
              <a:rPr dirty="0" sz="2700" spc="-30">
                <a:latin typeface="Carlito"/>
                <a:cs typeface="Carlito"/>
              </a:rPr>
              <a:t> </a:t>
            </a:r>
            <a:r>
              <a:rPr dirty="0" sz="2700" spc="-10">
                <a:latin typeface="Carlito"/>
                <a:cs typeface="Carlito"/>
              </a:rPr>
              <a:t>decisions.</a:t>
            </a:r>
            <a:endParaRPr sz="2700">
              <a:latin typeface="Carlito"/>
              <a:cs typeface="Carlito"/>
            </a:endParaRPr>
          </a:p>
          <a:p>
            <a:pPr marL="298450" marR="5080" indent="-286385">
              <a:lnSpc>
                <a:spcPct val="99500"/>
              </a:lnSpc>
              <a:spcBef>
                <a:spcPts val="3235"/>
              </a:spcBef>
              <a:buFont typeface="Arial"/>
              <a:buChar char="•"/>
              <a:tabLst>
                <a:tab pos="298450" algn="l"/>
              </a:tabLst>
            </a:pPr>
            <a:r>
              <a:rPr dirty="0" sz="2700">
                <a:latin typeface="Carlito"/>
                <a:cs typeface="Carlito"/>
              </a:rPr>
              <a:t>Data</a:t>
            </a:r>
            <a:r>
              <a:rPr dirty="0" sz="2700" spc="-75">
                <a:latin typeface="Carlito"/>
                <a:cs typeface="Carlito"/>
              </a:rPr>
              <a:t> </a:t>
            </a:r>
            <a:r>
              <a:rPr dirty="0" sz="2700">
                <a:latin typeface="Carlito"/>
                <a:cs typeface="Carlito"/>
              </a:rPr>
              <a:t>analytics</a:t>
            </a:r>
            <a:r>
              <a:rPr dirty="0" sz="2700" spc="-70">
                <a:latin typeface="Carlito"/>
                <a:cs typeface="Carlito"/>
              </a:rPr>
              <a:t> </a:t>
            </a:r>
            <a:r>
              <a:rPr dirty="0" sz="2700">
                <a:latin typeface="Carlito"/>
                <a:cs typeface="Carlito"/>
              </a:rPr>
              <a:t>is</a:t>
            </a:r>
            <a:r>
              <a:rPr dirty="0" sz="2700" spc="-60">
                <a:latin typeface="Carlito"/>
                <a:cs typeface="Carlito"/>
              </a:rPr>
              <a:t> </a:t>
            </a:r>
            <a:r>
              <a:rPr dirty="0" sz="2700">
                <a:latin typeface="Carlito"/>
                <a:cs typeface="Carlito"/>
              </a:rPr>
              <a:t>the</a:t>
            </a:r>
            <a:r>
              <a:rPr dirty="0" sz="2700" spc="-70">
                <a:latin typeface="Carlito"/>
                <a:cs typeface="Carlito"/>
              </a:rPr>
              <a:t> </a:t>
            </a:r>
            <a:r>
              <a:rPr dirty="0" sz="2700" spc="-20">
                <a:latin typeface="Carlito"/>
                <a:cs typeface="Carlito"/>
              </a:rPr>
              <a:t>systematic</a:t>
            </a:r>
            <a:r>
              <a:rPr dirty="0" sz="2700" spc="-55">
                <a:latin typeface="Carlito"/>
                <a:cs typeface="Carlito"/>
              </a:rPr>
              <a:t> </a:t>
            </a:r>
            <a:r>
              <a:rPr dirty="0" sz="2700">
                <a:latin typeface="Carlito"/>
                <a:cs typeface="Carlito"/>
              </a:rPr>
              <a:t>approach</a:t>
            </a:r>
            <a:r>
              <a:rPr dirty="0" sz="2700" spc="-60">
                <a:latin typeface="Carlito"/>
                <a:cs typeface="Carlito"/>
              </a:rPr>
              <a:t> </a:t>
            </a:r>
            <a:r>
              <a:rPr dirty="0" sz="2700">
                <a:latin typeface="Carlito"/>
                <a:cs typeface="Carlito"/>
              </a:rPr>
              <a:t>of</a:t>
            </a:r>
            <a:r>
              <a:rPr dirty="0" sz="2700" spc="-65">
                <a:latin typeface="Carlito"/>
                <a:cs typeface="Carlito"/>
              </a:rPr>
              <a:t> </a:t>
            </a:r>
            <a:r>
              <a:rPr dirty="0" sz="2700" spc="-10">
                <a:latin typeface="Carlito"/>
                <a:cs typeface="Carlito"/>
              </a:rPr>
              <a:t>collecting, </a:t>
            </a:r>
            <a:r>
              <a:rPr dirty="0" sz="2700">
                <a:latin typeface="Carlito"/>
                <a:cs typeface="Carlito"/>
              </a:rPr>
              <a:t>processing,</a:t>
            </a:r>
            <a:r>
              <a:rPr dirty="0" sz="2700" spc="-70">
                <a:latin typeface="Carlito"/>
                <a:cs typeface="Carlito"/>
              </a:rPr>
              <a:t> </a:t>
            </a:r>
            <a:r>
              <a:rPr dirty="0" sz="2700">
                <a:latin typeface="Carlito"/>
                <a:cs typeface="Carlito"/>
              </a:rPr>
              <a:t>and</a:t>
            </a:r>
            <a:r>
              <a:rPr dirty="0" sz="2700" spc="-40">
                <a:latin typeface="Carlito"/>
                <a:cs typeface="Carlito"/>
              </a:rPr>
              <a:t> </a:t>
            </a:r>
            <a:r>
              <a:rPr dirty="0" sz="2700" b="1">
                <a:latin typeface="Carlito"/>
                <a:cs typeface="Carlito"/>
              </a:rPr>
              <a:t>analyzing</a:t>
            </a:r>
            <a:r>
              <a:rPr dirty="0" sz="2700" spc="-60" b="1">
                <a:latin typeface="Carlito"/>
                <a:cs typeface="Carlito"/>
              </a:rPr>
              <a:t> </a:t>
            </a:r>
            <a:r>
              <a:rPr dirty="0" sz="2700">
                <a:latin typeface="Carlito"/>
                <a:cs typeface="Carlito"/>
              </a:rPr>
              <a:t>data</a:t>
            </a:r>
            <a:r>
              <a:rPr dirty="0" sz="2700" spc="-70">
                <a:latin typeface="Carlito"/>
                <a:cs typeface="Carlito"/>
              </a:rPr>
              <a:t> </a:t>
            </a:r>
            <a:r>
              <a:rPr dirty="0" sz="2700">
                <a:latin typeface="Carlito"/>
                <a:cs typeface="Carlito"/>
              </a:rPr>
              <a:t>sets</a:t>
            </a:r>
            <a:r>
              <a:rPr dirty="0" sz="2700" spc="-70">
                <a:latin typeface="Carlito"/>
                <a:cs typeface="Carlito"/>
              </a:rPr>
              <a:t> </a:t>
            </a:r>
            <a:r>
              <a:rPr dirty="0" sz="2700">
                <a:latin typeface="Carlito"/>
                <a:cs typeface="Carlito"/>
              </a:rPr>
              <a:t>using</a:t>
            </a:r>
            <a:r>
              <a:rPr dirty="0" sz="2700" spc="-70">
                <a:latin typeface="Carlito"/>
                <a:cs typeface="Carlito"/>
              </a:rPr>
              <a:t> </a:t>
            </a:r>
            <a:r>
              <a:rPr dirty="0" sz="2700" spc="-20">
                <a:latin typeface="Carlito"/>
                <a:cs typeface="Carlito"/>
              </a:rPr>
              <a:t>statistical</a:t>
            </a:r>
            <a:r>
              <a:rPr dirty="0" sz="2700" spc="-70">
                <a:latin typeface="Carlito"/>
                <a:cs typeface="Carlito"/>
              </a:rPr>
              <a:t> </a:t>
            </a:r>
            <a:r>
              <a:rPr dirty="0" sz="2700" spc="-25">
                <a:latin typeface="Carlito"/>
                <a:cs typeface="Carlito"/>
              </a:rPr>
              <a:t>and </a:t>
            </a:r>
            <a:r>
              <a:rPr dirty="0" sz="2700">
                <a:latin typeface="Carlito"/>
                <a:cs typeface="Carlito"/>
              </a:rPr>
              <a:t>other</a:t>
            </a:r>
            <a:r>
              <a:rPr dirty="0" sz="2700" spc="-80">
                <a:latin typeface="Carlito"/>
                <a:cs typeface="Carlito"/>
              </a:rPr>
              <a:t> </a:t>
            </a:r>
            <a:r>
              <a:rPr dirty="0" sz="2700">
                <a:latin typeface="Carlito"/>
                <a:cs typeface="Carlito"/>
              </a:rPr>
              <a:t>business</a:t>
            </a:r>
            <a:r>
              <a:rPr dirty="0" sz="2700" spc="-80">
                <a:latin typeface="Carlito"/>
                <a:cs typeface="Carlito"/>
              </a:rPr>
              <a:t> </a:t>
            </a:r>
            <a:r>
              <a:rPr dirty="0" sz="2700">
                <a:latin typeface="Carlito"/>
                <a:cs typeface="Carlito"/>
              </a:rPr>
              <a:t>analysis</a:t>
            </a:r>
            <a:r>
              <a:rPr dirty="0" sz="2700" spc="-70">
                <a:latin typeface="Carlito"/>
                <a:cs typeface="Carlito"/>
              </a:rPr>
              <a:t> </a:t>
            </a:r>
            <a:r>
              <a:rPr dirty="0" sz="2700" spc="-10">
                <a:latin typeface="Carlito"/>
                <a:cs typeface="Carlito"/>
              </a:rPr>
              <a:t>methodologies</a:t>
            </a:r>
            <a:r>
              <a:rPr dirty="0" sz="2700" spc="-70">
                <a:latin typeface="Carlito"/>
                <a:cs typeface="Carlito"/>
              </a:rPr>
              <a:t> </a:t>
            </a:r>
            <a:r>
              <a:rPr dirty="0" sz="2700" spc="-10">
                <a:latin typeface="Carlito"/>
                <a:cs typeface="Carlito"/>
              </a:rPr>
              <a:t>regardless</a:t>
            </a:r>
            <a:r>
              <a:rPr dirty="0" sz="2700" spc="-70">
                <a:latin typeface="Carlito"/>
                <a:cs typeface="Carlito"/>
              </a:rPr>
              <a:t> </a:t>
            </a:r>
            <a:r>
              <a:rPr dirty="0" sz="2700">
                <a:latin typeface="Carlito"/>
                <a:cs typeface="Carlito"/>
              </a:rPr>
              <a:t>of</a:t>
            </a:r>
            <a:r>
              <a:rPr dirty="0" sz="2700" spc="-80">
                <a:latin typeface="Carlito"/>
                <a:cs typeface="Carlito"/>
              </a:rPr>
              <a:t> </a:t>
            </a:r>
            <a:r>
              <a:rPr dirty="0" sz="2700">
                <a:latin typeface="Carlito"/>
                <a:cs typeface="Carlito"/>
              </a:rPr>
              <a:t>size</a:t>
            </a:r>
            <a:r>
              <a:rPr dirty="0" sz="2700" spc="-85">
                <a:latin typeface="Carlito"/>
                <a:cs typeface="Carlito"/>
              </a:rPr>
              <a:t> </a:t>
            </a:r>
            <a:r>
              <a:rPr dirty="0" sz="2700" spc="-25">
                <a:latin typeface="Carlito"/>
                <a:cs typeface="Carlito"/>
              </a:rPr>
              <a:t>and </a:t>
            </a:r>
            <a:r>
              <a:rPr dirty="0" sz="2700">
                <a:latin typeface="Carlito"/>
                <a:cs typeface="Carlito"/>
              </a:rPr>
              <a:t>volume</a:t>
            </a:r>
            <a:r>
              <a:rPr dirty="0" sz="2700" spc="-114">
                <a:latin typeface="Carlito"/>
                <a:cs typeface="Carlito"/>
              </a:rPr>
              <a:t> </a:t>
            </a:r>
            <a:r>
              <a:rPr dirty="0" sz="2700">
                <a:latin typeface="Carlito"/>
                <a:cs typeface="Carlito"/>
              </a:rPr>
              <a:t>to</a:t>
            </a:r>
            <a:r>
              <a:rPr dirty="0" sz="2700" spc="-100">
                <a:latin typeface="Carlito"/>
                <a:cs typeface="Carlito"/>
              </a:rPr>
              <a:t> </a:t>
            </a:r>
            <a:r>
              <a:rPr dirty="0" sz="2700">
                <a:latin typeface="Carlito"/>
                <a:cs typeface="Carlito"/>
              </a:rPr>
              <a:t>provide</a:t>
            </a:r>
            <a:r>
              <a:rPr dirty="0" sz="2700" spc="-105">
                <a:latin typeface="Carlito"/>
                <a:cs typeface="Carlito"/>
              </a:rPr>
              <a:t> </a:t>
            </a:r>
            <a:r>
              <a:rPr dirty="0" sz="2700" spc="-10">
                <a:latin typeface="Carlito"/>
                <a:cs typeface="Carlito"/>
              </a:rPr>
              <a:t>better</a:t>
            </a:r>
            <a:r>
              <a:rPr dirty="0" sz="2700" spc="-105">
                <a:latin typeface="Carlito"/>
                <a:cs typeface="Carlito"/>
              </a:rPr>
              <a:t> </a:t>
            </a:r>
            <a:r>
              <a:rPr dirty="0" sz="2700">
                <a:latin typeface="Carlito"/>
                <a:cs typeface="Carlito"/>
              </a:rPr>
              <a:t>insights</a:t>
            </a:r>
            <a:r>
              <a:rPr dirty="0" sz="2700" spc="-95">
                <a:latin typeface="Carlito"/>
                <a:cs typeface="Carlito"/>
              </a:rPr>
              <a:t> </a:t>
            </a:r>
            <a:r>
              <a:rPr dirty="0" sz="2700">
                <a:latin typeface="Carlito"/>
                <a:cs typeface="Carlito"/>
              </a:rPr>
              <a:t>in</a:t>
            </a:r>
            <a:r>
              <a:rPr dirty="0" sz="2700" spc="-100">
                <a:latin typeface="Carlito"/>
                <a:cs typeface="Carlito"/>
              </a:rPr>
              <a:t> </a:t>
            </a:r>
            <a:r>
              <a:rPr dirty="0" sz="2700" spc="-10">
                <a:latin typeface="Carlito"/>
                <a:cs typeface="Carlito"/>
              </a:rPr>
              <a:t>strategic,</a:t>
            </a:r>
            <a:r>
              <a:rPr dirty="0" sz="2700" spc="-105">
                <a:latin typeface="Carlito"/>
                <a:cs typeface="Carlito"/>
              </a:rPr>
              <a:t> </a:t>
            </a:r>
            <a:r>
              <a:rPr dirty="0" sz="2700">
                <a:latin typeface="Carlito"/>
                <a:cs typeface="Carlito"/>
              </a:rPr>
              <a:t>tactical,</a:t>
            </a:r>
            <a:r>
              <a:rPr dirty="0" sz="2700" spc="-100">
                <a:latin typeface="Carlito"/>
                <a:cs typeface="Carlito"/>
              </a:rPr>
              <a:t> </a:t>
            </a:r>
            <a:r>
              <a:rPr dirty="0" sz="2700" spc="-25">
                <a:latin typeface="Carlito"/>
                <a:cs typeface="Carlito"/>
              </a:rPr>
              <a:t>and </a:t>
            </a:r>
            <a:r>
              <a:rPr dirty="0" sz="2700" spc="-10">
                <a:latin typeface="Carlito"/>
                <a:cs typeface="Carlito"/>
              </a:rPr>
              <a:t>operational</a:t>
            </a:r>
            <a:r>
              <a:rPr dirty="0" sz="2700" spc="-110">
                <a:latin typeface="Carlito"/>
                <a:cs typeface="Carlito"/>
              </a:rPr>
              <a:t> </a:t>
            </a:r>
            <a:r>
              <a:rPr dirty="0" sz="2700">
                <a:latin typeface="Carlito"/>
                <a:cs typeface="Carlito"/>
              </a:rPr>
              <a:t>decision</a:t>
            </a:r>
            <a:r>
              <a:rPr dirty="0" sz="2700" spc="-100">
                <a:latin typeface="Carlito"/>
                <a:cs typeface="Carlito"/>
              </a:rPr>
              <a:t> </a:t>
            </a:r>
            <a:r>
              <a:rPr dirty="0" sz="2700" spc="-10">
                <a:latin typeface="Carlito"/>
                <a:cs typeface="Carlito"/>
              </a:rPr>
              <a:t>making.</a:t>
            </a:r>
            <a:endParaRPr sz="2700">
              <a:latin typeface="Carlito"/>
              <a:cs typeface="Carlito"/>
            </a:endParaRPr>
          </a:p>
          <a:p>
            <a:pPr marL="298450" marR="273050" indent="-286385">
              <a:lnSpc>
                <a:spcPct val="99500"/>
              </a:lnSpc>
              <a:spcBef>
                <a:spcPts val="1910"/>
              </a:spcBef>
              <a:buFont typeface="Arial"/>
              <a:buChar char="•"/>
              <a:tabLst>
                <a:tab pos="298450" algn="l"/>
              </a:tabLst>
            </a:pPr>
            <a:r>
              <a:rPr dirty="0" sz="2700">
                <a:latin typeface="Carlito"/>
                <a:cs typeface="Carlito"/>
              </a:rPr>
              <a:t>Hence,</a:t>
            </a:r>
            <a:r>
              <a:rPr dirty="0" sz="2700" spc="-50">
                <a:latin typeface="Carlito"/>
                <a:cs typeface="Carlito"/>
              </a:rPr>
              <a:t> </a:t>
            </a:r>
            <a:r>
              <a:rPr dirty="0" sz="2700">
                <a:latin typeface="Carlito"/>
                <a:cs typeface="Carlito"/>
              </a:rPr>
              <a:t>data</a:t>
            </a:r>
            <a:r>
              <a:rPr dirty="0" sz="2700" spc="-50">
                <a:latin typeface="Carlito"/>
                <a:cs typeface="Carlito"/>
              </a:rPr>
              <a:t> </a:t>
            </a:r>
            <a:r>
              <a:rPr dirty="0" sz="2700">
                <a:latin typeface="Carlito"/>
                <a:cs typeface="Carlito"/>
              </a:rPr>
              <a:t>analytics</a:t>
            </a:r>
            <a:r>
              <a:rPr dirty="0" sz="2700" spc="-45">
                <a:latin typeface="Carlito"/>
                <a:cs typeface="Carlito"/>
              </a:rPr>
              <a:t> </a:t>
            </a:r>
            <a:r>
              <a:rPr dirty="0" sz="2700">
                <a:latin typeface="Carlito"/>
                <a:cs typeface="Carlito"/>
              </a:rPr>
              <a:t>can</a:t>
            </a:r>
            <a:r>
              <a:rPr dirty="0" sz="2700" spc="-45">
                <a:latin typeface="Carlito"/>
                <a:cs typeface="Carlito"/>
              </a:rPr>
              <a:t> </a:t>
            </a:r>
            <a:r>
              <a:rPr dirty="0" sz="2700">
                <a:latin typeface="Carlito"/>
                <a:cs typeface="Carlito"/>
              </a:rPr>
              <a:t>also</a:t>
            </a:r>
            <a:r>
              <a:rPr dirty="0" sz="2700" spc="-50">
                <a:latin typeface="Carlito"/>
                <a:cs typeface="Carlito"/>
              </a:rPr>
              <a:t> </a:t>
            </a:r>
            <a:r>
              <a:rPr dirty="0" sz="2700">
                <a:latin typeface="Carlito"/>
                <a:cs typeface="Carlito"/>
              </a:rPr>
              <a:t>be</a:t>
            </a:r>
            <a:r>
              <a:rPr dirty="0" sz="2700" spc="-45">
                <a:latin typeface="Carlito"/>
                <a:cs typeface="Carlito"/>
              </a:rPr>
              <a:t> </a:t>
            </a:r>
            <a:r>
              <a:rPr dirty="0" sz="2700" spc="-20">
                <a:latin typeface="Carlito"/>
                <a:cs typeface="Carlito"/>
              </a:rPr>
              <a:t>exemplified</a:t>
            </a:r>
            <a:r>
              <a:rPr dirty="0" sz="2700" spc="-45">
                <a:latin typeface="Carlito"/>
                <a:cs typeface="Carlito"/>
              </a:rPr>
              <a:t> </a:t>
            </a:r>
            <a:r>
              <a:rPr dirty="0" sz="2700">
                <a:latin typeface="Carlito"/>
                <a:cs typeface="Carlito"/>
              </a:rPr>
              <a:t>as</a:t>
            </a:r>
            <a:r>
              <a:rPr dirty="0" sz="2700" spc="-55">
                <a:latin typeface="Carlito"/>
                <a:cs typeface="Carlito"/>
              </a:rPr>
              <a:t> </a:t>
            </a:r>
            <a:r>
              <a:rPr dirty="0" sz="2700" spc="-25">
                <a:latin typeface="Carlito"/>
                <a:cs typeface="Carlito"/>
              </a:rPr>
              <a:t>the </a:t>
            </a:r>
            <a:r>
              <a:rPr dirty="0" sz="2700" spc="-20">
                <a:latin typeface="Carlito"/>
                <a:cs typeface="Carlito"/>
              </a:rPr>
              <a:t>systematic</a:t>
            </a:r>
            <a:r>
              <a:rPr dirty="0" sz="2700" spc="-65">
                <a:latin typeface="Carlito"/>
                <a:cs typeface="Carlito"/>
              </a:rPr>
              <a:t> </a:t>
            </a:r>
            <a:r>
              <a:rPr dirty="0" sz="2700">
                <a:latin typeface="Carlito"/>
                <a:cs typeface="Carlito"/>
              </a:rPr>
              <a:t>approach</a:t>
            </a:r>
            <a:r>
              <a:rPr dirty="0" sz="2700" spc="-70">
                <a:latin typeface="Carlito"/>
                <a:cs typeface="Carlito"/>
              </a:rPr>
              <a:t> </a:t>
            </a:r>
            <a:r>
              <a:rPr dirty="0" sz="2700">
                <a:latin typeface="Carlito"/>
                <a:cs typeface="Carlito"/>
              </a:rPr>
              <a:t>of</a:t>
            </a:r>
            <a:r>
              <a:rPr dirty="0" sz="2700" spc="-65">
                <a:latin typeface="Carlito"/>
                <a:cs typeface="Carlito"/>
              </a:rPr>
              <a:t> </a:t>
            </a:r>
            <a:r>
              <a:rPr dirty="0" sz="2700">
                <a:latin typeface="Carlito"/>
                <a:cs typeface="Carlito"/>
              </a:rPr>
              <a:t>the</a:t>
            </a:r>
            <a:r>
              <a:rPr dirty="0" sz="2700" spc="-75">
                <a:latin typeface="Carlito"/>
                <a:cs typeface="Carlito"/>
              </a:rPr>
              <a:t> </a:t>
            </a:r>
            <a:r>
              <a:rPr dirty="0" sz="2700" spc="-10">
                <a:latin typeface="Carlito"/>
                <a:cs typeface="Carlito"/>
              </a:rPr>
              <a:t>collection</a:t>
            </a:r>
            <a:r>
              <a:rPr dirty="0" sz="2700" spc="-60">
                <a:latin typeface="Carlito"/>
                <a:cs typeface="Carlito"/>
              </a:rPr>
              <a:t> </a:t>
            </a:r>
            <a:r>
              <a:rPr dirty="0" sz="2700">
                <a:latin typeface="Carlito"/>
                <a:cs typeface="Carlito"/>
              </a:rPr>
              <a:t>of</a:t>
            </a:r>
            <a:r>
              <a:rPr dirty="0" sz="2700" spc="-70">
                <a:latin typeface="Carlito"/>
                <a:cs typeface="Carlito"/>
              </a:rPr>
              <a:t> </a:t>
            </a:r>
            <a:r>
              <a:rPr dirty="0" sz="2700">
                <a:latin typeface="Carlito"/>
                <a:cs typeface="Carlito"/>
              </a:rPr>
              <a:t>massive</a:t>
            </a:r>
            <a:r>
              <a:rPr dirty="0" sz="2700" spc="-75">
                <a:latin typeface="Carlito"/>
                <a:cs typeface="Carlito"/>
              </a:rPr>
              <a:t> </a:t>
            </a:r>
            <a:r>
              <a:rPr dirty="0" sz="2700">
                <a:latin typeface="Carlito"/>
                <a:cs typeface="Carlito"/>
              </a:rPr>
              <a:t>data</a:t>
            </a:r>
            <a:r>
              <a:rPr dirty="0" sz="2700" spc="-65">
                <a:latin typeface="Carlito"/>
                <a:cs typeface="Carlito"/>
              </a:rPr>
              <a:t> </a:t>
            </a:r>
            <a:r>
              <a:rPr dirty="0" sz="2700" spc="-10">
                <a:latin typeface="Carlito"/>
                <a:cs typeface="Carlito"/>
              </a:rPr>
              <a:t>sets, </a:t>
            </a:r>
            <a:r>
              <a:rPr dirty="0" sz="2700">
                <a:latin typeface="Carlito"/>
                <a:cs typeface="Carlito"/>
              </a:rPr>
              <a:t>processing,</a:t>
            </a:r>
            <a:r>
              <a:rPr dirty="0" sz="2700" spc="-85">
                <a:latin typeface="Carlito"/>
                <a:cs typeface="Carlito"/>
              </a:rPr>
              <a:t> </a:t>
            </a:r>
            <a:r>
              <a:rPr dirty="0" sz="2700">
                <a:latin typeface="Carlito"/>
                <a:cs typeface="Carlito"/>
              </a:rPr>
              <a:t>and</a:t>
            </a:r>
            <a:r>
              <a:rPr dirty="0" sz="2700" spc="-80">
                <a:latin typeface="Carlito"/>
                <a:cs typeface="Carlito"/>
              </a:rPr>
              <a:t> </a:t>
            </a:r>
            <a:r>
              <a:rPr dirty="0" sz="2700">
                <a:latin typeface="Carlito"/>
                <a:cs typeface="Carlito"/>
              </a:rPr>
              <a:t>analyzing</a:t>
            </a:r>
            <a:r>
              <a:rPr dirty="0" sz="2700" spc="-90">
                <a:latin typeface="Carlito"/>
                <a:cs typeface="Carlito"/>
              </a:rPr>
              <a:t> </a:t>
            </a:r>
            <a:r>
              <a:rPr dirty="0" sz="2700">
                <a:latin typeface="Carlito"/>
                <a:cs typeface="Carlito"/>
              </a:rPr>
              <a:t>for</a:t>
            </a:r>
            <a:r>
              <a:rPr dirty="0" sz="2700" spc="-85">
                <a:latin typeface="Carlito"/>
                <a:cs typeface="Carlito"/>
              </a:rPr>
              <a:t> </a:t>
            </a:r>
            <a:r>
              <a:rPr dirty="0" sz="2700" spc="-25">
                <a:latin typeface="Carlito"/>
                <a:cs typeface="Carlito"/>
              </a:rPr>
              <a:t>data-</a:t>
            </a:r>
            <a:r>
              <a:rPr dirty="0" sz="2700">
                <a:latin typeface="Carlito"/>
                <a:cs typeface="Carlito"/>
              </a:rPr>
              <a:t>driven</a:t>
            </a:r>
            <a:r>
              <a:rPr dirty="0" sz="2700" spc="-80">
                <a:latin typeface="Carlito"/>
                <a:cs typeface="Carlito"/>
              </a:rPr>
              <a:t> </a:t>
            </a:r>
            <a:r>
              <a:rPr dirty="0" sz="2700">
                <a:latin typeface="Carlito"/>
                <a:cs typeface="Carlito"/>
              </a:rPr>
              <a:t>decision</a:t>
            </a:r>
            <a:r>
              <a:rPr dirty="0" sz="2700" spc="-80">
                <a:latin typeface="Carlito"/>
                <a:cs typeface="Carlito"/>
              </a:rPr>
              <a:t> </a:t>
            </a:r>
            <a:r>
              <a:rPr dirty="0" sz="2700" spc="-10">
                <a:latin typeface="Carlito"/>
                <a:cs typeface="Carlito"/>
              </a:rPr>
              <a:t>making</a:t>
            </a:r>
            <a:endParaRPr sz="27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8640" y="1679397"/>
            <a:ext cx="8869324" cy="54198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39504" y="713778"/>
            <a:ext cx="459232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77490" algn="l"/>
              </a:tabLst>
            </a:pPr>
            <a:r>
              <a:rPr dirty="0" spc="-10"/>
              <a:t>Evaluation</a:t>
            </a:r>
            <a:r>
              <a:rPr dirty="0"/>
              <a:t>	</a:t>
            </a:r>
            <a:r>
              <a:rPr dirty="0" spc="-10"/>
              <a:t>Metrics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58494" y="1676425"/>
            <a:ext cx="174625" cy="2038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50" spc="204">
                <a:solidFill>
                  <a:srgbClr val="FF3366"/>
                </a:solidFill>
                <a:latin typeface="OpenSymbol"/>
                <a:cs typeface="OpenSymbol"/>
              </a:rPr>
              <a:t>●</a:t>
            </a:r>
            <a:endParaRPr sz="1150">
              <a:latin typeface="OpenSymbol"/>
              <a:cs typeface="OpenSymbo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858494" y="2252776"/>
            <a:ext cx="174625" cy="2038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50" spc="204">
                <a:solidFill>
                  <a:srgbClr val="FF3366"/>
                </a:solidFill>
                <a:latin typeface="OpenSymbol"/>
                <a:cs typeface="OpenSymbol"/>
              </a:rPr>
              <a:t>●</a:t>
            </a:r>
            <a:endParaRPr sz="1150">
              <a:latin typeface="OpenSymbol"/>
              <a:cs typeface="OpenSymbo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58494" y="2828061"/>
            <a:ext cx="174625" cy="2038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50" spc="204">
                <a:solidFill>
                  <a:srgbClr val="FF3366"/>
                </a:solidFill>
                <a:latin typeface="OpenSymbol"/>
                <a:cs typeface="OpenSymbol"/>
              </a:rPr>
              <a:t>●</a:t>
            </a:r>
            <a:endParaRPr sz="1150">
              <a:latin typeface="OpenSymbol"/>
              <a:cs typeface="OpenSymbo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58494" y="3403346"/>
            <a:ext cx="174625" cy="2038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50" spc="204">
                <a:solidFill>
                  <a:srgbClr val="FF3366"/>
                </a:solidFill>
                <a:latin typeface="OpenSymbol"/>
                <a:cs typeface="OpenSymbol"/>
              </a:rPr>
              <a:t>●</a:t>
            </a:r>
            <a:endParaRPr sz="1150">
              <a:latin typeface="OpenSymbol"/>
              <a:cs typeface="OpenSymbo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58494" y="3978986"/>
            <a:ext cx="174625" cy="2038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50" spc="204">
                <a:solidFill>
                  <a:srgbClr val="FF3366"/>
                </a:solidFill>
                <a:latin typeface="OpenSymbol"/>
                <a:cs typeface="OpenSymbol"/>
              </a:rPr>
              <a:t>●</a:t>
            </a:r>
            <a:endParaRPr sz="1150">
              <a:latin typeface="OpenSymbol"/>
              <a:cs typeface="OpenSymbo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58494" y="4555337"/>
            <a:ext cx="174625" cy="2038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50" spc="204">
                <a:solidFill>
                  <a:srgbClr val="FF3366"/>
                </a:solidFill>
                <a:latin typeface="OpenSymbol"/>
                <a:cs typeface="OpenSymbol"/>
              </a:rPr>
              <a:t>●</a:t>
            </a:r>
            <a:endParaRPr sz="1150">
              <a:latin typeface="OpenSymbol"/>
              <a:cs typeface="OpenSymbo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858494" y="5130622"/>
            <a:ext cx="174625" cy="2038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50" spc="204">
                <a:solidFill>
                  <a:srgbClr val="FF3366"/>
                </a:solidFill>
                <a:latin typeface="OpenSymbol"/>
                <a:cs typeface="OpenSymbol"/>
              </a:rPr>
              <a:t>●</a:t>
            </a:r>
            <a:endParaRPr sz="1150">
              <a:latin typeface="OpenSymbol"/>
              <a:cs typeface="OpenSymbo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858494" y="5705907"/>
            <a:ext cx="174625" cy="2038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50" spc="204">
                <a:solidFill>
                  <a:srgbClr val="FF3366"/>
                </a:solidFill>
                <a:latin typeface="OpenSymbol"/>
                <a:cs typeface="OpenSymbol"/>
              </a:rPr>
              <a:t>●</a:t>
            </a:r>
            <a:endParaRPr sz="1150">
              <a:latin typeface="OpenSymbol"/>
              <a:cs typeface="OpenSymbo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858494" y="6281179"/>
            <a:ext cx="174625" cy="2038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50" spc="204">
                <a:solidFill>
                  <a:srgbClr val="FF3366"/>
                </a:solidFill>
                <a:latin typeface="OpenSymbol"/>
                <a:cs typeface="OpenSymbol"/>
              </a:rPr>
              <a:t>●</a:t>
            </a:r>
            <a:endParaRPr sz="1150">
              <a:latin typeface="OpenSymbol"/>
              <a:cs typeface="OpenSymbo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181061" y="1413418"/>
            <a:ext cx="6436360" cy="52063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5200"/>
              </a:lnSpc>
              <a:spcBef>
                <a:spcPts val="100"/>
              </a:spcBef>
              <a:tabLst>
                <a:tab pos="5871845" algn="l"/>
              </a:tabLst>
            </a:pPr>
            <a:r>
              <a:rPr dirty="0" sz="2600">
                <a:latin typeface="Arial"/>
                <a:cs typeface="Arial"/>
              </a:rPr>
              <a:t>Predication</a:t>
            </a:r>
            <a:r>
              <a:rPr dirty="0" sz="2600" spc="-120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(weather,</a:t>
            </a:r>
            <a:r>
              <a:rPr dirty="0" sz="2600" spc="-13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agricultural</a:t>
            </a:r>
            <a:r>
              <a:rPr dirty="0" sz="2600" spc="-125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yield,</a:t>
            </a:r>
            <a:r>
              <a:rPr dirty="0" sz="2600">
                <a:latin typeface="Arial"/>
                <a:cs typeface="Arial"/>
              </a:rPr>
              <a:t>	</a:t>
            </a:r>
            <a:r>
              <a:rPr dirty="0" sz="2600" spc="-20">
                <a:latin typeface="Arial"/>
                <a:cs typeface="Arial"/>
              </a:rPr>
              <a:t>etc) </a:t>
            </a:r>
            <a:r>
              <a:rPr dirty="0" sz="2600">
                <a:latin typeface="Arial"/>
                <a:cs typeface="Arial"/>
              </a:rPr>
              <a:t>Face</a:t>
            </a:r>
            <a:r>
              <a:rPr dirty="0" sz="2600" spc="-6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Detection;</a:t>
            </a:r>
            <a:r>
              <a:rPr dirty="0" sz="2600" spc="-6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Character</a:t>
            </a:r>
            <a:r>
              <a:rPr dirty="0" sz="2600" spc="-60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recognition; </a:t>
            </a:r>
            <a:r>
              <a:rPr dirty="0" sz="2600">
                <a:latin typeface="Arial"/>
                <a:cs typeface="Arial"/>
              </a:rPr>
              <a:t>Surveillance</a:t>
            </a:r>
            <a:r>
              <a:rPr dirty="0" sz="2600" spc="-7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and</a:t>
            </a:r>
            <a:r>
              <a:rPr dirty="0" sz="2600" spc="-7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security</a:t>
            </a:r>
            <a:r>
              <a:rPr dirty="0" sz="2600" spc="-60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system</a:t>
            </a:r>
            <a:endParaRPr sz="2600">
              <a:latin typeface="Arial"/>
              <a:cs typeface="Arial"/>
            </a:endParaRPr>
          </a:p>
          <a:p>
            <a:pPr marL="12700" marR="1286510">
              <a:lnSpc>
                <a:spcPct val="145300"/>
              </a:lnSpc>
              <a:spcBef>
                <a:spcPts val="5"/>
              </a:spcBef>
            </a:pPr>
            <a:r>
              <a:rPr dirty="0" sz="2600">
                <a:latin typeface="Arial"/>
                <a:cs typeface="Arial"/>
              </a:rPr>
              <a:t>Object</a:t>
            </a:r>
            <a:r>
              <a:rPr dirty="0" sz="2600" spc="-7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detection</a:t>
            </a:r>
            <a:r>
              <a:rPr dirty="0" sz="2600" spc="-7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and</a:t>
            </a:r>
            <a:r>
              <a:rPr dirty="0" sz="2600" spc="-70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recognition </a:t>
            </a:r>
            <a:r>
              <a:rPr dirty="0" sz="2600">
                <a:latin typeface="Arial"/>
                <a:cs typeface="Arial"/>
              </a:rPr>
              <a:t>Natural</a:t>
            </a:r>
            <a:r>
              <a:rPr dirty="0" sz="2600" spc="-9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language</a:t>
            </a:r>
            <a:r>
              <a:rPr dirty="0" sz="2600" spc="-80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processing </a:t>
            </a:r>
            <a:r>
              <a:rPr dirty="0" sz="2600">
                <a:latin typeface="Arial"/>
                <a:cs typeface="Arial"/>
              </a:rPr>
              <a:t>Speech/Image</a:t>
            </a:r>
            <a:r>
              <a:rPr dirty="0" sz="2600" spc="-130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Recognition </a:t>
            </a:r>
            <a:r>
              <a:rPr dirty="0" sz="2600">
                <a:latin typeface="Arial"/>
                <a:cs typeface="Arial"/>
              </a:rPr>
              <a:t>Multimedia</a:t>
            </a:r>
            <a:r>
              <a:rPr dirty="0" sz="2600" spc="-5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event</a:t>
            </a:r>
            <a:r>
              <a:rPr dirty="0" sz="2600" spc="-50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detection </a:t>
            </a:r>
            <a:r>
              <a:rPr dirty="0" sz="2600">
                <a:latin typeface="Arial"/>
                <a:cs typeface="Arial"/>
              </a:rPr>
              <a:t>Economical</a:t>
            </a:r>
            <a:r>
              <a:rPr dirty="0" sz="2600" spc="-6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and</a:t>
            </a:r>
            <a:r>
              <a:rPr dirty="0" sz="2600" spc="-5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commercial</a:t>
            </a:r>
            <a:r>
              <a:rPr dirty="0" sz="2600" spc="-60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usage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10"/>
              </a:spcBef>
            </a:pPr>
            <a:r>
              <a:rPr dirty="0" sz="2600">
                <a:latin typeface="Arial"/>
                <a:cs typeface="Arial"/>
              </a:rPr>
              <a:t>………</a:t>
            </a:r>
            <a:r>
              <a:rPr dirty="0" sz="2600" spc="-1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many</a:t>
            </a:r>
            <a:r>
              <a:rPr dirty="0" sz="2600" spc="-1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many</a:t>
            </a:r>
            <a:r>
              <a:rPr dirty="0" sz="2600" spc="-1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many</a:t>
            </a:r>
            <a:r>
              <a:rPr dirty="0" sz="2600" spc="-10">
                <a:latin typeface="Arial"/>
                <a:cs typeface="Arial"/>
              </a:rPr>
              <a:t> </a:t>
            </a:r>
            <a:r>
              <a:rPr dirty="0" sz="2600" spc="-20">
                <a:latin typeface="Arial"/>
                <a:cs typeface="Arial"/>
              </a:rPr>
              <a:t>more</a:t>
            </a:r>
            <a:endParaRPr sz="26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925978" y="713778"/>
            <a:ext cx="421957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"/>
              <a:t>Few</a:t>
            </a:r>
            <a:r>
              <a:rPr dirty="0" spc="-265"/>
              <a:t> </a:t>
            </a:r>
            <a:r>
              <a:rPr dirty="0" spc="-10"/>
              <a:t>Applications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3184" y="560057"/>
            <a:ext cx="726313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35420" algn="l"/>
              </a:tabLst>
            </a:pPr>
            <a:r>
              <a:rPr dirty="0" spc="-20"/>
              <a:t>Data</a:t>
            </a:r>
            <a:r>
              <a:rPr dirty="0" spc="-285"/>
              <a:t> </a:t>
            </a:r>
            <a:r>
              <a:rPr dirty="0"/>
              <a:t>Analytics</a:t>
            </a:r>
            <a:r>
              <a:rPr dirty="0" spc="-35"/>
              <a:t> </a:t>
            </a:r>
            <a:r>
              <a:rPr dirty="0"/>
              <a:t>for</a:t>
            </a:r>
            <a:r>
              <a:rPr dirty="0" spc="-45"/>
              <a:t> </a:t>
            </a:r>
            <a:r>
              <a:rPr dirty="0"/>
              <a:t>DV</a:t>
            </a:r>
            <a:r>
              <a:rPr dirty="0" spc="-50"/>
              <a:t> </a:t>
            </a:r>
            <a:r>
              <a:rPr dirty="0" spc="-25"/>
              <a:t>and</a:t>
            </a:r>
            <a:r>
              <a:rPr dirty="0"/>
              <a:t>	</a:t>
            </a:r>
            <a:r>
              <a:rPr dirty="0" spc="-25"/>
              <a:t>ST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91770" rIns="0" bIns="0" rtlCol="0" vert="horz">
            <a:spAutoFit/>
          </a:bodyPr>
          <a:lstStyle/>
          <a:p>
            <a:pPr lvl="1" marL="702945" indent="-690245">
              <a:lnSpc>
                <a:spcPct val="100000"/>
              </a:lnSpc>
              <a:spcBef>
                <a:spcPts val="1510"/>
              </a:spcBef>
              <a:buAutoNum type="arabicPeriod"/>
              <a:tabLst>
                <a:tab pos="702945" algn="l"/>
              </a:tabLst>
            </a:pPr>
            <a:r>
              <a:rPr dirty="0" sz="2800">
                <a:solidFill>
                  <a:srgbClr val="DCDCDC"/>
                </a:solidFill>
                <a:latin typeface="Arial"/>
                <a:cs typeface="Arial"/>
              </a:rPr>
              <a:t>Overview</a:t>
            </a:r>
            <a:r>
              <a:rPr dirty="0" sz="2800" spc="-65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DCDCDC"/>
                </a:solidFill>
                <a:latin typeface="Arial"/>
                <a:cs typeface="Arial"/>
              </a:rPr>
              <a:t>of</a:t>
            </a:r>
            <a:r>
              <a:rPr dirty="0" sz="2800" spc="-4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dirty="0" sz="2800" spc="-20">
                <a:solidFill>
                  <a:srgbClr val="DCDCDC"/>
                </a:solidFill>
                <a:latin typeface="Arial"/>
                <a:cs typeface="Arial"/>
              </a:rPr>
              <a:t>Data</a:t>
            </a:r>
            <a:r>
              <a:rPr dirty="0" sz="2800" spc="-17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dirty="0" sz="2800" spc="-10">
                <a:solidFill>
                  <a:srgbClr val="DCDCDC"/>
                </a:solidFill>
                <a:latin typeface="Arial"/>
                <a:cs typeface="Arial"/>
              </a:rPr>
              <a:t>Analytics</a:t>
            </a:r>
            <a:endParaRPr sz="2800">
              <a:latin typeface="Arial"/>
              <a:cs typeface="Arial"/>
            </a:endParaRPr>
          </a:p>
          <a:p>
            <a:pPr lvl="1" marL="697865" indent="-685165">
              <a:lnSpc>
                <a:spcPct val="100000"/>
              </a:lnSpc>
              <a:spcBef>
                <a:spcPts val="1410"/>
              </a:spcBef>
              <a:buAutoNum type="arabicPeriod"/>
              <a:tabLst>
                <a:tab pos="697865" algn="l"/>
              </a:tabLst>
            </a:pPr>
            <a:r>
              <a:rPr dirty="0" sz="2800" spc="-20">
                <a:solidFill>
                  <a:srgbClr val="DCDCDC"/>
                </a:solidFill>
                <a:latin typeface="Arial"/>
                <a:cs typeface="Arial"/>
              </a:rPr>
              <a:t>Types</a:t>
            </a:r>
            <a:r>
              <a:rPr dirty="0" sz="2800" spc="-9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DCDCDC"/>
                </a:solidFill>
                <a:latin typeface="Arial"/>
                <a:cs typeface="Arial"/>
              </a:rPr>
              <a:t>of</a:t>
            </a:r>
            <a:r>
              <a:rPr dirty="0" sz="2800" spc="-6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dirty="0" sz="2800" spc="-20">
                <a:solidFill>
                  <a:srgbClr val="DCDCDC"/>
                </a:solidFill>
                <a:latin typeface="Arial"/>
                <a:cs typeface="Arial"/>
              </a:rPr>
              <a:t>Data</a:t>
            </a:r>
            <a:r>
              <a:rPr dirty="0" sz="2800" spc="-17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dirty="0" sz="2800" spc="-10">
                <a:solidFill>
                  <a:srgbClr val="DCDCDC"/>
                </a:solidFill>
                <a:latin typeface="Arial"/>
                <a:cs typeface="Arial"/>
              </a:rPr>
              <a:t>Analytics</a:t>
            </a:r>
            <a:endParaRPr sz="2800">
              <a:latin typeface="Arial"/>
              <a:cs typeface="Arial"/>
            </a:endParaRPr>
          </a:p>
          <a:p>
            <a:pPr lvl="1" marL="702945" indent="-690245">
              <a:lnSpc>
                <a:spcPct val="100000"/>
              </a:lnSpc>
              <a:spcBef>
                <a:spcPts val="1410"/>
              </a:spcBef>
              <a:buAutoNum type="arabicPeriod"/>
              <a:tabLst>
                <a:tab pos="702945" algn="l"/>
              </a:tabLst>
            </a:pPr>
            <a:r>
              <a:rPr dirty="0" sz="2800" spc="-20">
                <a:solidFill>
                  <a:srgbClr val="DCDCDC"/>
                </a:solidFill>
                <a:latin typeface="Arial"/>
                <a:cs typeface="Arial"/>
              </a:rPr>
              <a:t>Data</a:t>
            </a:r>
            <a:r>
              <a:rPr dirty="0" sz="2800" spc="-175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DCDCDC"/>
                </a:solidFill>
                <a:latin typeface="Arial"/>
                <a:cs typeface="Arial"/>
              </a:rPr>
              <a:t>Analytics</a:t>
            </a:r>
            <a:r>
              <a:rPr dirty="0" sz="2800" spc="-4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dirty="0" sz="2800" spc="-10">
                <a:solidFill>
                  <a:srgbClr val="DCDCDC"/>
                </a:solidFill>
                <a:latin typeface="Arial"/>
                <a:cs typeface="Arial"/>
              </a:rPr>
              <a:t>lifecycle</a:t>
            </a:r>
            <a:endParaRPr sz="2800">
              <a:latin typeface="Arial"/>
              <a:cs typeface="Arial"/>
            </a:endParaRPr>
          </a:p>
          <a:p>
            <a:pPr lvl="1" marL="702945" indent="-690245">
              <a:lnSpc>
                <a:spcPct val="100000"/>
              </a:lnSpc>
              <a:spcBef>
                <a:spcPts val="1420"/>
              </a:spcBef>
              <a:buAutoNum type="arabicPeriod"/>
              <a:tabLst>
                <a:tab pos="702945" algn="l"/>
              </a:tabLst>
            </a:pPr>
            <a:r>
              <a:rPr dirty="0" sz="2800">
                <a:solidFill>
                  <a:srgbClr val="DCDCDC"/>
                </a:solidFill>
                <a:latin typeface="Arial"/>
                <a:cs typeface="Arial"/>
              </a:rPr>
              <a:t>Building</a:t>
            </a:r>
            <a:r>
              <a:rPr dirty="0" sz="2800" spc="-9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dirty="0" sz="2800" spc="-20">
                <a:solidFill>
                  <a:srgbClr val="DCDCDC"/>
                </a:solidFill>
                <a:latin typeface="Arial"/>
                <a:cs typeface="Arial"/>
              </a:rPr>
              <a:t>Data</a:t>
            </a:r>
            <a:r>
              <a:rPr dirty="0" sz="2800" spc="-175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DCDCDC"/>
                </a:solidFill>
                <a:latin typeface="Arial"/>
                <a:cs typeface="Arial"/>
              </a:rPr>
              <a:t>Analytics</a:t>
            </a:r>
            <a:r>
              <a:rPr dirty="0" sz="2800" spc="-55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dirty="0" sz="2800" spc="-10">
                <a:solidFill>
                  <a:srgbClr val="DCDCDC"/>
                </a:solidFill>
                <a:latin typeface="Arial"/>
                <a:cs typeface="Arial"/>
              </a:rPr>
              <a:t>Models</a:t>
            </a:r>
            <a:endParaRPr sz="2800">
              <a:latin typeface="Arial"/>
              <a:cs typeface="Arial"/>
            </a:endParaRPr>
          </a:p>
          <a:p>
            <a:pPr lvl="1" marL="702945" indent="-690245">
              <a:lnSpc>
                <a:spcPct val="100000"/>
              </a:lnSpc>
              <a:spcBef>
                <a:spcPts val="1410"/>
              </a:spcBef>
              <a:buAutoNum type="arabicPeriod"/>
              <a:tabLst>
                <a:tab pos="702945" algn="l"/>
              </a:tabLst>
            </a:pPr>
            <a:r>
              <a:rPr dirty="0" sz="2800">
                <a:solidFill>
                  <a:srgbClr val="DCDCDC"/>
                </a:solidFill>
                <a:latin typeface="Arial"/>
                <a:cs typeface="Arial"/>
              </a:rPr>
              <a:t>Introduction</a:t>
            </a:r>
            <a:r>
              <a:rPr dirty="0" sz="2800" spc="-105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DCDCDC"/>
                </a:solidFill>
                <a:latin typeface="Arial"/>
                <a:cs typeface="Arial"/>
              </a:rPr>
              <a:t>to</a:t>
            </a:r>
            <a:r>
              <a:rPr dirty="0" sz="2800" spc="-9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dirty="0" sz="2800" spc="-10">
                <a:solidFill>
                  <a:srgbClr val="DCDCDC"/>
                </a:solidFill>
                <a:latin typeface="Arial"/>
                <a:cs typeface="Arial"/>
              </a:rPr>
              <a:t>Machine/Deep</a:t>
            </a:r>
            <a:r>
              <a:rPr dirty="0" sz="2800" spc="-95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dirty="0" sz="2800" spc="-10">
                <a:solidFill>
                  <a:srgbClr val="DCDCDC"/>
                </a:solidFill>
                <a:latin typeface="Arial"/>
                <a:cs typeface="Arial"/>
              </a:rPr>
              <a:t>Learning</a:t>
            </a:r>
            <a:endParaRPr sz="2800">
              <a:latin typeface="Arial"/>
              <a:cs typeface="Arial"/>
            </a:endParaRPr>
          </a:p>
          <a:p>
            <a:pPr lvl="1" marL="702945" indent="-690245">
              <a:lnSpc>
                <a:spcPct val="100000"/>
              </a:lnSpc>
              <a:spcBef>
                <a:spcPts val="1410"/>
              </a:spcBef>
              <a:buAutoNum type="arabicPeriod"/>
              <a:tabLst>
                <a:tab pos="702945" algn="l"/>
              </a:tabLst>
            </a:pPr>
            <a:r>
              <a:rPr dirty="0" sz="2800">
                <a:latin typeface="Arial"/>
                <a:cs typeface="Arial"/>
              </a:rPr>
              <a:t>Data</a:t>
            </a:r>
            <a:r>
              <a:rPr dirty="0" sz="2800" spc="-65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Visualization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and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Story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telling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37286" y="1340904"/>
            <a:ext cx="8886190" cy="47186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029" marR="890905" indent="-215265">
              <a:lnSpc>
                <a:spcPct val="100000"/>
              </a:lnSpc>
              <a:spcBef>
                <a:spcPts val="100"/>
              </a:spcBef>
              <a:buSzPct val="44642"/>
              <a:buFont typeface="OpenSymbol"/>
              <a:buChar char="●"/>
              <a:tabLst>
                <a:tab pos="241300" algn="l"/>
              </a:tabLst>
            </a:pPr>
            <a:r>
              <a:rPr dirty="0" sz="2800">
                <a:latin typeface="Arial"/>
                <a:cs typeface="Arial"/>
              </a:rPr>
              <a:t>Data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Visualization</a:t>
            </a:r>
            <a:r>
              <a:rPr dirty="0" sz="2800" spc="-5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is</a:t>
            </a:r>
            <a:r>
              <a:rPr dirty="0" sz="2800" spc="-4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the</a:t>
            </a:r>
            <a:r>
              <a:rPr dirty="0" sz="2800" spc="-5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act</a:t>
            </a:r>
            <a:r>
              <a:rPr dirty="0" sz="2800" spc="-5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of</a:t>
            </a:r>
            <a:r>
              <a:rPr dirty="0" sz="2800" spc="-5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placing</a:t>
            </a:r>
            <a:r>
              <a:rPr dirty="0" sz="2800" spc="-4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data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into</a:t>
            </a:r>
            <a:r>
              <a:rPr dirty="0" sz="2800" spc="-50">
                <a:latin typeface="Arial"/>
                <a:cs typeface="Arial"/>
              </a:rPr>
              <a:t> a </a:t>
            </a:r>
            <a:r>
              <a:rPr dirty="0" sz="2800" spc="-50">
                <a:latin typeface="Arial"/>
                <a:cs typeface="Arial"/>
              </a:rPr>
              <a:t>	</a:t>
            </a:r>
            <a:r>
              <a:rPr dirty="0" sz="2800">
                <a:latin typeface="Arial"/>
                <a:cs typeface="Arial"/>
              </a:rPr>
              <a:t>visual</a:t>
            </a:r>
            <a:r>
              <a:rPr dirty="0" sz="2800" spc="-5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context,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such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as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a</a:t>
            </a:r>
            <a:r>
              <a:rPr dirty="0" sz="2800" spc="-50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graph.</a:t>
            </a:r>
            <a:endParaRPr sz="2800">
              <a:latin typeface="Arial"/>
              <a:cs typeface="Arial"/>
            </a:endParaRPr>
          </a:p>
          <a:p>
            <a:pPr lvl="1" marL="671195" marR="156845" indent="-215265">
              <a:lnSpc>
                <a:spcPts val="3360"/>
              </a:lnSpc>
              <a:spcBef>
                <a:spcPts val="105"/>
              </a:spcBef>
              <a:buSzPct val="44642"/>
              <a:buFont typeface="OpenSymbol"/>
              <a:buChar char="●"/>
              <a:tabLst>
                <a:tab pos="672465" algn="l"/>
              </a:tabLst>
            </a:pPr>
            <a:r>
              <a:rPr dirty="0" sz="2800">
                <a:latin typeface="Arial"/>
                <a:cs typeface="Arial"/>
              </a:rPr>
              <a:t>It</a:t>
            </a:r>
            <a:r>
              <a:rPr dirty="0" sz="2800" spc="-6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makes</a:t>
            </a:r>
            <a:r>
              <a:rPr dirty="0" sz="2800" spc="-5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data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easier</a:t>
            </a:r>
            <a:r>
              <a:rPr dirty="0" sz="2800" spc="-5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for</a:t>
            </a:r>
            <a:r>
              <a:rPr dirty="0" sz="2800" spc="-5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the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human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brain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 spc="-35">
                <a:latin typeface="Arial"/>
                <a:cs typeface="Arial"/>
              </a:rPr>
              <a:t>to </a:t>
            </a:r>
            <a:r>
              <a:rPr dirty="0" sz="2800" spc="-35">
                <a:latin typeface="Arial"/>
                <a:cs typeface="Arial"/>
              </a:rPr>
              <a:t>	</a:t>
            </a:r>
            <a:r>
              <a:rPr dirty="0" sz="2800">
                <a:latin typeface="Arial"/>
                <a:cs typeface="Arial"/>
              </a:rPr>
              <a:t>understand</a:t>
            </a:r>
            <a:r>
              <a:rPr dirty="0" sz="2800" spc="-9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and</a:t>
            </a:r>
            <a:r>
              <a:rPr dirty="0" sz="2800" spc="-9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detect</a:t>
            </a:r>
            <a:r>
              <a:rPr dirty="0" sz="2800" spc="-8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patterns,</a:t>
            </a:r>
            <a:r>
              <a:rPr dirty="0" sz="2800" spc="-8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trends</a:t>
            </a:r>
            <a:r>
              <a:rPr dirty="0" sz="2800" spc="-9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and</a:t>
            </a:r>
            <a:r>
              <a:rPr dirty="0" sz="2800" spc="-85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outliers </a:t>
            </a:r>
            <a:r>
              <a:rPr dirty="0" sz="2800" spc="-10">
                <a:latin typeface="Arial"/>
                <a:cs typeface="Arial"/>
              </a:rPr>
              <a:t>	</a:t>
            </a:r>
            <a:r>
              <a:rPr dirty="0" sz="2800">
                <a:latin typeface="Arial"/>
                <a:cs typeface="Arial"/>
              </a:rPr>
              <a:t>in</a:t>
            </a:r>
            <a:r>
              <a:rPr dirty="0" sz="2800" spc="-3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a</a:t>
            </a:r>
            <a:r>
              <a:rPr dirty="0" sz="2800" spc="-4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group</a:t>
            </a:r>
            <a:r>
              <a:rPr dirty="0" sz="2800" spc="-4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of</a:t>
            </a:r>
            <a:r>
              <a:rPr dirty="0" sz="2800" spc="-35">
                <a:latin typeface="Arial"/>
                <a:cs typeface="Arial"/>
              </a:rPr>
              <a:t> </a:t>
            </a:r>
            <a:r>
              <a:rPr dirty="0" sz="2800" spc="-20">
                <a:latin typeface="Arial"/>
                <a:cs typeface="Arial"/>
              </a:rPr>
              <a:t>data.</a:t>
            </a:r>
            <a:endParaRPr sz="2800">
              <a:latin typeface="Arial"/>
              <a:cs typeface="Arial"/>
            </a:endParaRPr>
          </a:p>
          <a:p>
            <a:pPr marL="240029" marR="17780" indent="-215265">
              <a:lnSpc>
                <a:spcPts val="3360"/>
              </a:lnSpc>
              <a:buSzPct val="44642"/>
              <a:buFont typeface="OpenSymbol"/>
              <a:buChar char="●"/>
              <a:tabLst>
                <a:tab pos="241300" algn="l"/>
              </a:tabLst>
            </a:pPr>
            <a:r>
              <a:rPr dirty="0" sz="2800">
                <a:latin typeface="Arial"/>
                <a:cs typeface="Arial"/>
              </a:rPr>
              <a:t>The</a:t>
            </a:r>
            <a:r>
              <a:rPr dirty="0" sz="2800" spc="-6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goal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of</a:t>
            </a:r>
            <a:r>
              <a:rPr dirty="0" sz="2800" spc="-6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data</a:t>
            </a:r>
            <a:r>
              <a:rPr dirty="0" sz="2800" spc="-6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storytelling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is</a:t>
            </a:r>
            <a:r>
              <a:rPr dirty="0" sz="2800" spc="-6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to</a:t>
            </a:r>
            <a:r>
              <a:rPr dirty="0" sz="2800" spc="-6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present</a:t>
            </a:r>
            <a:r>
              <a:rPr dirty="0" sz="2800" spc="-6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complex</a:t>
            </a:r>
            <a:r>
              <a:rPr dirty="0" sz="2800" spc="-65">
                <a:latin typeface="Arial"/>
                <a:cs typeface="Arial"/>
              </a:rPr>
              <a:t> </a:t>
            </a:r>
            <a:r>
              <a:rPr dirty="0" sz="2800" spc="-20">
                <a:latin typeface="Arial"/>
                <a:cs typeface="Arial"/>
              </a:rPr>
              <a:t>data </a:t>
            </a:r>
            <a:r>
              <a:rPr dirty="0" sz="2800" spc="-20">
                <a:latin typeface="Arial"/>
                <a:cs typeface="Arial"/>
              </a:rPr>
              <a:t>	</a:t>
            </a:r>
            <a:r>
              <a:rPr dirty="0" sz="2800">
                <a:latin typeface="Arial"/>
                <a:cs typeface="Arial"/>
              </a:rPr>
              <a:t>in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a</a:t>
            </a:r>
            <a:r>
              <a:rPr dirty="0" sz="2800" spc="-5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way</a:t>
            </a:r>
            <a:r>
              <a:rPr dirty="0" sz="2800" spc="-5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that</a:t>
            </a:r>
            <a:r>
              <a:rPr dirty="0" sz="2800" spc="-5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is</a:t>
            </a:r>
            <a:r>
              <a:rPr dirty="0" sz="2800" spc="-5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easy</a:t>
            </a:r>
            <a:r>
              <a:rPr dirty="0" sz="2800" spc="-5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to</a:t>
            </a:r>
            <a:r>
              <a:rPr dirty="0" sz="2800" spc="-5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understand</a:t>
            </a:r>
            <a:r>
              <a:rPr dirty="0" sz="2800" spc="-5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and</a:t>
            </a:r>
            <a:r>
              <a:rPr dirty="0" sz="2800" spc="-5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engaging</a:t>
            </a:r>
            <a:r>
              <a:rPr dirty="0" sz="2800" spc="-55">
                <a:latin typeface="Arial"/>
                <a:cs typeface="Arial"/>
              </a:rPr>
              <a:t> </a:t>
            </a:r>
            <a:r>
              <a:rPr dirty="0" sz="2800" spc="-25">
                <a:latin typeface="Arial"/>
                <a:cs typeface="Arial"/>
              </a:rPr>
              <a:t>for </a:t>
            </a:r>
            <a:r>
              <a:rPr dirty="0" sz="2800" spc="-25">
                <a:latin typeface="Arial"/>
                <a:cs typeface="Arial"/>
              </a:rPr>
              <a:t>	</a:t>
            </a:r>
            <a:r>
              <a:rPr dirty="0" sz="2800">
                <a:latin typeface="Arial"/>
                <a:cs typeface="Arial"/>
              </a:rPr>
              <a:t>the</a:t>
            </a:r>
            <a:r>
              <a:rPr dirty="0" sz="2800" spc="-40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audience.</a:t>
            </a:r>
            <a:endParaRPr sz="2800">
              <a:latin typeface="Arial"/>
              <a:cs typeface="Arial"/>
            </a:endParaRPr>
          </a:p>
          <a:p>
            <a:pPr lvl="1" marL="671195" marR="17780" indent="-215265">
              <a:lnSpc>
                <a:spcPts val="3360"/>
              </a:lnSpc>
              <a:buSzPct val="44642"/>
              <a:buFont typeface="OpenSymbol"/>
              <a:buChar char="●"/>
              <a:tabLst>
                <a:tab pos="672465" algn="l"/>
              </a:tabLst>
            </a:pPr>
            <a:r>
              <a:rPr dirty="0" sz="2800">
                <a:latin typeface="Arial"/>
                <a:cs typeface="Arial"/>
              </a:rPr>
              <a:t>By</a:t>
            </a:r>
            <a:r>
              <a:rPr dirty="0" sz="2800" spc="-6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using</a:t>
            </a:r>
            <a:r>
              <a:rPr dirty="0" sz="2800" spc="-6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data</a:t>
            </a:r>
            <a:r>
              <a:rPr dirty="0" sz="2800" spc="-6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visualization,</a:t>
            </a:r>
            <a:r>
              <a:rPr dirty="0" sz="2800" spc="-6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charts,</a:t>
            </a:r>
            <a:r>
              <a:rPr dirty="0" sz="2800" spc="-7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and</a:t>
            </a:r>
            <a:r>
              <a:rPr dirty="0" sz="2800" spc="-6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other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tools, </a:t>
            </a:r>
            <a:r>
              <a:rPr dirty="0" sz="2800" spc="-10">
                <a:latin typeface="Arial"/>
                <a:cs typeface="Arial"/>
              </a:rPr>
              <a:t>	</a:t>
            </a:r>
            <a:r>
              <a:rPr dirty="0" sz="2800">
                <a:latin typeface="Arial"/>
                <a:cs typeface="Arial"/>
              </a:rPr>
              <a:t>data</a:t>
            </a:r>
            <a:r>
              <a:rPr dirty="0" sz="2800" spc="-6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storytellers</a:t>
            </a:r>
            <a:r>
              <a:rPr dirty="0" sz="2800" spc="-6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can</a:t>
            </a:r>
            <a:r>
              <a:rPr dirty="0" sz="2800" spc="-6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make</a:t>
            </a:r>
            <a:r>
              <a:rPr dirty="0" sz="2800" spc="-6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their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data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 spc="-20">
                <a:latin typeface="Arial"/>
                <a:cs typeface="Arial"/>
              </a:rPr>
              <a:t>more </a:t>
            </a:r>
            <a:r>
              <a:rPr dirty="0" sz="2800" spc="-20">
                <a:latin typeface="Arial"/>
                <a:cs typeface="Arial"/>
              </a:rPr>
              <a:t>	</a:t>
            </a:r>
            <a:r>
              <a:rPr dirty="0" sz="2800">
                <a:latin typeface="Arial"/>
                <a:cs typeface="Arial"/>
              </a:rPr>
              <a:t>accessible</a:t>
            </a:r>
            <a:r>
              <a:rPr dirty="0" sz="2800" spc="-8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and</a:t>
            </a:r>
            <a:r>
              <a:rPr dirty="0" sz="2800" spc="-9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understandable</a:t>
            </a:r>
            <a:r>
              <a:rPr dirty="0" sz="2800" spc="-8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to</a:t>
            </a:r>
            <a:r>
              <a:rPr dirty="0" sz="2800" spc="-8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a</a:t>
            </a:r>
            <a:r>
              <a:rPr dirty="0" sz="2800" spc="-8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wider</a:t>
            </a:r>
            <a:r>
              <a:rPr dirty="0" sz="2800" spc="-85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audience.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</a:t>
            </a:r>
            <a:r>
              <a:rPr dirty="0" spc="-145"/>
              <a:t> </a:t>
            </a:r>
            <a:r>
              <a:rPr dirty="0"/>
              <a:t>Visualization</a:t>
            </a:r>
            <a:r>
              <a:rPr dirty="0" spc="-145"/>
              <a:t> </a:t>
            </a:r>
            <a:r>
              <a:rPr dirty="0"/>
              <a:t>and</a:t>
            </a:r>
            <a:r>
              <a:rPr dirty="0" spc="-145"/>
              <a:t> </a:t>
            </a:r>
            <a:r>
              <a:rPr dirty="0"/>
              <a:t>Story</a:t>
            </a:r>
            <a:r>
              <a:rPr dirty="0" spc="-200"/>
              <a:t> </a:t>
            </a:r>
            <a:r>
              <a:rPr dirty="0" spc="-10"/>
              <a:t>Telling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37286" y="1088186"/>
            <a:ext cx="8993505" cy="1245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029" marR="875665" indent="-215265">
              <a:lnSpc>
                <a:spcPct val="100000"/>
              </a:lnSpc>
              <a:spcBef>
                <a:spcPts val="100"/>
              </a:spcBef>
              <a:buSzPct val="44642"/>
              <a:buFont typeface="OpenSymbol"/>
              <a:buChar char="●"/>
              <a:tabLst>
                <a:tab pos="241300" algn="l"/>
              </a:tabLst>
            </a:pPr>
            <a:r>
              <a:rPr dirty="0" sz="2800">
                <a:latin typeface="Arial"/>
                <a:cs typeface="Arial"/>
              </a:rPr>
              <a:t>Data</a:t>
            </a:r>
            <a:r>
              <a:rPr dirty="0" sz="2800" spc="-8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visualization</a:t>
            </a:r>
            <a:r>
              <a:rPr dirty="0" sz="2800" spc="-8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and</a:t>
            </a:r>
            <a:r>
              <a:rPr dirty="0" sz="2800" spc="-8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data</a:t>
            </a:r>
            <a:r>
              <a:rPr dirty="0" sz="2800" spc="-8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storytelling</a:t>
            </a:r>
            <a:r>
              <a:rPr dirty="0" sz="2800" spc="-8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are</a:t>
            </a:r>
            <a:r>
              <a:rPr dirty="0" sz="2800" spc="-85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related </a:t>
            </a:r>
            <a:r>
              <a:rPr dirty="0" sz="2800" spc="-10">
                <a:latin typeface="Arial"/>
                <a:cs typeface="Arial"/>
              </a:rPr>
              <a:t>	</a:t>
            </a:r>
            <a:r>
              <a:rPr dirty="0" sz="2800">
                <a:latin typeface="Arial"/>
                <a:cs typeface="Arial"/>
              </a:rPr>
              <a:t>concepts,</a:t>
            </a:r>
            <a:r>
              <a:rPr dirty="0" sz="2800" spc="-6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but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they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are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not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interchangeable.</a:t>
            </a:r>
            <a:endParaRPr sz="2800">
              <a:latin typeface="Arial"/>
              <a:cs typeface="Arial"/>
            </a:endParaRPr>
          </a:p>
          <a:p>
            <a:pPr lvl="1" marL="456565" indent="-215265">
              <a:lnSpc>
                <a:spcPct val="100000"/>
              </a:lnSpc>
              <a:buSzPct val="43750"/>
              <a:buFont typeface="OpenSymbol"/>
              <a:buChar char="●"/>
              <a:tabLst>
                <a:tab pos="456565" algn="l"/>
                <a:tab pos="1288415" algn="l"/>
                <a:tab pos="3133090" algn="l"/>
                <a:tab pos="4101465" algn="l"/>
                <a:tab pos="4544060" algn="l"/>
                <a:tab pos="5155565" algn="l"/>
                <a:tab pos="6579234" algn="l"/>
                <a:tab pos="8714105" algn="l"/>
              </a:tabLst>
            </a:pPr>
            <a:r>
              <a:rPr dirty="0" sz="2400" spc="-20">
                <a:latin typeface="Arial"/>
                <a:cs typeface="Arial"/>
              </a:rPr>
              <a:t>Data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-10">
                <a:latin typeface="Arial"/>
                <a:cs typeface="Arial"/>
              </a:rPr>
              <a:t>visualization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-10">
                <a:latin typeface="Arial"/>
                <a:cs typeface="Arial"/>
              </a:rPr>
              <a:t>refers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-25">
                <a:latin typeface="Arial"/>
                <a:cs typeface="Arial"/>
              </a:rPr>
              <a:t>to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-25">
                <a:latin typeface="Arial"/>
                <a:cs typeface="Arial"/>
              </a:rPr>
              <a:t>the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-10">
                <a:latin typeface="Arial"/>
                <a:cs typeface="Arial"/>
              </a:rPr>
              <a:t>graphical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-10">
                <a:latin typeface="Arial"/>
                <a:cs typeface="Arial"/>
              </a:rPr>
              <a:t>representation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-25"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81621" y="2673261"/>
            <a:ext cx="533082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80845" algn="l"/>
                <a:tab pos="2674620" algn="l"/>
                <a:tab pos="3143885" algn="l"/>
                <a:tab pos="3781425" algn="l"/>
                <a:tab pos="5062855" algn="l"/>
              </a:tabLst>
            </a:pPr>
            <a:r>
              <a:rPr dirty="0" sz="2400" spc="-10">
                <a:latin typeface="Arial"/>
                <a:cs typeface="Arial"/>
              </a:rPr>
              <a:t>storytelling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-10">
                <a:latin typeface="Arial"/>
                <a:cs typeface="Arial"/>
              </a:rPr>
              <a:t>refers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-25">
                <a:latin typeface="Arial"/>
                <a:cs typeface="Arial"/>
              </a:rPr>
              <a:t>to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-25">
                <a:latin typeface="Arial"/>
                <a:cs typeface="Arial"/>
              </a:rPr>
              <a:t>the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-10">
                <a:latin typeface="Arial"/>
                <a:cs typeface="Arial"/>
              </a:rPr>
              <a:t>process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-25"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81621" y="2307501"/>
            <a:ext cx="853694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  <a:tabLst>
                <a:tab pos="909319" algn="l"/>
                <a:tab pos="1784350" algn="l"/>
                <a:tab pos="2338705" algn="l"/>
                <a:tab pos="3486150" algn="l"/>
                <a:tab pos="4733290" algn="l"/>
                <a:tab pos="5473700" algn="l"/>
                <a:tab pos="6534784" algn="l"/>
                <a:tab pos="7917815" algn="l"/>
              </a:tabLst>
            </a:pPr>
            <a:r>
              <a:rPr dirty="0" sz="2400" spc="-10">
                <a:latin typeface="Arial"/>
                <a:cs typeface="Arial"/>
              </a:rPr>
              <a:t>data,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-20">
                <a:latin typeface="Arial"/>
                <a:cs typeface="Arial"/>
              </a:rPr>
              <a:t>such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-25">
                <a:latin typeface="Arial"/>
                <a:cs typeface="Arial"/>
              </a:rPr>
              <a:t>as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-10">
                <a:latin typeface="Arial"/>
                <a:cs typeface="Arial"/>
              </a:rPr>
              <a:t>charts,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-10">
                <a:latin typeface="Arial"/>
                <a:cs typeface="Arial"/>
              </a:rPr>
              <a:t>graphs,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-25">
                <a:latin typeface="Arial"/>
                <a:cs typeface="Arial"/>
              </a:rPr>
              <a:t>and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-10">
                <a:latin typeface="Arial"/>
                <a:cs typeface="Arial"/>
              </a:rPr>
              <a:t>maps,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-10">
                <a:latin typeface="Arial"/>
                <a:cs typeface="Arial"/>
              </a:rPr>
              <a:t>whereas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-20"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  <a:p>
            <a:pPr algn="r" marR="6985">
              <a:lnSpc>
                <a:spcPct val="100000"/>
              </a:lnSpc>
              <a:tabLst>
                <a:tab pos="941705" algn="l"/>
                <a:tab pos="1747520" algn="l"/>
                <a:tab pos="2216785" algn="l"/>
                <a:tab pos="2820035" algn="l"/>
              </a:tabLst>
            </a:pPr>
            <a:r>
              <a:rPr dirty="0" sz="2400" spc="-10">
                <a:latin typeface="Arial"/>
                <a:cs typeface="Arial"/>
              </a:rPr>
              <a:t>using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-20">
                <a:latin typeface="Arial"/>
                <a:cs typeface="Arial"/>
              </a:rPr>
              <a:t>data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-25">
                <a:latin typeface="Arial"/>
                <a:cs typeface="Arial"/>
              </a:rPr>
              <a:t>to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-20">
                <a:latin typeface="Arial"/>
                <a:cs typeface="Arial"/>
              </a:rPr>
              <a:t>tell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-5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89775" y="3039021"/>
            <a:ext cx="8903970" cy="2952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04165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Arial"/>
                <a:cs typeface="Arial"/>
              </a:rPr>
              <a:t>compelling</a:t>
            </a:r>
            <a:r>
              <a:rPr dirty="0" sz="2400" spc="-8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story.</a:t>
            </a:r>
            <a:endParaRPr sz="2400">
              <a:latin typeface="Arial"/>
              <a:cs typeface="Arial"/>
            </a:endParaRPr>
          </a:p>
          <a:p>
            <a:pPr algn="just" marL="304165" marR="80010" indent="-215900">
              <a:lnSpc>
                <a:spcPct val="100000"/>
              </a:lnSpc>
              <a:buSzPct val="43750"/>
              <a:buFont typeface="OpenSymbol"/>
              <a:buChar char="●"/>
              <a:tabLst>
                <a:tab pos="304165" algn="l"/>
              </a:tabLst>
            </a:pPr>
            <a:r>
              <a:rPr dirty="0" sz="2400">
                <a:latin typeface="Arial"/>
                <a:cs typeface="Arial"/>
              </a:rPr>
              <a:t>Data</a:t>
            </a:r>
            <a:r>
              <a:rPr dirty="0" sz="2400" spc="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visualization</a:t>
            </a:r>
            <a:r>
              <a:rPr dirty="0" sz="2400" spc="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is</a:t>
            </a:r>
            <a:r>
              <a:rPr dirty="0" sz="2400" spc="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an</a:t>
            </a:r>
            <a:r>
              <a:rPr dirty="0" sz="2400" spc="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important</a:t>
            </a:r>
            <a:r>
              <a:rPr dirty="0" sz="2400" spc="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part</a:t>
            </a:r>
            <a:r>
              <a:rPr dirty="0" sz="2400" spc="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of</a:t>
            </a:r>
            <a:r>
              <a:rPr dirty="0" sz="2400" spc="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data</a:t>
            </a:r>
            <a:r>
              <a:rPr dirty="0" sz="2400" spc="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storytelling,</a:t>
            </a:r>
            <a:r>
              <a:rPr dirty="0" sz="2400" spc="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as</a:t>
            </a:r>
            <a:r>
              <a:rPr dirty="0" sz="2400" spc="4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it </a:t>
            </a:r>
            <a:r>
              <a:rPr dirty="0" sz="2400">
                <a:latin typeface="Arial"/>
                <a:cs typeface="Arial"/>
              </a:rPr>
              <a:t>helps</a:t>
            </a:r>
            <a:r>
              <a:rPr dirty="0" sz="2400" spc="3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to</a:t>
            </a:r>
            <a:r>
              <a:rPr dirty="0" sz="2400" spc="3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make</a:t>
            </a:r>
            <a:r>
              <a:rPr dirty="0" sz="2400" spc="3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data</a:t>
            </a:r>
            <a:r>
              <a:rPr dirty="0" sz="2400" spc="3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more</a:t>
            </a:r>
            <a:r>
              <a:rPr dirty="0" sz="2400" spc="3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accessible</a:t>
            </a:r>
            <a:r>
              <a:rPr dirty="0" sz="2400" spc="3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and</a:t>
            </a:r>
            <a:r>
              <a:rPr dirty="0" sz="2400" spc="3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understandable</a:t>
            </a:r>
            <a:r>
              <a:rPr dirty="0" sz="2400" spc="32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for </a:t>
            </a:r>
            <a:r>
              <a:rPr dirty="0" sz="2400">
                <a:latin typeface="Arial"/>
                <a:cs typeface="Arial"/>
              </a:rPr>
              <a:t>the</a:t>
            </a:r>
            <a:r>
              <a:rPr dirty="0" sz="2400" spc="30">
                <a:latin typeface="Arial"/>
                <a:cs typeface="Arial"/>
              </a:rPr>
              <a:t>  </a:t>
            </a:r>
            <a:r>
              <a:rPr dirty="0" sz="2400">
                <a:latin typeface="Arial"/>
                <a:cs typeface="Arial"/>
              </a:rPr>
              <a:t>audience.</a:t>
            </a:r>
            <a:r>
              <a:rPr dirty="0" sz="2400" spc="35">
                <a:latin typeface="Arial"/>
                <a:cs typeface="Arial"/>
              </a:rPr>
              <a:t>  </a:t>
            </a:r>
            <a:r>
              <a:rPr dirty="0" sz="2400">
                <a:latin typeface="Arial"/>
                <a:cs typeface="Arial"/>
              </a:rPr>
              <a:t>Data</a:t>
            </a:r>
            <a:r>
              <a:rPr dirty="0" sz="2400" spc="30">
                <a:latin typeface="Arial"/>
                <a:cs typeface="Arial"/>
              </a:rPr>
              <a:t>  </a:t>
            </a:r>
            <a:r>
              <a:rPr dirty="0" sz="2400">
                <a:latin typeface="Arial"/>
                <a:cs typeface="Arial"/>
              </a:rPr>
              <a:t>visualization</a:t>
            </a:r>
            <a:r>
              <a:rPr dirty="0" sz="2400" spc="35">
                <a:latin typeface="Arial"/>
                <a:cs typeface="Arial"/>
              </a:rPr>
              <a:t>  </a:t>
            </a:r>
            <a:r>
              <a:rPr dirty="0" sz="2400">
                <a:latin typeface="Arial"/>
                <a:cs typeface="Arial"/>
              </a:rPr>
              <a:t>can</a:t>
            </a:r>
            <a:r>
              <a:rPr dirty="0" sz="2400" spc="30">
                <a:latin typeface="Arial"/>
                <a:cs typeface="Arial"/>
              </a:rPr>
              <a:t>  </a:t>
            </a:r>
            <a:r>
              <a:rPr dirty="0" sz="2400">
                <a:latin typeface="Arial"/>
                <a:cs typeface="Arial"/>
              </a:rPr>
              <a:t>help</a:t>
            </a:r>
            <a:r>
              <a:rPr dirty="0" sz="2400" spc="30">
                <a:latin typeface="Arial"/>
                <a:cs typeface="Arial"/>
              </a:rPr>
              <a:t>  </a:t>
            </a:r>
            <a:r>
              <a:rPr dirty="0" sz="2400">
                <a:latin typeface="Arial"/>
                <a:cs typeface="Arial"/>
              </a:rPr>
              <a:t>highlight</a:t>
            </a:r>
            <a:r>
              <a:rPr dirty="0" sz="2400" spc="35">
                <a:latin typeface="Arial"/>
                <a:cs typeface="Arial"/>
              </a:rPr>
              <a:t>  </a:t>
            </a:r>
            <a:r>
              <a:rPr dirty="0" sz="2400" spc="-10">
                <a:latin typeface="Arial"/>
                <a:cs typeface="Arial"/>
              </a:rPr>
              <a:t>trends, </a:t>
            </a:r>
            <a:r>
              <a:rPr dirty="0" sz="2400">
                <a:latin typeface="Arial"/>
                <a:cs typeface="Arial"/>
              </a:rPr>
              <a:t>patterns,</a:t>
            </a:r>
            <a:r>
              <a:rPr dirty="0" sz="2400" spc="125">
                <a:latin typeface="Arial"/>
                <a:cs typeface="Arial"/>
              </a:rPr>
              <a:t>  </a:t>
            </a:r>
            <a:r>
              <a:rPr dirty="0" sz="2400">
                <a:latin typeface="Arial"/>
                <a:cs typeface="Arial"/>
              </a:rPr>
              <a:t>and</a:t>
            </a:r>
            <a:r>
              <a:rPr dirty="0" sz="2400" spc="120">
                <a:latin typeface="Arial"/>
                <a:cs typeface="Arial"/>
              </a:rPr>
              <a:t>  </a:t>
            </a:r>
            <a:r>
              <a:rPr dirty="0" sz="2400">
                <a:latin typeface="Arial"/>
                <a:cs typeface="Arial"/>
              </a:rPr>
              <a:t>insights</a:t>
            </a:r>
            <a:r>
              <a:rPr dirty="0" sz="2400" spc="125">
                <a:latin typeface="Arial"/>
                <a:cs typeface="Arial"/>
              </a:rPr>
              <a:t>  </a:t>
            </a:r>
            <a:r>
              <a:rPr dirty="0" sz="2400">
                <a:latin typeface="Arial"/>
                <a:cs typeface="Arial"/>
              </a:rPr>
              <a:t>that</a:t>
            </a:r>
            <a:r>
              <a:rPr dirty="0" sz="2400" spc="125">
                <a:latin typeface="Arial"/>
                <a:cs typeface="Arial"/>
              </a:rPr>
              <a:t>  </a:t>
            </a:r>
            <a:r>
              <a:rPr dirty="0" sz="2400">
                <a:latin typeface="Arial"/>
                <a:cs typeface="Arial"/>
              </a:rPr>
              <a:t>might</a:t>
            </a:r>
            <a:r>
              <a:rPr dirty="0" sz="2400" spc="125">
                <a:latin typeface="Arial"/>
                <a:cs typeface="Arial"/>
              </a:rPr>
              <a:t>  </a:t>
            </a:r>
            <a:r>
              <a:rPr dirty="0" sz="2400">
                <a:latin typeface="Arial"/>
                <a:cs typeface="Arial"/>
              </a:rPr>
              <a:t>have</a:t>
            </a:r>
            <a:r>
              <a:rPr dirty="0" sz="2400" spc="125">
                <a:latin typeface="Arial"/>
                <a:cs typeface="Arial"/>
              </a:rPr>
              <a:t>  </a:t>
            </a:r>
            <a:r>
              <a:rPr dirty="0" sz="2400">
                <a:latin typeface="Arial"/>
                <a:cs typeface="Arial"/>
              </a:rPr>
              <a:t>been</a:t>
            </a:r>
            <a:r>
              <a:rPr dirty="0" sz="2400" spc="120">
                <a:latin typeface="Arial"/>
                <a:cs typeface="Arial"/>
              </a:rPr>
              <a:t>  </a:t>
            </a:r>
            <a:r>
              <a:rPr dirty="0" sz="2400">
                <a:latin typeface="Arial"/>
                <a:cs typeface="Arial"/>
              </a:rPr>
              <a:t>missed</a:t>
            </a:r>
            <a:r>
              <a:rPr dirty="0" sz="2400" spc="120">
                <a:latin typeface="Arial"/>
                <a:cs typeface="Arial"/>
              </a:rPr>
              <a:t>  </a:t>
            </a:r>
            <a:r>
              <a:rPr dirty="0" sz="2400" spc="-20">
                <a:latin typeface="Arial"/>
                <a:cs typeface="Arial"/>
              </a:rPr>
              <a:t>with </a:t>
            </a:r>
            <a:r>
              <a:rPr dirty="0" sz="2400">
                <a:latin typeface="Arial"/>
                <a:cs typeface="Arial"/>
              </a:rPr>
              <a:t>traditional</a:t>
            </a:r>
            <a:r>
              <a:rPr dirty="0" sz="2400" spc="15">
                <a:latin typeface="Arial"/>
                <a:cs typeface="Arial"/>
              </a:rPr>
              <a:t>  </a:t>
            </a:r>
            <a:r>
              <a:rPr dirty="0" sz="2400">
                <a:latin typeface="Arial"/>
                <a:cs typeface="Arial"/>
              </a:rPr>
              <a:t>data</a:t>
            </a:r>
            <a:r>
              <a:rPr dirty="0" sz="2400" spc="20">
                <a:latin typeface="Arial"/>
                <a:cs typeface="Arial"/>
              </a:rPr>
              <a:t>  </a:t>
            </a:r>
            <a:r>
              <a:rPr dirty="0" sz="2400">
                <a:latin typeface="Arial"/>
                <a:cs typeface="Arial"/>
              </a:rPr>
              <a:t>analysis</a:t>
            </a:r>
            <a:r>
              <a:rPr dirty="0" sz="2400" spc="15">
                <a:latin typeface="Arial"/>
                <a:cs typeface="Arial"/>
              </a:rPr>
              <a:t>  </a:t>
            </a:r>
            <a:r>
              <a:rPr dirty="0" sz="2400">
                <a:latin typeface="Arial"/>
                <a:cs typeface="Arial"/>
              </a:rPr>
              <a:t>methods.</a:t>
            </a:r>
            <a:r>
              <a:rPr dirty="0" sz="2400" spc="15">
                <a:latin typeface="Arial"/>
                <a:cs typeface="Arial"/>
              </a:rPr>
              <a:t>  </a:t>
            </a:r>
            <a:r>
              <a:rPr dirty="0" sz="2400">
                <a:latin typeface="Arial"/>
                <a:cs typeface="Arial"/>
              </a:rPr>
              <a:t>Data</a:t>
            </a:r>
            <a:r>
              <a:rPr dirty="0" sz="2400" spc="20">
                <a:latin typeface="Arial"/>
                <a:cs typeface="Arial"/>
              </a:rPr>
              <a:t>  </a:t>
            </a:r>
            <a:r>
              <a:rPr dirty="0" sz="2400">
                <a:latin typeface="Arial"/>
                <a:cs typeface="Arial"/>
              </a:rPr>
              <a:t>storytelling,</a:t>
            </a:r>
            <a:r>
              <a:rPr dirty="0" sz="2400" spc="10">
                <a:latin typeface="Arial"/>
                <a:cs typeface="Arial"/>
              </a:rPr>
              <a:t>  </a:t>
            </a:r>
            <a:r>
              <a:rPr dirty="0" sz="2400">
                <a:latin typeface="Arial"/>
                <a:cs typeface="Arial"/>
              </a:rPr>
              <a:t>on</a:t>
            </a:r>
            <a:r>
              <a:rPr dirty="0" sz="2400" spc="15">
                <a:latin typeface="Arial"/>
                <a:cs typeface="Arial"/>
              </a:rPr>
              <a:t>  </a:t>
            </a:r>
            <a:r>
              <a:rPr dirty="0" sz="2400" spc="-25">
                <a:latin typeface="Arial"/>
                <a:cs typeface="Arial"/>
              </a:rPr>
              <a:t>the </a:t>
            </a:r>
            <a:r>
              <a:rPr dirty="0" sz="2400">
                <a:latin typeface="Arial"/>
                <a:cs typeface="Arial"/>
              </a:rPr>
              <a:t>other</a:t>
            </a:r>
            <a:r>
              <a:rPr dirty="0" sz="2400" spc="210">
                <a:latin typeface="Arial"/>
                <a:cs typeface="Arial"/>
              </a:rPr>
              <a:t>  </a:t>
            </a:r>
            <a:r>
              <a:rPr dirty="0" sz="2400">
                <a:latin typeface="Arial"/>
                <a:cs typeface="Arial"/>
              </a:rPr>
              <a:t>hand,</a:t>
            </a:r>
            <a:r>
              <a:rPr dirty="0" sz="2400" spc="215">
                <a:latin typeface="Arial"/>
                <a:cs typeface="Arial"/>
              </a:rPr>
              <a:t>  </a:t>
            </a:r>
            <a:r>
              <a:rPr dirty="0" sz="2400">
                <a:latin typeface="Arial"/>
                <a:cs typeface="Arial"/>
              </a:rPr>
              <a:t>goes</a:t>
            </a:r>
            <a:r>
              <a:rPr dirty="0" sz="2400" spc="210">
                <a:latin typeface="Arial"/>
                <a:cs typeface="Arial"/>
              </a:rPr>
              <a:t>  </a:t>
            </a:r>
            <a:r>
              <a:rPr dirty="0" sz="2400">
                <a:latin typeface="Arial"/>
                <a:cs typeface="Arial"/>
              </a:rPr>
              <a:t>beyond</a:t>
            </a:r>
            <a:r>
              <a:rPr dirty="0" sz="2400" spc="210">
                <a:latin typeface="Arial"/>
                <a:cs typeface="Arial"/>
              </a:rPr>
              <a:t>  </a:t>
            </a:r>
            <a:r>
              <a:rPr dirty="0" sz="2400">
                <a:latin typeface="Arial"/>
                <a:cs typeface="Arial"/>
              </a:rPr>
              <a:t>data</a:t>
            </a:r>
            <a:r>
              <a:rPr dirty="0" sz="2400" spc="210">
                <a:latin typeface="Arial"/>
                <a:cs typeface="Arial"/>
              </a:rPr>
              <a:t>  </a:t>
            </a:r>
            <a:r>
              <a:rPr dirty="0" sz="2400">
                <a:latin typeface="Arial"/>
                <a:cs typeface="Arial"/>
              </a:rPr>
              <a:t>visualization</a:t>
            </a:r>
            <a:r>
              <a:rPr dirty="0" sz="2400" spc="210">
                <a:latin typeface="Arial"/>
                <a:cs typeface="Arial"/>
              </a:rPr>
              <a:t>  </a:t>
            </a:r>
            <a:r>
              <a:rPr dirty="0" sz="2400">
                <a:latin typeface="Arial"/>
                <a:cs typeface="Arial"/>
              </a:rPr>
              <a:t>to</a:t>
            </a:r>
            <a:r>
              <a:rPr dirty="0" sz="2400" spc="210">
                <a:latin typeface="Arial"/>
                <a:cs typeface="Arial"/>
              </a:rPr>
              <a:t>  </a:t>
            </a:r>
            <a:r>
              <a:rPr dirty="0" sz="2400">
                <a:latin typeface="Arial"/>
                <a:cs typeface="Arial"/>
              </a:rPr>
              <a:t>create</a:t>
            </a:r>
            <a:r>
              <a:rPr dirty="0" sz="2400" spc="210">
                <a:latin typeface="Arial"/>
                <a:cs typeface="Arial"/>
              </a:rPr>
              <a:t>  </a:t>
            </a:r>
            <a:r>
              <a:rPr dirty="0" sz="2400" spc="-50">
                <a:latin typeface="Arial"/>
                <a:cs typeface="Arial"/>
              </a:rPr>
              <a:t>a </a:t>
            </a:r>
            <a:r>
              <a:rPr dirty="0" sz="2400">
                <a:latin typeface="Arial"/>
                <a:cs typeface="Arial"/>
              </a:rPr>
              <a:t>narrative</a:t>
            </a:r>
            <a:r>
              <a:rPr dirty="0" sz="2400" spc="250">
                <a:latin typeface="Arial"/>
                <a:cs typeface="Arial"/>
              </a:rPr>
              <a:t>  </a:t>
            </a:r>
            <a:r>
              <a:rPr dirty="0" sz="2400">
                <a:latin typeface="Arial"/>
                <a:cs typeface="Arial"/>
              </a:rPr>
              <a:t>that</a:t>
            </a:r>
            <a:r>
              <a:rPr dirty="0" sz="2400" spc="250">
                <a:latin typeface="Arial"/>
                <a:cs typeface="Arial"/>
              </a:rPr>
              <a:t>  </a:t>
            </a:r>
            <a:r>
              <a:rPr dirty="0" sz="2400">
                <a:latin typeface="Arial"/>
                <a:cs typeface="Arial"/>
              </a:rPr>
              <a:t>connects</a:t>
            </a:r>
            <a:r>
              <a:rPr dirty="0" sz="2400" spc="250">
                <a:latin typeface="Arial"/>
                <a:cs typeface="Arial"/>
              </a:rPr>
              <a:t>  </a:t>
            </a:r>
            <a:r>
              <a:rPr dirty="0" sz="2400">
                <a:latin typeface="Arial"/>
                <a:cs typeface="Arial"/>
              </a:rPr>
              <a:t>the</a:t>
            </a:r>
            <a:r>
              <a:rPr dirty="0" sz="2400" spc="250">
                <a:latin typeface="Arial"/>
                <a:cs typeface="Arial"/>
              </a:rPr>
              <a:t>  </a:t>
            </a:r>
            <a:r>
              <a:rPr dirty="0" sz="2400">
                <a:latin typeface="Arial"/>
                <a:cs typeface="Arial"/>
              </a:rPr>
              <a:t>data</a:t>
            </a:r>
            <a:r>
              <a:rPr dirty="0" sz="2400" spc="245">
                <a:latin typeface="Arial"/>
                <a:cs typeface="Arial"/>
              </a:rPr>
              <a:t>  </a:t>
            </a:r>
            <a:r>
              <a:rPr dirty="0" sz="2400">
                <a:latin typeface="Arial"/>
                <a:cs typeface="Arial"/>
              </a:rPr>
              <a:t>to</a:t>
            </a:r>
            <a:r>
              <a:rPr dirty="0" sz="2400" spc="250">
                <a:latin typeface="Arial"/>
                <a:cs typeface="Arial"/>
              </a:rPr>
              <a:t>  </a:t>
            </a:r>
            <a:r>
              <a:rPr dirty="0" sz="2400">
                <a:latin typeface="Arial"/>
                <a:cs typeface="Arial"/>
              </a:rPr>
              <a:t>the</a:t>
            </a:r>
            <a:r>
              <a:rPr dirty="0" sz="2400" spc="250">
                <a:latin typeface="Arial"/>
                <a:cs typeface="Arial"/>
              </a:rPr>
              <a:t>  </a:t>
            </a:r>
            <a:r>
              <a:rPr dirty="0" sz="2400">
                <a:latin typeface="Arial"/>
                <a:cs typeface="Arial"/>
              </a:rPr>
              <a:t>audience.</a:t>
            </a:r>
            <a:r>
              <a:rPr dirty="0" sz="2400" spc="250">
                <a:latin typeface="Arial"/>
                <a:cs typeface="Arial"/>
              </a:rPr>
              <a:t>  </a:t>
            </a:r>
            <a:r>
              <a:rPr dirty="0" sz="2400" spc="-20"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981621" y="5965101"/>
            <a:ext cx="636333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624965" algn="l"/>
                <a:tab pos="1703705" algn="l"/>
                <a:tab pos="2038985" algn="l"/>
                <a:tab pos="3041015" algn="l"/>
                <a:tab pos="3467735" algn="l"/>
                <a:tab pos="4005579" algn="l"/>
                <a:tab pos="4834255" algn="l"/>
                <a:tab pos="5132705" algn="l"/>
                <a:tab pos="5326380" algn="l"/>
                <a:tab pos="5953125" algn="l"/>
              </a:tabLst>
            </a:pPr>
            <a:r>
              <a:rPr dirty="0" sz="2400" spc="-10">
                <a:latin typeface="Arial"/>
                <a:cs typeface="Arial"/>
              </a:rPr>
              <a:t>storytelling</a:t>
            </a:r>
            <a:r>
              <a:rPr dirty="0" sz="2400">
                <a:latin typeface="Arial"/>
                <a:cs typeface="Arial"/>
              </a:rPr>
              <a:t>		</a:t>
            </a:r>
            <a:r>
              <a:rPr dirty="0" sz="2400" spc="-10">
                <a:latin typeface="Arial"/>
                <a:cs typeface="Arial"/>
              </a:rPr>
              <a:t>involves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-10">
                <a:latin typeface="Arial"/>
                <a:cs typeface="Arial"/>
              </a:rPr>
              <a:t>using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-20">
                <a:latin typeface="Arial"/>
                <a:cs typeface="Arial"/>
              </a:rPr>
              <a:t>data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-25">
                <a:latin typeface="Arial"/>
                <a:cs typeface="Arial"/>
              </a:rPr>
              <a:t>to</a:t>
            </a:r>
            <a:r>
              <a:rPr dirty="0" sz="2400">
                <a:latin typeface="Arial"/>
                <a:cs typeface="Arial"/>
              </a:rPr>
              <a:t>		</a:t>
            </a:r>
            <a:r>
              <a:rPr dirty="0" sz="2400" spc="-20">
                <a:latin typeface="Arial"/>
                <a:cs typeface="Arial"/>
              </a:rPr>
              <a:t>tell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-50">
                <a:latin typeface="Arial"/>
                <a:cs typeface="Arial"/>
              </a:rPr>
              <a:t>a </a:t>
            </a:r>
            <a:r>
              <a:rPr dirty="0" sz="2400" spc="-10">
                <a:latin typeface="Arial"/>
                <a:cs typeface="Arial"/>
              </a:rPr>
              <a:t>identifying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-50">
                <a:latin typeface="Arial"/>
                <a:cs typeface="Arial"/>
              </a:rPr>
              <a:t>a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-10">
                <a:latin typeface="Arial"/>
                <a:cs typeface="Arial"/>
              </a:rPr>
              <a:t>problem,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-10">
                <a:latin typeface="Arial"/>
                <a:cs typeface="Arial"/>
              </a:rPr>
              <a:t>presenting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-10">
                <a:latin typeface="Arial"/>
                <a:cs typeface="Arial"/>
              </a:rPr>
              <a:t>evidence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328729" y="5965101"/>
            <a:ext cx="218884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7015" marR="5080" indent="-234950">
              <a:lnSpc>
                <a:spcPct val="100000"/>
              </a:lnSpc>
              <a:spcBef>
                <a:spcPts val="100"/>
              </a:spcBef>
              <a:tabLst>
                <a:tab pos="972819" algn="l"/>
                <a:tab pos="1854200" algn="l"/>
              </a:tabLst>
            </a:pPr>
            <a:r>
              <a:rPr dirty="0" sz="2400" spc="-10">
                <a:latin typeface="Arial"/>
                <a:cs typeface="Arial"/>
              </a:rPr>
              <a:t>story,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-20">
                <a:latin typeface="Arial"/>
                <a:cs typeface="Arial"/>
              </a:rPr>
              <a:t>such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-25">
                <a:latin typeface="Arial"/>
                <a:cs typeface="Arial"/>
              </a:rPr>
              <a:t>as to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8061548" y="6330861"/>
            <a:ext cx="145542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72540" algn="l"/>
              </a:tabLst>
            </a:pPr>
            <a:r>
              <a:rPr dirty="0" sz="2400" spc="-10">
                <a:latin typeface="Arial"/>
                <a:cs typeface="Arial"/>
              </a:rPr>
              <a:t>support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-5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981621" y="6696621"/>
            <a:ext cx="518604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solution,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and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providing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call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to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action.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886574" y="425412"/>
            <a:ext cx="812355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30420" algn="l"/>
              </a:tabLst>
            </a:pPr>
            <a:r>
              <a:rPr dirty="0"/>
              <a:t>Data</a:t>
            </a:r>
            <a:r>
              <a:rPr dirty="0" spc="-110"/>
              <a:t> </a:t>
            </a:r>
            <a:r>
              <a:rPr dirty="0" spc="-10"/>
              <a:t>Visualization</a:t>
            </a:r>
            <a:r>
              <a:rPr dirty="0"/>
              <a:t>	vs</a:t>
            </a:r>
            <a:r>
              <a:rPr dirty="0" spc="5"/>
              <a:t> </a:t>
            </a:r>
            <a:r>
              <a:rPr dirty="0" spc="-10"/>
              <a:t>Storytelling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24586" y="764540"/>
            <a:ext cx="4340225" cy="5573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3365" indent="-215265">
              <a:lnSpc>
                <a:spcPct val="100000"/>
              </a:lnSpc>
              <a:spcBef>
                <a:spcPts val="100"/>
              </a:spcBef>
              <a:buSzPct val="44642"/>
              <a:buFont typeface="OpenSymbol"/>
              <a:buChar char="●"/>
              <a:tabLst>
                <a:tab pos="253365" algn="l"/>
              </a:tabLst>
            </a:pPr>
            <a:r>
              <a:rPr dirty="0" sz="2800">
                <a:latin typeface="Arial"/>
                <a:cs typeface="Arial"/>
              </a:rPr>
              <a:t>Data</a:t>
            </a:r>
            <a:r>
              <a:rPr dirty="0" sz="2800" spc="-80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visualization</a:t>
            </a:r>
            <a:endParaRPr sz="2800">
              <a:latin typeface="Arial"/>
              <a:cs typeface="Arial"/>
            </a:endParaRPr>
          </a:p>
          <a:p>
            <a:pPr marL="254000" marR="100330" indent="-216535">
              <a:lnSpc>
                <a:spcPct val="100000"/>
              </a:lnSpc>
              <a:buSzPct val="43750"/>
              <a:buFont typeface="OpenSymbol"/>
              <a:buChar char="●"/>
              <a:tabLst>
                <a:tab pos="254000" algn="l"/>
              </a:tabLst>
            </a:pPr>
            <a:r>
              <a:rPr dirty="0" sz="2400">
                <a:latin typeface="Arial"/>
                <a:cs typeface="Arial"/>
              </a:rPr>
              <a:t>focuses</a:t>
            </a:r>
            <a:r>
              <a:rPr dirty="0" sz="2400" spc="-8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on</a:t>
            </a:r>
            <a:r>
              <a:rPr dirty="0" sz="2400" spc="-9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presenting</a:t>
            </a:r>
            <a:r>
              <a:rPr dirty="0" sz="2400" spc="-9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data</a:t>
            </a:r>
            <a:r>
              <a:rPr dirty="0" sz="2400" spc="-9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in </a:t>
            </a:r>
            <a:r>
              <a:rPr dirty="0" sz="2400">
                <a:latin typeface="Arial"/>
                <a:cs typeface="Arial"/>
              </a:rPr>
              <a:t>a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visual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format,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such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as </a:t>
            </a:r>
            <a:r>
              <a:rPr dirty="0" sz="2400">
                <a:latin typeface="Arial"/>
                <a:cs typeface="Arial"/>
              </a:rPr>
              <a:t>charts,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graphs,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or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maps.</a:t>
            </a:r>
            <a:endParaRPr sz="2400">
              <a:latin typeface="Arial"/>
              <a:cs typeface="Arial"/>
            </a:endParaRPr>
          </a:p>
          <a:p>
            <a:pPr marL="254000" marR="1101090" indent="-216535">
              <a:lnSpc>
                <a:spcPct val="100000"/>
              </a:lnSpc>
              <a:buSzPct val="43750"/>
              <a:buFont typeface="OpenSymbol"/>
              <a:buChar char="●"/>
              <a:tabLst>
                <a:tab pos="254000" algn="l"/>
              </a:tabLst>
            </a:pPr>
            <a:r>
              <a:rPr dirty="0" sz="2400">
                <a:latin typeface="Arial"/>
                <a:cs typeface="Arial"/>
              </a:rPr>
              <a:t>often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used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to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highlight </a:t>
            </a:r>
            <a:r>
              <a:rPr dirty="0" sz="2400">
                <a:latin typeface="Arial"/>
                <a:cs typeface="Arial"/>
              </a:rPr>
              <a:t>patterns,</a:t>
            </a:r>
            <a:r>
              <a:rPr dirty="0" sz="2400" spc="-8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trends,</a:t>
            </a:r>
            <a:r>
              <a:rPr dirty="0" sz="2400" spc="-8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or </a:t>
            </a:r>
            <a:r>
              <a:rPr dirty="0" sz="2400" spc="-10">
                <a:latin typeface="Arial"/>
                <a:cs typeface="Arial"/>
              </a:rPr>
              <a:t>relationships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in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data.</a:t>
            </a:r>
            <a:endParaRPr sz="2400">
              <a:latin typeface="Arial"/>
              <a:cs typeface="Arial"/>
            </a:endParaRPr>
          </a:p>
          <a:p>
            <a:pPr marL="254000" marR="354330" indent="-216535">
              <a:lnSpc>
                <a:spcPct val="100000"/>
              </a:lnSpc>
              <a:buSzPct val="43750"/>
              <a:buFont typeface="OpenSymbol"/>
              <a:buChar char="●"/>
              <a:tabLst>
                <a:tab pos="254000" algn="l"/>
              </a:tabLst>
            </a:pPr>
            <a:r>
              <a:rPr dirty="0" sz="2400">
                <a:latin typeface="Arial"/>
                <a:cs typeface="Arial"/>
              </a:rPr>
              <a:t>aims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to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help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the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audience </a:t>
            </a:r>
            <a:r>
              <a:rPr dirty="0" sz="2400">
                <a:latin typeface="Arial"/>
                <a:cs typeface="Arial"/>
              </a:rPr>
              <a:t>understand</a:t>
            </a:r>
            <a:r>
              <a:rPr dirty="0" sz="2400" spc="-8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the</a:t>
            </a:r>
            <a:r>
              <a:rPr dirty="0" sz="2400" spc="-9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data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quickly </a:t>
            </a:r>
            <a:r>
              <a:rPr dirty="0" sz="2400">
                <a:latin typeface="Arial"/>
                <a:cs typeface="Arial"/>
              </a:rPr>
              <a:t>and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easily.</a:t>
            </a:r>
            <a:endParaRPr sz="2400">
              <a:latin typeface="Arial"/>
              <a:cs typeface="Arial"/>
            </a:endParaRPr>
          </a:p>
          <a:p>
            <a:pPr marL="254000" marR="40005" indent="-216535">
              <a:lnSpc>
                <a:spcPct val="100000"/>
              </a:lnSpc>
              <a:buSzPct val="43750"/>
              <a:buFont typeface="OpenSymbol"/>
              <a:buChar char="●"/>
              <a:tabLst>
                <a:tab pos="254000" algn="l"/>
              </a:tabLst>
            </a:pPr>
            <a:r>
              <a:rPr dirty="0" sz="2400">
                <a:latin typeface="Arial"/>
                <a:cs typeface="Arial"/>
              </a:rPr>
              <a:t>requires</a:t>
            </a:r>
            <a:r>
              <a:rPr dirty="0" sz="2400" spc="-1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technical</a:t>
            </a:r>
            <a:r>
              <a:rPr dirty="0" sz="2400" spc="-114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skills</a:t>
            </a:r>
            <a:r>
              <a:rPr dirty="0" sz="2400" spc="-11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to </a:t>
            </a:r>
            <a:r>
              <a:rPr dirty="0" sz="2400">
                <a:latin typeface="Arial"/>
                <a:cs typeface="Arial"/>
              </a:rPr>
              <a:t>create</a:t>
            </a:r>
            <a:r>
              <a:rPr dirty="0" sz="2400" spc="-10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effective</a:t>
            </a:r>
            <a:r>
              <a:rPr dirty="0" sz="2400" spc="-10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visualizations.</a:t>
            </a:r>
            <a:endParaRPr sz="2400">
              <a:latin typeface="Arial"/>
              <a:cs typeface="Arial"/>
            </a:endParaRPr>
          </a:p>
          <a:p>
            <a:pPr marL="254000" marR="30480" indent="-216535">
              <a:lnSpc>
                <a:spcPct val="100000"/>
              </a:lnSpc>
              <a:buSzPct val="43750"/>
              <a:buFont typeface="OpenSymbol"/>
              <a:buChar char="●"/>
              <a:tabLst>
                <a:tab pos="254000" algn="l"/>
              </a:tabLst>
            </a:pPr>
            <a:r>
              <a:rPr dirty="0" sz="2400">
                <a:latin typeface="Arial"/>
                <a:cs typeface="Arial"/>
              </a:rPr>
              <a:t>It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may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not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always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tell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story </a:t>
            </a:r>
            <a:r>
              <a:rPr dirty="0" sz="2400">
                <a:latin typeface="Arial"/>
                <a:cs typeface="Arial"/>
              </a:rPr>
              <a:t>or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provide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context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for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the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data </a:t>
            </a:r>
            <a:r>
              <a:rPr dirty="0" sz="2400">
                <a:latin typeface="Arial"/>
                <a:cs typeface="Arial"/>
              </a:rPr>
              <a:t>being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presented.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6574" y="-42938"/>
            <a:ext cx="812355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30420" algn="l"/>
              </a:tabLst>
            </a:pPr>
            <a:r>
              <a:rPr dirty="0"/>
              <a:t>Data</a:t>
            </a:r>
            <a:r>
              <a:rPr dirty="0" spc="-110"/>
              <a:t> </a:t>
            </a:r>
            <a:r>
              <a:rPr dirty="0" spc="-10"/>
              <a:t>Visualization</a:t>
            </a:r>
            <a:r>
              <a:rPr dirty="0"/>
              <a:t>	vs</a:t>
            </a:r>
            <a:r>
              <a:rPr dirty="0" spc="5"/>
              <a:t> </a:t>
            </a:r>
            <a:r>
              <a:rPr dirty="0" spc="-10"/>
              <a:t>Storytelling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4991100" y="719899"/>
            <a:ext cx="4550410" cy="6304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3365" indent="-215265">
              <a:lnSpc>
                <a:spcPct val="100000"/>
              </a:lnSpc>
              <a:spcBef>
                <a:spcPts val="100"/>
              </a:spcBef>
              <a:buSzPct val="44642"/>
              <a:buFont typeface="OpenSymbol"/>
              <a:buChar char="●"/>
              <a:tabLst>
                <a:tab pos="253365" algn="l"/>
              </a:tabLst>
            </a:pPr>
            <a:r>
              <a:rPr dirty="0" sz="2800">
                <a:latin typeface="Arial"/>
                <a:cs typeface="Arial"/>
              </a:rPr>
              <a:t>Data</a:t>
            </a:r>
            <a:r>
              <a:rPr dirty="0" sz="2800" spc="-70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Storytelling</a:t>
            </a:r>
            <a:endParaRPr sz="2800">
              <a:latin typeface="Arial"/>
              <a:cs typeface="Arial"/>
            </a:endParaRPr>
          </a:p>
          <a:p>
            <a:pPr marL="254000" marR="55880" indent="-216535">
              <a:lnSpc>
                <a:spcPct val="100000"/>
              </a:lnSpc>
              <a:buSzPct val="43750"/>
              <a:buFont typeface="OpenSymbol"/>
              <a:buChar char="●"/>
              <a:tabLst>
                <a:tab pos="254000" algn="l"/>
              </a:tabLst>
            </a:pPr>
            <a:r>
              <a:rPr dirty="0" sz="2400">
                <a:latin typeface="Arial"/>
                <a:cs typeface="Arial"/>
              </a:rPr>
              <a:t>focuses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on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presenting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data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in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 spc="-50">
                <a:latin typeface="Arial"/>
                <a:cs typeface="Arial"/>
              </a:rPr>
              <a:t>a </a:t>
            </a:r>
            <a:r>
              <a:rPr dirty="0" sz="2400">
                <a:latin typeface="Arial"/>
                <a:cs typeface="Arial"/>
              </a:rPr>
              <a:t>way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that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tells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story</a:t>
            </a:r>
            <a:r>
              <a:rPr dirty="0" sz="2400" spc="-25">
                <a:latin typeface="Arial"/>
                <a:cs typeface="Arial"/>
              </a:rPr>
              <a:t> and </a:t>
            </a:r>
            <a:r>
              <a:rPr dirty="0" sz="2400">
                <a:latin typeface="Arial"/>
                <a:cs typeface="Arial"/>
              </a:rPr>
              <a:t>connects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with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the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audience.</a:t>
            </a:r>
            <a:endParaRPr sz="2400">
              <a:latin typeface="Arial"/>
              <a:cs typeface="Arial"/>
            </a:endParaRPr>
          </a:p>
          <a:p>
            <a:pPr marL="254000" marR="125730" indent="-216535">
              <a:lnSpc>
                <a:spcPct val="100000"/>
              </a:lnSpc>
              <a:buSzPct val="43750"/>
              <a:buFont typeface="OpenSymbol"/>
              <a:buChar char="●"/>
              <a:tabLst>
                <a:tab pos="254000" algn="l"/>
              </a:tabLst>
            </a:pPr>
            <a:r>
              <a:rPr dirty="0" sz="2400">
                <a:latin typeface="Arial"/>
                <a:cs typeface="Arial"/>
              </a:rPr>
              <a:t>may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use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data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visualization,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but </a:t>
            </a:r>
            <a:r>
              <a:rPr dirty="0" sz="2400">
                <a:latin typeface="Arial"/>
                <a:cs typeface="Arial"/>
              </a:rPr>
              <a:t>it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goes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beyond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charts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and </a:t>
            </a:r>
            <a:r>
              <a:rPr dirty="0" sz="2400">
                <a:latin typeface="Arial"/>
                <a:cs typeface="Arial"/>
              </a:rPr>
              <a:t>graphs</a:t>
            </a:r>
            <a:r>
              <a:rPr dirty="0" sz="2400" spc="-8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to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include</a:t>
            </a:r>
            <a:r>
              <a:rPr dirty="0" sz="2400" spc="-8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narratives </a:t>
            </a:r>
            <a:r>
              <a:rPr dirty="0" sz="2400">
                <a:latin typeface="Arial"/>
                <a:cs typeface="Arial"/>
              </a:rPr>
              <a:t>and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other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storytelling techniques.</a:t>
            </a:r>
            <a:endParaRPr sz="2400">
              <a:latin typeface="Arial"/>
              <a:cs typeface="Arial"/>
            </a:endParaRPr>
          </a:p>
          <a:p>
            <a:pPr algn="just" marL="254000" marR="751840" indent="-216535">
              <a:lnSpc>
                <a:spcPct val="100000"/>
              </a:lnSpc>
              <a:buSzPct val="43750"/>
              <a:buFont typeface="OpenSymbol"/>
              <a:buChar char="●"/>
              <a:tabLst>
                <a:tab pos="254000" algn="l"/>
              </a:tabLst>
            </a:pPr>
            <a:r>
              <a:rPr dirty="0" sz="2400">
                <a:latin typeface="Arial"/>
                <a:cs typeface="Arial"/>
              </a:rPr>
              <a:t>aims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to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help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the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audience </a:t>
            </a:r>
            <a:r>
              <a:rPr dirty="0" sz="2400">
                <a:latin typeface="Arial"/>
                <a:cs typeface="Arial"/>
              </a:rPr>
              <a:t>understand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the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data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in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the </a:t>
            </a:r>
            <a:r>
              <a:rPr dirty="0" sz="2400">
                <a:latin typeface="Arial"/>
                <a:cs typeface="Arial"/>
              </a:rPr>
              <a:t>context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of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larger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story.</a:t>
            </a:r>
            <a:endParaRPr sz="2400">
              <a:latin typeface="Arial"/>
              <a:cs typeface="Arial"/>
            </a:endParaRPr>
          </a:p>
          <a:p>
            <a:pPr marL="254000" marR="30480" indent="-216535">
              <a:lnSpc>
                <a:spcPct val="100000"/>
              </a:lnSpc>
              <a:buSzPct val="43750"/>
              <a:buFont typeface="OpenSymbol"/>
              <a:buChar char="●"/>
              <a:tabLst>
                <a:tab pos="254000" algn="l"/>
              </a:tabLst>
            </a:pPr>
            <a:r>
              <a:rPr dirty="0" sz="2400">
                <a:latin typeface="Arial"/>
                <a:cs typeface="Arial"/>
              </a:rPr>
              <a:t>requires</a:t>
            </a:r>
            <a:r>
              <a:rPr dirty="0" sz="2400" spc="-9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both</a:t>
            </a:r>
            <a:r>
              <a:rPr dirty="0" sz="2400" spc="-10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technical</a:t>
            </a:r>
            <a:r>
              <a:rPr dirty="0" sz="2400" spc="-10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and </a:t>
            </a:r>
            <a:r>
              <a:rPr dirty="0" sz="2400">
                <a:latin typeface="Arial"/>
                <a:cs typeface="Arial"/>
              </a:rPr>
              <a:t>storytelling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skills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to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be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effective.</a:t>
            </a:r>
            <a:endParaRPr sz="2400">
              <a:latin typeface="Arial"/>
              <a:cs typeface="Arial"/>
            </a:endParaRPr>
          </a:p>
          <a:p>
            <a:pPr marL="254000" marR="244475" indent="-216535">
              <a:lnSpc>
                <a:spcPct val="100000"/>
              </a:lnSpc>
              <a:buSzPct val="43750"/>
              <a:buFont typeface="OpenSymbol"/>
              <a:buChar char="●"/>
              <a:tabLst>
                <a:tab pos="254000" algn="l"/>
              </a:tabLst>
            </a:pPr>
            <a:r>
              <a:rPr dirty="0" sz="2400">
                <a:latin typeface="Arial"/>
                <a:cs typeface="Arial"/>
              </a:rPr>
              <a:t>can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inspire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action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and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change </a:t>
            </a:r>
            <a:r>
              <a:rPr dirty="0" sz="2400">
                <a:latin typeface="Arial"/>
                <a:cs typeface="Arial"/>
              </a:rPr>
              <a:t>by</a:t>
            </a:r>
            <a:r>
              <a:rPr dirty="0" sz="2400" spc="-8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providing</a:t>
            </a:r>
            <a:r>
              <a:rPr dirty="0" sz="2400" spc="-9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insights</a:t>
            </a:r>
            <a:r>
              <a:rPr dirty="0" sz="2400" spc="-8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and </a:t>
            </a:r>
            <a:r>
              <a:rPr dirty="0" sz="2400">
                <a:latin typeface="Arial"/>
                <a:cs typeface="Arial"/>
              </a:rPr>
              <a:t>solutions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based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on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the</a:t>
            </a:r>
            <a:r>
              <a:rPr dirty="0" sz="2400" spc="-8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data.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49986" y="1088529"/>
            <a:ext cx="8966835" cy="787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7329" marR="5080" indent="-215265">
              <a:lnSpc>
                <a:spcPct val="100000"/>
              </a:lnSpc>
              <a:spcBef>
                <a:spcPts val="100"/>
              </a:spcBef>
              <a:buSzPct val="44000"/>
              <a:buFont typeface="OpenSymbol"/>
              <a:buChar char="●"/>
              <a:tabLst>
                <a:tab pos="228600" algn="l"/>
                <a:tab pos="903605" algn="l"/>
                <a:tab pos="2037714" algn="l"/>
                <a:tab pos="2713990" algn="l"/>
                <a:tab pos="3760470" algn="l"/>
                <a:tab pos="5050790" algn="l"/>
                <a:tab pos="5515610" algn="l"/>
                <a:tab pos="7178040" algn="l"/>
                <a:tab pos="7817484" algn="l"/>
                <a:tab pos="8688070" algn="l"/>
              </a:tabLst>
            </a:pPr>
            <a:r>
              <a:rPr dirty="0" sz="2500" spc="-25">
                <a:latin typeface="Arial"/>
                <a:cs typeface="Arial"/>
              </a:rPr>
              <a:t>Bar</a:t>
            </a:r>
            <a:r>
              <a:rPr dirty="0" sz="2500">
                <a:latin typeface="Arial"/>
                <a:cs typeface="Arial"/>
              </a:rPr>
              <a:t>	</a:t>
            </a:r>
            <a:r>
              <a:rPr dirty="0" sz="2500" spc="-10">
                <a:latin typeface="Arial"/>
                <a:cs typeface="Arial"/>
              </a:rPr>
              <a:t>charts:</a:t>
            </a:r>
            <a:r>
              <a:rPr dirty="0" sz="2500">
                <a:latin typeface="Arial"/>
                <a:cs typeface="Arial"/>
              </a:rPr>
              <a:t>	</a:t>
            </a:r>
            <a:r>
              <a:rPr dirty="0" sz="2500" spc="-25">
                <a:latin typeface="Arial"/>
                <a:cs typeface="Arial"/>
              </a:rPr>
              <a:t>Bar</a:t>
            </a:r>
            <a:r>
              <a:rPr dirty="0" sz="2500">
                <a:latin typeface="Arial"/>
                <a:cs typeface="Arial"/>
              </a:rPr>
              <a:t>	</a:t>
            </a:r>
            <a:r>
              <a:rPr dirty="0" sz="2500" spc="-10">
                <a:latin typeface="Arial"/>
                <a:cs typeface="Arial"/>
              </a:rPr>
              <a:t>charts</a:t>
            </a:r>
            <a:r>
              <a:rPr dirty="0" sz="2500">
                <a:latin typeface="Arial"/>
                <a:cs typeface="Arial"/>
              </a:rPr>
              <a:t>	</a:t>
            </a:r>
            <a:r>
              <a:rPr dirty="0" sz="2500" spc="-10">
                <a:latin typeface="Arial"/>
                <a:cs typeface="Arial"/>
              </a:rPr>
              <a:t>(vertical</a:t>
            </a:r>
            <a:r>
              <a:rPr dirty="0" sz="2500">
                <a:latin typeface="Arial"/>
                <a:cs typeface="Arial"/>
              </a:rPr>
              <a:t>	</a:t>
            </a:r>
            <a:r>
              <a:rPr dirty="0" sz="2500" spc="-25">
                <a:latin typeface="Arial"/>
                <a:cs typeface="Arial"/>
              </a:rPr>
              <a:t>or</a:t>
            </a:r>
            <a:r>
              <a:rPr dirty="0" sz="2500">
                <a:latin typeface="Arial"/>
                <a:cs typeface="Arial"/>
              </a:rPr>
              <a:t>	</a:t>
            </a:r>
            <a:r>
              <a:rPr dirty="0" sz="2500" spc="-10">
                <a:latin typeface="Arial"/>
                <a:cs typeface="Arial"/>
              </a:rPr>
              <a:t>horizontal)</a:t>
            </a:r>
            <a:r>
              <a:rPr dirty="0" sz="2500">
                <a:latin typeface="Arial"/>
                <a:cs typeface="Arial"/>
              </a:rPr>
              <a:t>	</a:t>
            </a:r>
            <a:r>
              <a:rPr dirty="0" sz="2500" spc="-25">
                <a:latin typeface="Arial"/>
                <a:cs typeface="Arial"/>
              </a:rPr>
              <a:t>are</a:t>
            </a:r>
            <a:r>
              <a:rPr dirty="0" sz="2500">
                <a:latin typeface="Arial"/>
                <a:cs typeface="Arial"/>
              </a:rPr>
              <a:t>	</a:t>
            </a:r>
            <a:r>
              <a:rPr dirty="0" sz="2500" spc="-20">
                <a:latin typeface="Arial"/>
                <a:cs typeface="Arial"/>
              </a:rPr>
              <a:t>used</a:t>
            </a:r>
            <a:r>
              <a:rPr dirty="0" sz="2500">
                <a:latin typeface="Arial"/>
                <a:cs typeface="Arial"/>
              </a:rPr>
              <a:t>	</a:t>
            </a:r>
            <a:r>
              <a:rPr dirty="0" sz="2500" spc="-25">
                <a:latin typeface="Arial"/>
                <a:cs typeface="Arial"/>
              </a:rPr>
              <a:t>to </a:t>
            </a:r>
            <a:r>
              <a:rPr dirty="0" sz="2500" spc="-25">
                <a:latin typeface="Arial"/>
                <a:cs typeface="Arial"/>
              </a:rPr>
              <a:t>	</a:t>
            </a:r>
            <a:r>
              <a:rPr dirty="0" sz="2500">
                <a:latin typeface="Arial"/>
                <a:cs typeface="Arial"/>
              </a:rPr>
              <a:t>compare</a:t>
            </a:r>
            <a:r>
              <a:rPr dirty="0" sz="2500" spc="-7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categorical</a:t>
            </a:r>
            <a:r>
              <a:rPr dirty="0" sz="2500" spc="-75">
                <a:latin typeface="Arial"/>
                <a:cs typeface="Arial"/>
              </a:rPr>
              <a:t> </a:t>
            </a:r>
            <a:r>
              <a:rPr dirty="0" sz="2500" spc="-10">
                <a:latin typeface="Arial"/>
                <a:cs typeface="Arial"/>
              </a:rPr>
              <a:t>data.</a:t>
            </a:r>
            <a:endParaRPr sz="25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48538" y="2313978"/>
            <a:ext cx="139065" cy="1962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00" spc="-50">
                <a:latin typeface="OpenSymbol"/>
                <a:cs typeface="OpenSymbol"/>
              </a:rPr>
              <a:t>●</a:t>
            </a:r>
            <a:endParaRPr sz="1100">
              <a:latin typeface="OpenSymbol"/>
              <a:cs typeface="OpenSymbo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48538" y="3455543"/>
            <a:ext cx="139065" cy="1962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00" spc="-50">
                <a:latin typeface="OpenSymbol"/>
                <a:cs typeface="OpenSymbol"/>
              </a:rPr>
              <a:t>●</a:t>
            </a:r>
            <a:endParaRPr sz="1100">
              <a:latin typeface="OpenSymbol"/>
              <a:cs typeface="OpenSymbo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48538" y="4217657"/>
            <a:ext cx="139065" cy="1962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00" spc="-50">
                <a:latin typeface="OpenSymbol"/>
                <a:cs typeface="OpenSymbol"/>
              </a:rPr>
              <a:t>●</a:t>
            </a:r>
            <a:endParaRPr sz="1100">
              <a:latin typeface="OpenSymbol"/>
              <a:cs typeface="OpenSymbo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48538" y="1850288"/>
            <a:ext cx="8968740" cy="34531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9870" marR="5080" indent="-217804">
              <a:lnSpc>
                <a:spcPct val="100000"/>
              </a:lnSpc>
              <a:spcBef>
                <a:spcPts val="100"/>
              </a:spcBef>
              <a:buSzPct val="44000"/>
              <a:buFont typeface="OpenSymbol"/>
              <a:buChar char="●"/>
              <a:tabLst>
                <a:tab pos="229870" algn="l"/>
              </a:tabLst>
            </a:pPr>
            <a:r>
              <a:rPr dirty="0" sz="2500">
                <a:latin typeface="Arial"/>
                <a:cs typeface="Arial"/>
              </a:rPr>
              <a:t>Line</a:t>
            </a:r>
            <a:r>
              <a:rPr dirty="0" sz="2500" spc="-2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charts:</a:t>
            </a:r>
            <a:r>
              <a:rPr dirty="0" sz="2500" spc="-1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Line</a:t>
            </a:r>
            <a:r>
              <a:rPr dirty="0" sz="2500" spc="-2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charts</a:t>
            </a:r>
            <a:r>
              <a:rPr dirty="0" sz="2500" spc="-2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are</a:t>
            </a:r>
            <a:r>
              <a:rPr dirty="0" sz="2500" spc="-1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used</a:t>
            </a:r>
            <a:r>
              <a:rPr dirty="0" sz="2500" spc="-2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to</a:t>
            </a:r>
            <a:r>
              <a:rPr dirty="0" sz="2500" spc="-2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show</a:t>
            </a:r>
            <a:r>
              <a:rPr dirty="0" sz="2500" spc="-2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trends</a:t>
            </a:r>
            <a:r>
              <a:rPr dirty="0" sz="2500" spc="-2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over</a:t>
            </a:r>
            <a:r>
              <a:rPr dirty="0" sz="2500" spc="-25">
                <a:latin typeface="Arial"/>
                <a:cs typeface="Arial"/>
              </a:rPr>
              <a:t> </a:t>
            </a:r>
            <a:r>
              <a:rPr dirty="0" sz="2500" spc="-10">
                <a:latin typeface="Arial"/>
                <a:cs typeface="Arial"/>
              </a:rPr>
              <a:t>time. </a:t>
            </a:r>
            <a:r>
              <a:rPr dirty="0" sz="2500">
                <a:latin typeface="Arial"/>
                <a:cs typeface="Arial"/>
              </a:rPr>
              <a:t>Scatter</a:t>
            </a:r>
            <a:r>
              <a:rPr dirty="0" sz="2500" spc="20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plots:</a:t>
            </a:r>
            <a:r>
              <a:rPr dirty="0" sz="2500" spc="21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Scatter</a:t>
            </a:r>
            <a:r>
              <a:rPr dirty="0" sz="2500" spc="20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plots</a:t>
            </a:r>
            <a:r>
              <a:rPr dirty="0" sz="2500" spc="204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are</a:t>
            </a:r>
            <a:r>
              <a:rPr dirty="0" sz="2500" spc="20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used</a:t>
            </a:r>
            <a:r>
              <a:rPr dirty="0" sz="2500" spc="204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to</a:t>
            </a:r>
            <a:r>
              <a:rPr dirty="0" sz="2500" spc="20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show</a:t>
            </a:r>
            <a:r>
              <a:rPr dirty="0" sz="2500" spc="20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the</a:t>
            </a:r>
            <a:r>
              <a:rPr dirty="0" sz="2500" spc="200">
                <a:latin typeface="Arial"/>
                <a:cs typeface="Arial"/>
              </a:rPr>
              <a:t> </a:t>
            </a:r>
            <a:r>
              <a:rPr dirty="0" sz="2500" spc="-10">
                <a:latin typeface="Arial"/>
                <a:cs typeface="Arial"/>
              </a:rPr>
              <a:t>relationship </a:t>
            </a:r>
            <a:r>
              <a:rPr dirty="0" sz="2500">
                <a:latin typeface="Arial"/>
                <a:cs typeface="Arial"/>
              </a:rPr>
              <a:t>between</a:t>
            </a:r>
            <a:r>
              <a:rPr dirty="0" sz="2500" spc="6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two</a:t>
            </a:r>
            <a:r>
              <a:rPr dirty="0" sz="2500" spc="7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variables.</a:t>
            </a:r>
            <a:r>
              <a:rPr dirty="0" sz="2500" spc="2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They</a:t>
            </a:r>
            <a:r>
              <a:rPr dirty="0" sz="2500" spc="6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consist</a:t>
            </a:r>
            <a:r>
              <a:rPr dirty="0" sz="2500" spc="6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of</a:t>
            </a:r>
            <a:r>
              <a:rPr dirty="0" sz="2500" spc="6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points</a:t>
            </a:r>
            <a:r>
              <a:rPr dirty="0" sz="2500" spc="7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on</a:t>
            </a:r>
            <a:r>
              <a:rPr dirty="0" sz="2500" spc="5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a</a:t>
            </a:r>
            <a:r>
              <a:rPr dirty="0" sz="2500" spc="7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graph</a:t>
            </a:r>
            <a:r>
              <a:rPr dirty="0" sz="2500" spc="60">
                <a:latin typeface="Arial"/>
                <a:cs typeface="Arial"/>
              </a:rPr>
              <a:t> </a:t>
            </a:r>
            <a:r>
              <a:rPr dirty="0" sz="2500" spc="-20">
                <a:latin typeface="Arial"/>
                <a:cs typeface="Arial"/>
              </a:rPr>
              <a:t>that </a:t>
            </a:r>
            <a:r>
              <a:rPr dirty="0" sz="2500">
                <a:latin typeface="Arial"/>
                <a:cs typeface="Arial"/>
              </a:rPr>
              <a:t>represent</a:t>
            </a:r>
            <a:r>
              <a:rPr dirty="0" sz="2500" spc="-3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the</a:t>
            </a:r>
            <a:r>
              <a:rPr dirty="0" sz="2500" spc="-3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values</a:t>
            </a:r>
            <a:r>
              <a:rPr dirty="0" sz="2500" spc="-3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of</a:t>
            </a:r>
            <a:r>
              <a:rPr dirty="0" sz="2500" spc="-3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the</a:t>
            </a:r>
            <a:r>
              <a:rPr dirty="0" sz="2500" spc="-3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two</a:t>
            </a:r>
            <a:r>
              <a:rPr dirty="0" sz="2500" spc="-3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variables</a:t>
            </a:r>
            <a:r>
              <a:rPr dirty="0" sz="2500" spc="-3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being</a:t>
            </a:r>
            <a:r>
              <a:rPr dirty="0" sz="2500" spc="-30">
                <a:latin typeface="Arial"/>
                <a:cs typeface="Arial"/>
              </a:rPr>
              <a:t> </a:t>
            </a:r>
            <a:r>
              <a:rPr dirty="0" sz="2500" spc="-10">
                <a:latin typeface="Arial"/>
                <a:cs typeface="Arial"/>
              </a:rPr>
              <a:t>compared.</a:t>
            </a:r>
            <a:endParaRPr sz="2500">
              <a:latin typeface="Arial"/>
              <a:cs typeface="Arial"/>
            </a:endParaRPr>
          </a:p>
          <a:p>
            <a:pPr algn="just" marL="229870" marR="7620">
              <a:lnSpc>
                <a:spcPct val="100000"/>
              </a:lnSpc>
            </a:pPr>
            <a:r>
              <a:rPr dirty="0" sz="2500">
                <a:latin typeface="Arial"/>
                <a:cs typeface="Arial"/>
              </a:rPr>
              <a:t>Pie</a:t>
            </a:r>
            <a:r>
              <a:rPr dirty="0" sz="2500" spc="-40">
                <a:latin typeface="Arial"/>
                <a:cs typeface="Arial"/>
              </a:rPr>
              <a:t>  </a:t>
            </a:r>
            <a:r>
              <a:rPr dirty="0" sz="2500">
                <a:latin typeface="Arial"/>
                <a:cs typeface="Arial"/>
              </a:rPr>
              <a:t>charts:</a:t>
            </a:r>
            <a:r>
              <a:rPr dirty="0" sz="2500" spc="-35">
                <a:latin typeface="Arial"/>
                <a:cs typeface="Arial"/>
              </a:rPr>
              <a:t>  </a:t>
            </a:r>
            <a:r>
              <a:rPr dirty="0" sz="2500">
                <a:latin typeface="Arial"/>
                <a:cs typeface="Arial"/>
              </a:rPr>
              <a:t>Pie</a:t>
            </a:r>
            <a:r>
              <a:rPr dirty="0" sz="2500" spc="-30">
                <a:latin typeface="Arial"/>
                <a:cs typeface="Arial"/>
              </a:rPr>
              <a:t>  </a:t>
            </a:r>
            <a:r>
              <a:rPr dirty="0" sz="2500">
                <a:latin typeface="Arial"/>
                <a:cs typeface="Arial"/>
              </a:rPr>
              <a:t>charts</a:t>
            </a:r>
            <a:r>
              <a:rPr dirty="0" sz="2500" spc="-40">
                <a:latin typeface="Arial"/>
                <a:cs typeface="Arial"/>
              </a:rPr>
              <a:t>  </a:t>
            </a:r>
            <a:r>
              <a:rPr dirty="0" sz="2500">
                <a:latin typeface="Arial"/>
                <a:cs typeface="Arial"/>
              </a:rPr>
              <a:t>are</a:t>
            </a:r>
            <a:r>
              <a:rPr dirty="0" sz="2500" spc="-30">
                <a:latin typeface="Arial"/>
                <a:cs typeface="Arial"/>
              </a:rPr>
              <a:t>  </a:t>
            </a:r>
            <a:r>
              <a:rPr dirty="0" sz="2500">
                <a:latin typeface="Arial"/>
                <a:cs typeface="Arial"/>
              </a:rPr>
              <a:t>used</a:t>
            </a:r>
            <a:r>
              <a:rPr dirty="0" sz="2500" spc="-30">
                <a:latin typeface="Arial"/>
                <a:cs typeface="Arial"/>
              </a:rPr>
              <a:t>  </a:t>
            </a:r>
            <a:r>
              <a:rPr dirty="0" sz="2500">
                <a:latin typeface="Arial"/>
                <a:cs typeface="Arial"/>
              </a:rPr>
              <a:t>to</a:t>
            </a:r>
            <a:r>
              <a:rPr dirty="0" sz="2500" spc="-40">
                <a:latin typeface="Arial"/>
                <a:cs typeface="Arial"/>
              </a:rPr>
              <a:t>  </a:t>
            </a:r>
            <a:r>
              <a:rPr dirty="0" sz="2500">
                <a:latin typeface="Arial"/>
                <a:cs typeface="Arial"/>
              </a:rPr>
              <a:t>show</a:t>
            </a:r>
            <a:r>
              <a:rPr dirty="0" sz="2500" spc="-40">
                <a:latin typeface="Arial"/>
                <a:cs typeface="Arial"/>
              </a:rPr>
              <a:t>  </a:t>
            </a:r>
            <a:r>
              <a:rPr dirty="0" sz="2500">
                <a:latin typeface="Arial"/>
                <a:cs typeface="Arial"/>
              </a:rPr>
              <a:t>the</a:t>
            </a:r>
            <a:r>
              <a:rPr dirty="0" sz="2500" spc="-35">
                <a:latin typeface="Arial"/>
                <a:cs typeface="Arial"/>
              </a:rPr>
              <a:t>  </a:t>
            </a:r>
            <a:r>
              <a:rPr dirty="0" sz="2500">
                <a:latin typeface="Arial"/>
                <a:cs typeface="Arial"/>
              </a:rPr>
              <a:t>proportion</a:t>
            </a:r>
            <a:r>
              <a:rPr dirty="0" sz="2500" spc="-35">
                <a:latin typeface="Arial"/>
                <a:cs typeface="Arial"/>
              </a:rPr>
              <a:t>  </a:t>
            </a:r>
            <a:r>
              <a:rPr dirty="0" sz="2500" spc="-25">
                <a:latin typeface="Arial"/>
                <a:cs typeface="Arial"/>
              </a:rPr>
              <a:t>of </a:t>
            </a:r>
            <a:r>
              <a:rPr dirty="0" sz="2500">
                <a:latin typeface="Arial"/>
                <a:cs typeface="Arial"/>
              </a:rPr>
              <a:t>different</a:t>
            </a:r>
            <a:r>
              <a:rPr dirty="0" sz="2500" spc="-4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categories</a:t>
            </a:r>
            <a:r>
              <a:rPr dirty="0" sz="2500" spc="-4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in</a:t>
            </a:r>
            <a:r>
              <a:rPr dirty="0" sz="2500" spc="-4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a</a:t>
            </a:r>
            <a:r>
              <a:rPr dirty="0" sz="2500" spc="-4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data</a:t>
            </a:r>
            <a:r>
              <a:rPr dirty="0" sz="2500" spc="-45">
                <a:latin typeface="Arial"/>
                <a:cs typeface="Arial"/>
              </a:rPr>
              <a:t> </a:t>
            </a:r>
            <a:r>
              <a:rPr dirty="0" sz="2500" spc="-20">
                <a:latin typeface="Arial"/>
                <a:cs typeface="Arial"/>
              </a:rPr>
              <a:t>set.</a:t>
            </a:r>
            <a:endParaRPr sz="2500">
              <a:latin typeface="Arial"/>
              <a:cs typeface="Arial"/>
            </a:endParaRPr>
          </a:p>
          <a:p>
            <a:pPr algn="just" marL="229870" marR="6350">
              <a:lnSpc>
                <a:spcPct val="99800"/>
              </a:lnSpc>
              <a:spcBef>
                <a:spcPts val="5"/>
              </a:spcBef>
            </a:pPr>
            <a:r>
              <a:rPr dirty="0" sz="2500">
                <a:latin typeface="Arial"/>
                <a:cs typeface="Arial"/>
              </a:rPr>
              <a:t>Heat</a:t>
            </a:r>
            <a:r>
              <a:rPr dirty="0" sz="2500" spc="34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maps:</a:t>
            </a:r>
            <a:r>
              <a:rPr dirty="0" sz="2500" spc="34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Heat</a:t>
            </a:r>
            <a:r>
              <a:rPr dirty="0" sz="2500" spc="34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maps</a:t>
            </a:r>
            <a:r>
              <a:rPr dirty="0" sz="2500" spc="34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are</a:t>
            </a:r>
            <a:r>
              <a:rPr dirty="0" sz="2500" spc="35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used</a:t>
            </a:r>
            <a:r>
              <a:rPr dirty="0" sz="2500" spc="34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to</a:t>
            </a:r>
            <a:r>
              <a:rPr dirty="0" sz="2500" spc="35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show</a:t>
            </a:r>
            <a:r>
              <a:rPr dirty="0" sz="2500" spc="33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the</a:t>
            </a:r>
            <a:r>
              <a:rPr dirty="0" sz="2500" spc="35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distribution</a:t>
            </a:r>
            <a:r>
              <a:rPr dirty="0" sz="2500" spc="345">
                <a:latin typeface="Arial"/>
                <a:cs typeface="Arial"/>
              </a:rPr>
              <a:t> </a:t>
            </a:r>
            <a:r>
              <a:rPr dirty="0" sz="2500" spc="-25">
                <a:latin typeface="Arial"/>
                <a:cs typeface="Arial"/>
              </a:rPr>
              <a:t>of </a:t>
            </a:r>
            <a:r>
              <a:rPr dirty="0" sz="2500">
                <a:latin typeface="Arial"/>
                <a:cs typeface="Arial"/>
              </a:rPr>
              <a:t>values</a:t>
            </a:r>
            <a:r>
              <a:rPr dirty="0" sz="2500" spc="9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in</a:t>
            </a:r>
            <a:r>
              <a:rPr dirty="0" sz="2500" spc="9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a</a:t>
            </a:r>
            <a:r>
              <a:rPr dirty="0" sz="2500" spc="10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data</a:t>
            </a:r>
            <a:r>
              <a:rPr dirty="0" sz="2500" spc="10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set.</a:t>
            </a:r>
            <a:r>
              <a:rPr dirty="0" sz="2500" spc="6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They</a:t>
            </a:r>
            <a:r>
              <a:rPr dirty="0" sz="2500" spc="9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consist</a:t>
            </a:r>
            <a:r>
              <a:rPr dirty="0" sz="2500" spc="9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of</a:t>
            </a:r>
            <a:r>
              <a:rPr dirty="0" sz="2500" spc="10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a</a:t>
            </a:r>
            <a:r>
              <a:rPr dirty="0" sz="2500" spc="10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grid</a:t>
            </a:r>
            <a:r>
              <a:rPr dirty="0" sz="2500" spc="10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where</a:t>
            </a:r>
            <a:r>
              <a:rPr dirty="0" sz="2500" spc="10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each</a:t>
            </a:r>
            <a:r>
              <a:rPr dirty="0" sz="2500" spc="9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cell</a:t>
            </a:r>
            <a:r>
              <a:rPr dirty="0" sz="2500" spc="90">
                <a:latin typeface="Arial"/>
                <a:cs typeface="Arial"/>
              </a:rPr>
              <a:t> </a:t>
            </a:r>
            <a:r>
              <a:rPr dirty="0" sz="2500" spc="-25">
                <a:latin typeface="Arial"/>
                <a:cs typeface="Arial"/>
              </a:rPr>
              <a:t>is </a:t>
            </a:r>
            <a:r>
              <a:rPr dirty="0" sz="2500">
                <a:latin typeface="Arial"/>
                <a:cs typeface="Arial"/>
              </a:rPr>
              <a:t>colored</a:t>
            </a:r>
            <a:r>
              <a:rPr dirty="0" sz="2500" spc="-2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based</a:t>
            </a:r>
            <a:r>
              <a:rPr dirty="0" sz="2500" spc="-2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on</a:t>
            </a:r>
            <a:r>
              <a:rPr dirty="0" sz="2500" spc="-2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the</a:t>
            </a:r>
            <a:r>
              <a:rPr dirty="0" sz="2500" spc="-2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value</a:t>
            </a:r>
            <a:r>
              <a:rPr dirty="0" sz="2500" spc="-2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it</a:t>
            </a:r>
            <a:r>
              <a:rPr dirty="0" sz="2500" spc="-25">
                <a:latin typeface="Arial"/>
                <a:cs typeface="Arial"/>
              </a:rPr>
              <a:t> </a:t>
            </a:r>
            <a:r>
              <a:rPr dirty="0" sz="2500" spc="-10">
                <a:latin typeface="Arial"/>
                <a:cs typeface="Arial"/>
              </a:rPr>
              <a:t>represents.</a:t>
            </a:r>
            <a:endParaRPr sz="25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48538" y="5278208"/>
            <a:ext cx="8970010" cy="4070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9870" indent="-217170">
              <a:lnSpc>
                <a:spcPct val="100000"/>
              </a:lnSpc>
              <a:spcBef>
                <a:spcPts val="100"/>
              </a:spcBef>
              <a:buSzPct val="44000"/>
              <a:buFont typeface="OpenSymbol"/>
              <a:buChar char="●"/>
              <a:tabLst>
                <a:tab pos="229870" algn="l"/>
                <a:tab pos="1510665" algn="l"/>
                <a:tab pos="2754630" algn="l"/>
                <a:tab pos="4036060" algn="l"/>
                <a:tab pos="5193030" algn="l"/>
                <a:tab pos="5944235" algn="l"/>
                <a:tab pos="6924675" algn="l"/>
                <a:tab pos="7481570" algn="l"/>
                <a:tab pos="8514715" algn="l"/>
              </a:tabLst>
            </a:pPr>
            <a:r>
              <a:rPr dirty="0" sz="2500" spc="-10">
                <a:latin typeface="Arial"/>
                <a:cs typeface="Arial"/>
              </a:rPr>
              <a:t>Bubble</a:t>
            </a:r>
            <a:r>
              <a:rPr dirty="0" sz="2500">
                <a:latin typeface="Arial"/>
                <a:cs typeface="Arial"/>
              </a:rPr>
              <a:t>	</a:t>
            </a:r>
            <a:r>
              <a:rPr dirty="0" sz="2500" spc="-10">
                <a:latin typeface="Arial"/>
                <a:cs typeface="Arial"/>
              </a:rPr>
              <a:t>charts:</a:t>
            </a:r>
            <a:r>
              <a:rPr dirty="0" sz="2500">
                <a:latin typeface="Arial"/>
                <a:cs typeface="Arial"/>
              </a:rPr>
              <a:t>	</a:t>
            </a:r>
            <a:r>
              <a:rPr dirty="0" sz="2500" spc="-10">
                <a:latin typeface="Arial"/>
                <a:cs typeface="Arial"/>
              </a:rPr>
              <a:t>Bubble</a:t>
            </a:r>
            <a:r>
              <a:rPr dirty="0" sz="2500">
                <a:latin typeface="Arial"/>
                <a:cs typeface="Arial"/>
              </a:rPr>
              <a:t>	</a:t>
            </a:r>
            <a:r>
              <a:rPr dirty="0" sz="2500" spc="-10">
                <a:latin typeface="Arial"/>
                <a:cs typeface="Arial"/>
              </a:rPr>
              <a:t>charts</a:t>
            </a:r>
            <a:r>
              <a:rPr dirty="0" sz="2500">
                <a:latin typeface="Arial"/>
                <a:cs typeface="Arial"/>
              </a:rPr>
              <a:t>	</a:t>
            </a:r>
            <a:r>
              <a:rPr dirty="0" sz="2500" spc="-25">
                <a:latin typeface="Arial"/>
                <a:cs typeface="Arial"/>
              </a:rPr>
              <a:t>are</a:t>
            </a:r>
            <a:r>
              <a:rPr dirty="0" sz="2500">
                <a:latin typeface="Arial"/>
                <a:cs typeface="Arial"/>
              </a:rPr>
              <a:t>	</a:t>
            </a:r>
            <a:r>
              <a:rPr dirty="0" sz="2500" spc="-20">
                <a:latin typeface="Arial"/>
                <a:cs typeface="Arial"/>
              </a:rPr>
              <a:t>used</a:t>
            </a:r>
            <a:r>
              <a:rPr dirty="0" sz="2500">
                <a:latin typeface="Arial"/>
                <a:cs typeface="Arial"/>
              </a:rPr>
              <a:t>	</a:t>
            </a:r>
            <a:r>
              <a:rPr dirty="0" sz="2500" spc="-25">
                <a:latin typeface="Arial"/>
                <a:cs typeface="Arial"/>
              </a:rPr>
              <a:t>to</a:t>
            </a:r>
            <a:r>
              <a:rPr dirty="0" sz="2500">
                <a:latin typeface="Arial"/>
                <a:cs typeface="Arial"/>
              </a:rPr>
              <a:t>	</a:t>
            </a:r>
            <a:r>
              <a:rPr dirty="0" sz="2500" spc="-20">
                <a:latin typeface="Arial"/>
                <a:cs typeface="Arial"/>
              </a:rPr>
              <a:t>show</a:t>
            </a:r>
            <a:r>
              <a:rPr dirty="0" sz="2500">
                <a:latin typeface="Arial"/>
                <a:cs typeface="Arial"/>
              </a:rPr>
              <a:t>	</a:t>
            </a:r>
            <a:r>
              <a:rPr dirty="0" sz="2500" spc="-25">
                <a:latin typeface="Arial"/>
                <a:cs typeface="Arial"/>
              </a:rPr>
              <a:t>the</a:t>
            </a:r>
            <a:endParaRPr sz="25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48538" y="6884543"/>
            <a:ext cx="139065" cy="1962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00" spc="-50">
                <a:latin typeface="OpenSymbol"/>
                <a:cs typeface="OpenSymbol"/>
              </a:rPr>
              <a:t>●</a:t>
            </a:r>
            <a:endParaRPr sz="1100">
              <a:latin typeface="OpenSymbol"/>
              <a:cs typeface="OpenSymbo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65975" y="5659094"/>
            <a:ext cx="8750300" cy="15500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500">
                <a:latin typeface="Arial"/>
                <a:cs typeface="Arial"/>
              </a:rPr>
              <a:t>relationship</a:t>
            </a:r>
            <a:r>
              <a:rPr dirty="0" sz="2500" spc="35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between</a:t>
            </a:r>
            <a:r>
              <a:rPr dirty="0" sz="2500" spc="36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three</a:t>
            </a:r>
            <a:r>
              <a:rPr dirty="0" sz="2500" spc="36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variables.</a:t>
            </a:r>
            <a:r>
              <a:rPr dirty="0" sz="2500" spc="31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They</a:t>
            </a:r>
            <a:r>
              <a:rPr dirty="0" sz="2500" spc="35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consist</a:t>
            </a:r>
            <a:r>
              <a:rPr dirty="0" sz="2500" spc="35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of</a:t>
            </a:r>
            <a:r>
              <a:rPr dirty="0" sz="2500" spc="355">
                <a:latin typeface="Arial"/>
                <a:cs typeface="Arial"/>
              </a:rPr>
              <a:t> </a:t>
            </a:r>
            <a:r>
              <a:rPr dirty="0" sz="2500" spc="-10">
                <a:latin typeface="Arial"/>
                <a:cs typeface="Arial"/>
              </a:rPr>
              <a:t>circles </a:t>
            </a:r>
            <a:r>
              <a:rPr dirty="0" sz="2500">
                <a:latin typeface="Arial"/>
                <a:cs typeface="Arial"/>
              </a:rPr>
              <a:t>that</a:t>
            </a:r>
            <a:r>
              <a:rPr dirty="0" sz="2500" spc="434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vary</a:t>
            </a:r>
            <a:r>
              <a:rPr dirty="0" sz="2500" spc="44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in</a:t>
            </a:r>
            <a:r>
              <a:rPr dirty="0" sz="2500" spc="44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size</a:t>
            </a:r>
            <a:r>
              <a:rPr dirty="0" sz="2500" spc="44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and</a:t>
            </a:r>
            <a:r>
              <a:rPr dirty="0" sz="2500" spc="44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color</a:t>
            </a:r>
            <a:r>
              <a:rPr dirty="0" sz="2500" spc="44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to</a:t>
            </a:r>
            <a:r>
              <a:rPr dirty="0" sz="2500" spc="45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represent</a:t>
            </a:r>
            <a:r>
              <a:rPr dirty="0" sz="2500" spc="44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the</a:t>
            </a:r>
            <a:r>
              <a:rPr dirty="0" sz="2500" spc="44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values</a:t>
            </a:r>
            <a:r>
              <a:rPr dirty="0" sz="2500" spc="43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of</a:t>
            </a:r>
            <a:r>
              <a:rPr dirty="0" sz="2500" spc="440">
                <a:latin typeface="Arial"/>
                <a:cs typeface="Arial"/>
              </a:rPr>
              <a:t> </a:t>
            </a:r>
            <a:r>
              <a:rPr dirty="0" sz="2500" spc="-10">
                <a:latin typeface="Arial"/>
                <a:cs typeface="Arial"/>
              </a:rPr>
              <a:t>three </a:t>
            </a:r>
            <a:r>
              <a:rPr dirty="0" sz="2500">
                <a:latin typeface="Arial"/>
                <a:cs typeface="Arial"/>
              </a:rPr>
              <a:t>different</a:t>
            </a:r>
            <a:r>
              <a:rPr dirty="0" sz="2500" spc="-125">
                <a:latin typeface="Arial"/>
                <a:cs typeface="Arial"/>
              </a:rPr>
              <a:t> </a:t>
            </a:r>
            <a:r>
              <a:rPr dirty="0" sz="2500" spc="-10">
                <a:latin typeface="Arial"/>
                <a:cs typeface="Arial"/>
              </a:rPr>
              <a:t>variables.</a:t>
            </a:r>
            <a:endParaRPr sz="2500">
              <a:latin typeface="Arial"/>
              <a:cs typeface="Arial"/>
            </a:endParaRPr>
          </a:p>
          <a:p>
            <a:pPr algn="just" marL="12700">
              <a:lnSpc>
                <a:spcPct val="100000"/>
              </a:lnSpc>
            </a:pPr>
            <a:r>
              <a:rPr dirty="0" sz="2500">
                <a:latin typeface="Arial"/>
                <a:cs typeface="Arial"/>
              </a:rPr>
              <a:t>Maps:</a:t>
            </a:r>
            <a:r>
              <a:rPr dirty="0" sz="2500" spc="-3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Maps</a:t>
            </a:r>
            <a:r>
              <a:rPr dirty="0" sz="2500" spc="-3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are</a:t>
            </a:r>
            <a:r>
              <a:rPr dirty="0" sz="2500" spc="-3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used</a:t>
            </a:r>
            <a:r>
              <a:rPr dirty="0" sz="2500" spc="-3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to</a:t>
            </a:r>
            <a:r>
              <a:rPr dirty="0" sz="2500" spc="-3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show</a:t>
            </a:r>
            <a:r>
              <a:rPr dirty="0" sz="2500" spc="-3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geographic</a:t>
            </a:r>
            <a:r>
              <a:rPr dirty="0" sz="2500" spc="-35">
                <a:latin typeface="Arial"/>
                <a:cs typeface="Arial"/>
              </a:rPr>
              <a:t> </a:t>
            </a:r>
            <a:r>
              <a:rPr dirty="0" sz="2500" spc="-10">
                <a:latin typeface="Arial"/>
                <a:cs typeface="Arial"/>
              </a:rPr>
              <a:t>data.</a:t>
            </a:r>
            <a:endParaRPr sz="25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717103" y="425412"/>
            <a:ext cx="646493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29150" algn="l"/>
              </a:tabLst>
            </a:pPr>
            <a:r>
              <a:rPr dirty="0"/>
              <a:t>Data</a:t>
            </a:r>
            <a:r>
              <a:rPr dirty="0" spc="-110"/>
              <a:t> </a:t>
            </a:r>
            <a:r>
              <a:rPr dirty="0" spc="-10"/>
              <a:t>Visualization</a:t>
            </a:r>
            <a:r>
              <a:rPr dirty="0"/>
              <a:t>	-</a:t>
            </a:r>
            <a:r>
              <a:rPr dirty="0" spc="-80"/>
              <a:t> </a:t>
            </a:r>
            <a:r>
              <a:rPr dirty="0" spc="-45"/>
              <a:t>Types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49986" y="1165936"/>
            <a:ext cx="134620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-50">
                <a:latin typeface="OpenSymbol"/>
                <a:cs typeface="OpenSymbol"/>
              </a:rPr>
              <a:t>●</a:t>
            </a:r>
            <a:endParaRPr sz="1050">
              <a:latin typeface="OpenSymbol"/>
              <a:cs typeface="OpenSymbo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65975" y="1088187"/>
            <a:ext cx="884555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505585" algn="l"/>
                <a:tab pos="3795395" algn="l"/>
                <a:tab pos="4529455" algn="l"/>
                <a:tab pos="5902960" algn="l"/>
                <a:tab pos="6263640" algn="l"/>
                <a:tab pos="6876415" algn="l"/>
                <a:tab pos="7270750" algn="l"/>
                <a:tab pos="8493760" algn="l"/>
              </a:tabLst>
            </a:pPr>
            <a:r>
              <a:rPr dirty="0" sz="2400" spc="-10">
                <a:latin typeface="Arial"/>
                <a:cs typeface="Arial"/>
              </a:rPr>
              <a:t>Audience: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-10" b="1">
                <a:latin typeface="Arial"/>
                <a:cs typeface="Arial"/>
              </a:rPr>
              <a:t>Understanding</a:t>
            </a:r>
            <a:r>
              <a:rPr dirty="0" sz="2400" b="1">
                <a:latin typeface="Arial"/>
                <a:cs typeface="Arial"/>
              </a:rPr>
              <a:t>	</a:t>
            </a:r>
            <a:r>
              <a:rPr dirty="0" sz="2400" spc="-20">
                <a:latin typeface="Arial"/>
                <a:cs typeface="Arial"/>
              </a:rPr>
              <a:t>your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-10">
                <a:latin typeface="Arial"/>
                <a:cs typeface="Arial"/>
              </a:rPr>
              <a:t>audience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-25">
                <a:latin typeface="Arial"/>
                <a:cs typeface="Arial"/>
              </a:rPr>
              <a:t>is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-25">
                <a:latin typeface="Arial"/>
                <a:cs typeface="Arial"/>
              </a:rPr>
              <a:t>key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-25">
                <a:latin typeface="Arial"/>
                <a:cs typeface="Arial"/>
              </a:rPr>
              <a:t>to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-10">
                <a:latin typeface="Arial"/>
                <a:cs typeface="Arial"/>
              </a:rPr>
              <a:t>creating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-25">
                <a:latin typeface="Arial"/>
                <a:cs typeface="Arial"/>
              </a:rPr>
              <a:t>an </a:t>
            </a:r>
            <a:r>
              <a:rPr dirty="0" sz="2400">
                <a:latin typeface="Arial"/>
                <a:cs typeface="Arial"/>
              </a:rPr>
              <a:t>effective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data</a:t>
            </a:r>
            <a:r>
              <a:rPr dirty="0" sz="2400" spc="-9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story.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81621" y="1897456"/>
            <a:ext cx="134620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-50">
                <a:latin typeface="OpenSymbol"/>
                <a:cs typeface="OpenSymbol"/>
              </a:rPr>
              <a:t>●</a:t>
            </a:r>
            <a:endParaRPr sz="1050">
              <a:latin typeface="OpenSymbol"/>
              <a:cs typeface="OpenSymbo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49986" y="2994736"/>
            <a:ext cx="134620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-50">
                <a:latin typeface="OpenSymbol"/>
                <a:cs typeface="OpenSymbol"/>
              </a:rPr>
              <a:t>●</a:t>
            </a:r>
            <a:endParaRPr sz="1050">
              <a:latin typeface="OpenSymbol"/>
              <a:cs typeface="OpenSymbo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65975" y="1819706"/>
            <a:ext cx="8846820" cy="1854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443865" marR="8255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You</a:t>
            </a:r>
            <a:r>
              <a:rPr dirty="0" sz="2400" spc="3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should</a:t>
            </a:r>
            <a:r>
              <a:rPr dirty="0" sz="2400" spc="3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consider</a:t>
            </a:r>
            <a:r>
              <a:rPr dirty="0" sz="2400" spc="3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their</a:t>
            </a:r>
            <a:r>
              <a:rPr dirty="0" sz="2400" spc="3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background</a:t>
            </a:r>
            <a:r>
              <a:rPr dirty="0" sz="2400" spc="30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knowledge,</a:t>
            </a:r>
            <a:r>
              <a:rPr dirty="0" sz="2400" spc="30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interests, </a:t>
            </a:r>
            <a:r>
              <a:rPr dirty="0" sz="2400">
                <a:latin typeface="Arial"/>
                <a:cs typeface="Arial"/>
              </a:rPr>
              <a:t>and</a:t>
            </a:r>
            <a:r>
              <a:rPr dirty="0" sz="2400" spc="10">
                <a:latin typeface="Arial"/>
                <a:cs typeface="Arial"/>
              </a:rPr>
              <a:t>  </a:t>
            </a:r>
            <a:r>
              <a:rPr dirty="0" sz="2400">
                <a:latin typeface="Arial"/>
                <a:cs typeface="Arial"/>
              </a:rPr>
              <a:t>motivations</a:t>
            </a:r>
            <a:r>
              <a:rPr dirty="0" sz="2400" spc="15">
                <a:latin typeface="Arial"/>
                <a:cs typeface="Arial"/>
              </a:rPr>
              <a:t>  </a:t>
            </a:r>
            <a:r>
              <a:rPr dirty="0" sz="2400">
                <a:latin typeface="Arial"/>
                <a:cs typeface="Arial"/>
              </a:rPr>
              <a:t>when</a:t>
            </a:r>
            <a:r>
              <a:rPr dirty="0" sz="2400" spc="10">
                <a:latin typeface="Arial"/>
                <a:cs typeface="Arial"/>
              </a:rPr>
              <a:t>  </a:t>
            </a:r>
            <a:r>
              <a:rPr dirty="0" sz="2400">
                <a:latin typeface="Arial"/>
                <a:cs typeface="Arial"/>
              </a:rPr>
              <a:t>selecting</a:t>
            </a:r>
            <a:r>
              <a:rPr dirty="0" sz="2400" spc="15">
                <a:latin typeface="Arial"/>
                <a:cs typeface="Arial"/>
              </a:rPr>
              <a:t>  </a:t>
            </a:r>
            <a:r>
              <a:rPr dirty="0" sz="2400">
                <a:latin typeface="Arial"/>
                <a:cs typeface="Arial"/>
              </a:rPr>
              <a:t>the</a:t>
            </a:r>
            <a:r>
              <a:rPr dirty="0" sz="2400" spc="5">
                <a:latin typeface="Arial"/>
                <a:cs typeface="Arial"/>
              </a:rPr>
              <a:t>  </a:t>
            </a:r>
            <a:r>
              <a:rPr dirty="0" sz="2400">
                <a:latin typeface="Arial"/>
                <a:cs typeface="Arial"/>
              </a:rPr>
              <a:t>data</a:t>
            </a:r>
            <a:r>
              <a:rPr dirty="0" sz="2400" spc="5">
                <a:latin typeface="Arial"/>
                <a:cs typeface="Arial"/>
              </a:rPr>
              <a:t>  </a:t>
            </a:r>
            <a:r>
              <a:rPr dirty="0" sz="2400">
                <a:latin typeface="Arial"/>
                <a:cs typeface="Arial"/>
              </a:rPr>
              <a:t>and</a:t>
            </a:r>
            <a:r>
              <a:rPr dirty="0" sz="2400" spc="10">
                <a:latin typeface="Arial"/>
                <a:cs typeface="Arial"/>
              </a:rPr>
              <a:t>  </a:t>
            </a:r>
            <a:r>
              <a:rPr dirty="0" sz="2400">
                <a:latin typeface="Arial"/>
                <a:cs typeface="Arial"/>
              </a:rPr>
              <a:t>crafting</a:t>
            </a:r>
            <a:r>
              <a:rPr dirty="0" sz="2400" spc="10">
                <a:latin typeface="Arial"/>
                <a:cs typeface="Arial"/>
              </a:rPr>
              <a:t>  </a:t>
            </a:r>
            <a:r>
              <a:rPr dirty="0" sz="2400" spc="-25">
                <a:latin typeface="Arial"/>
                <a:cs typeface="Arial"/>
              </a:rPr>
              <a:t>the </a:t>
            </a:r>
            <a:r>
              <a:rPr dirty="0" sz="2400" spc="-10">
                <a:latin typeface="Arial"/>
                <a:cs typeface="Arial"/>
              </a:rPr>
              <a:t>narrative.</a:t>
            </a:r>
            <a:endParaRPr sz="2400">
              <a:latin typeface="Arial"/>
              <a:cs typeface="Arial"/>
            </a:endParaRPr>
          </a:p>
          <a:p>
            <a:pPr algn="just" marL="12700" marR="5080">
              <a:lnSpc>
                <a:spcPct val="100000"/>
              </a:lnSpc>
            </a:pPr>
            <a:r>
              <a:rPr dirty="0" sz="2400">
                <a:latin typeface="Arial"/>
                <a:cs typeface="Arial"/>
              </a:rPr>
              <a:t>Narrative:</a:t>
            </a:r>
            <a:r>
              <a:rPr dirty="0" sz="2400" spc="40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</a:t>
            </a:r>
            <a:r>
              <a:rPr dirty="0" sz="2400" spc="409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narrative</a:t>
            </a:r>
            <a:r>
              <a:rPr dirty="0" sz="2400" spc="550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structure</a:t>
            </a:r>
            <a:r>
              <a:rPr dirty="0" sz="2400" spc="545" b="1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can</a:t>
            </a:r>
            <a:r>
              <a:rPr dirty="0" sz="2400" spc="5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help</a:t>
            </a:r>
            <a:r>
              <a:rPr dirty="0" sz="2400" spc="5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to</a:t>
            </a:r>
            <a:r>
              <a:rPr dirty="0" sz="2400" spc="5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make</a:t>
            </a:r>
            <a:r>
              <a:rPr dirty="0" sz="2400" spc="5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data</a:t>
            </a:r>
            <a:r>
              <a:rPr dirty="0" sz="2400" spc="54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more </a:t>
            </a:r>
            <a:r>
              <a:rPr dirty="0" sz="2400" spc="-10">
                <a:latin typeface="Arial"/>
                <a:cs typeface="Arial"/>
              </a:rPr>
              <a:t>compelling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and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understandable.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981621" y="3726256"/>
            <a:ext cx="134620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-50">
                <a:latin typeface="OpenSymbol"/>
                <a:cs typeface="OpenSymbol"/>
              </a:rPr>
              <a:t>●</a:t>
            </a:r>
            <a:endParaRPr sz="1050">
              <a:latin typeface="OpenSymbol"/>
              <a:cs typeface="OpenSymbo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49986" y="4457776"/>
            <a:ext cx="134620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-50">
                <a:latin typeface="OpenSymbol"/>
                <a:cs typeface="OpenSymbol"/>
              </a:rPr>
              <a:t>●</a:t>
            </a:r>
            <a:endParaRPr sz="1050">
              <a:latin typeface="OpenSymbol"/>
              <a:cs typeface="OpenSymbo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65975" y="3648506"/>
            <a:ext cx="884364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43865" marR="5080">
              <a:lnSpc>
                <a:spcPct val="100000"/>
              </a:lnSpc>
              <a:spcBef>
                <a:spcPts val="100"/>
              </a:spcBef>
              <a:tabLst>
                <a:tab pos="1116330" algn="l"/>
                <a:tab pos="1925955" algn="l"/>
                <a:tab pos="2969895" algn="l"/>
                <a:tab pos="3776979" algn="l"/>
                <a:tab pos="4093845" algn="l"/>
                <a:tab pos="4902835" algn="l"/>
                <a:tab pos="6454140" algn="l"/>
                <a:tab pos="7582534" algn="l"/>
                <a:tab pos="8239125" algn="l"/>
              </a:tabLst>
            </a:pPr>
            <a:r>
              <a:rPr dirty="0" sz="2400" spc="-25">
                <a:latin typeface="Arial"/>
                <a:cs typeface="Arial"/>
              </a:rPr>
              <a:t>The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-20">
                <a:latin typeface="Arial"/>
                <a:cs typeface="Arial"/>
              </a:rPr>
              <a:t>story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-10">
                <a:latin typeface="Arial"/>
                <a:cs typeface="Arial"/>
              </a:rPr>
              <a:t>should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-20">
                <a:latin typeface="Arial"/>
                <a:cs typeface="Arial"/>
              </a:rPr>
              <a:t>have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-50">
                <a:latin typeface="Arial"/>
                <a:cs typeface="Arial"/>
              </a:rPr>
              <a:t>a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-10">
                <a:latin typeface="Arial"/>
                <a:cs typeface="Arial"/>
              </a:rPr>
              <a:t>clear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-10">
                <a:latin typeface="Arial"/>
                <a:cs typeface="Arial"/>
              </a:rPr>
              <a:t>beginning,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-10">
                <a:latin typeface="Arial"/>
                <a:cs typeface="Arial"/>
              </a:rPr>
              <a:t>middle,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-25">
                <a:latin typeface="Arial"/>
                <a:cs typeface="Arial"/>
              </a:rPr>
              <a:t>and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-20">
                <a:latin typeface="Arial"/>
                <a:cs typeface="Arial"/>
              </a:rPr>
              <a:t>end, </a:t>
            </a:r>
            <a:r>
              <a:rPr dirty="0" sz="2400">
                <a:latin typeface="Arial"/>
                <a:cs typeface="Arial"/>
              </a:rPr>
              <a:t>and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should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be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focused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on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central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problem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or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question.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Arial"/>
                <a:cs typeface="Arial"/>
              </a:rPr>
              <a:t>Data:</a:t>
            </a:r>
            <a:r>
              <a:rPr dirty="0" sz="2400" spc="-1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The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data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should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be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accurate,</a:t>
            </a:r>
            <a:r>
              <a:rPr dirty="0" sz="2400" spc="-7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relevant,</a:t>
            </a:r>
            <a:r>
              <a:rPr dirty="0" sz="2400" spc="-6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and</a:t>
            </a:r>
            <a:r>
              <a:rPr dirty="0" sz="2400" spc="-75" b="1">
                <a:latin typeface="Arial"/>
                <a:cs typeface="Arial"/>
              </a:rPr>
              <a:t> </a:t>
            </a:r>
            <a:r>
              <a:rPr dirty="0" sz="2400" spc="-10" b="1">
                <a:latin typeface="Arial"/>
                <a:cs typeface="Arial"/>
              </a:rPr>
              <a:t>reliable</a:t>
            </a:r>
            <a:r>
              <a:rPr dirty="0" sz="2400" spc="-1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981621" y="4823536"/>
            <a:ext cx="134620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-50">
                <a:latin typeface="OpenSymbol"/>
                <a:cs typeface="OpenSymbol"/>
              </a:rPr>
              <a:t>●</a:t>
            </a:r>
            <a:endParaRPr sz="1050">
              <a:latin typeface="OpenSymbol"/>
              <a:cs typeface="OpenSymbo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49986" y="5555056"/>
            <a:ext cx="134620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-50">
                <a:latin typeface="OpenSymbol"/>
                <a:cs typeface="OpenSymbol"/>
              </a:rPr>
              <a:t>●</a:t>
            </a:r>
            <a:endParaRPr sz="1050">
              <a:latin typeface="OpenSymbol"/>
              <a:cs typeface="OpenSymbo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765975" y="4745787"/>
            <a:ext cx="8847455" cy="148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43865" marR="10795">
              <a:lnSpc>
                <a:spcPct val="100000"/>
              </a:lnSpc>
              <a:spcBef>
                <a:spcPts val="100"/>
              </a:spcBef>
              <a:tabLst>
                <a:tab pos="745490" algn="l"/>
                <a:tab pos="1772285" algn="l"/>
                <a:tab pos="2919095" algn="l"/>
                <a:tab pos="3473450" algn="l"/>
                <a:tab pos="4265295" algn="l"/>
                <a:tab pos="4903470" algn="l"/>
                <a:tab pos="5608320" algn="l"/>
                <a:tab pos="5993765" algn="l"/>
                <a:tab pos="7123430" algn="l"/>
                <a:tab pos="8472170" algn="l"/>
              </a:tabLst>
            </a:pPr>
            <a:r>
              <a:rPr dirty="0" sz="2400" spc="-25">
                <a:latin typeface="Arial"/>
                <a:cs typeface="Arial"/>
              </a:rPr>
              <a:t>It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-10">
                <a:latin typeface="Arial"/>
                <a:cs typeface="Arial"/>
              </a:rPr>
              <a:t>should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-10">
                <a:latin typeface="Arial"/>
                <a:cs typeface="Arial"/>
              </a:rPr>
              <a:t>support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-25">
                <a:latin typeface="Arial"/>
                <a:cs typeface="Arial"/>
              </a:rPr>
              <a:t>the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-10">
                <a:latin typeface="Arial"/>
                <a:cs typeface="Arial"/>
              </a:rPr>
              <a:t>story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-25">
                <a:latin typeface="Arial"/>
                <a:cs typeface="Arial"/>
              </a:rPr>
              <a:t>and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-20">
                <a:latin typeface="Arial"/>
                <a:cs typeface="Arial"/>
              </a:rPr>
              <a:t>help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-25">
                <a:latin typeface="Arial"/>
                <a:cs typeface="Arial"/>
              </a:rPr>
              <a:t>to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-10">
                <a:latin typeface="Arial"/>
                <a:cs typeface="Arial"/>
              </a:rPr>
              <a:t>provide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-10">
                <a:latin typeface="Arial"/>
                <a:cs typeface="Arial"/>
              </a:rPr>
              <a:t>evidence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-25">
                <a:latin typeface="Arial"/>
                <a:cs typeface="Arial"/>
              </a:rPr>
              <a:t>for </a:t>
            </a:r>
            <a:r>
              <a:rPr dirty="0" sz="2400">
                <a:latin typeface="Arial"/>
                <a:cs typeface="Arial"/>
              </a:rPr>
              <a:t>the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main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argument.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dirty="0" sz="2400">
                <a:latin typeface="Arial"/>
                <a:cs typeface="Arial"/>
              </a:rPr>
              <a:t>Visuals:</a:t>
            </a:r>
            <a:r>
              <a:rPr dirty="0" sz="2400" spc="9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Visuals</a:t>
            </a:r>
            <a:r>
              <a:rPr dirty="0" sz="2400" spc="9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such</a:t>
            </a:r>
            <a:r>
              <a:rPr dirty="0" sz="2400" spc="9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as</a:t>
            </a:r>
            <a:r>
              <a:rPr dirty="0" sz="2400" spc="110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charts,</a:t>
            </a:r>
            <a:r>
              <a:rPr dirty="0" sz="2400" spc="10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graphs,</a:t>
            </a:r>
            <a:r>
              <a:rPr dirty="0" sz="2400" spc="9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and</a:t>
            </a:r>
            <a:r>
              <a:rPr dirty="0" sz="2400" spc="9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maps</a:t>
            </a:r>
            <a:r>
              <a:rPr dirty="0" sz="2400" spc="110" b="1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can</a:t>
            </a:r>
            <a:r>
              <a:rPr dirty="0" sz="2400" spc="8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help</a:t>
            </a:r>
            <a:r>
              <a:rPr dirty="0" sz="2400" spc="9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to </a:t>
            </a:r>
            <a:r>
              <a:rPr dirty="0" sz="2400">
                <a:latin typeface="Arial"/>
                <a:cs typeface="Arial"/>
              </a:rPr>
              <a:t>make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the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data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more</a:t>
            </a:r>
            <a:r>
              <a:rPr dirty="0" sz="2400" spc="-8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accessible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and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understandable.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981621" y="6208826"/>
            <a:ext cx="862647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7329" marR="5080" indent="-215265">
              <a:lnSpc>
                <a:spcPct val="100000"/>
              </a:lnSpc>
              <a:spcBef>
                <a:spcPts val="100"/>
              </a:spcBef>
              <a:buSzPct val="43750"/>
              <a:buFont typeface="OpenSymbol"/>
              <a:buChar char="●"/>
              <a:tabLst>
                <a:tab pos="228600" algn="l"/>
                <a:tab pos="901065" algn="l"/>
                <a:tab pos="1979930" algn="l"/>
                <a:tab pos="3024505" algn="l"/>
                <a:tab pos="3511550" algn="l"/>
                <a:tab pos="4643120" algn="l"/>
                <a:tab pos="5620385" algn="l"/>
                <a:tab pos="6108065" algn="l"/>
                <a:tab pos="6681470" algn="l"/>
                <a:tab pos="7701280" algn="l"/>
              </a:tabLst>
            </a:pPr>
            <a:r>
              <a:rPr dirty="0" sz="2400" spc="-25">
                <a:latin typeface="Arial"/>
                <a:cs typeface="Arial"/>
              </a:rPr>
              <a:t>The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-10">
                <a:latin typeface="Arial"/>
                <a:cs typeface="Arial"/>
              </a:rPr>
              <a:t>visuals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-10">
                <a:latin typeface="Arial"/>
                <a:cs typeface="Arial"/>
              </a:rPr>
              <a:t>should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-25">
                <a:latin typeface="Arial"/>
                <a:cs typeface="Arial"/>
              </a:rPr>
              <a:t>be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-10">
                <a:latin typeface="Arial"/>
                <a:cs typeface="Arial"/>
              </a:rPr>
              <a:t>chosen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-10">
                <a:latin typeface="Arial"/>
                <a:cs typeface="Arial"/>
              </a:rPr>
              <a:t>based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-25">
                <a:latin typeface="Arial"/>
                <a:cs typeface="Arial"/>
              </a:rPr>
              <a:t>on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-25">
                <a:latin typeface="Arial"/>
                <a:cs typeface="Arial"/>
              </a:rPr>
              <a:t>the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-10">
                <a:latin typeface="Arial"/>
                <a:cs typeface="Arial"/>
              </a:rPr>
              <a:t>story's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-20">
                <a:latin typeface="Arial"/>
                <a:cs typeface="Arial"/>
              </a:rPr>
              <a:t>needs, </a:t>
            </a:r>
            <a:r>
              <a:rPr dirty="0" sz="2400" spc="-20">
                <a:latin typeface="Arial"/>
                <a:cs typeface="Arial"/>
              </a:rPr>
              <a:t>	</a:t>
            </a:r>
            <a:r>
              <a:rPr dirty="0" sz="2400">
                <a:latin typeface="Arial"/>
                <a:cs typeface="Arial"/>
              </a:rPr>
              <a:t>and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should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be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clear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and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easy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to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interpret.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550784" y="425412"/>
            <a:ext cx="679640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</a:t>
            </a:r>
            <a:r>
              <a:rPr dirty="0" spc="-105"/>
              <a:t> </a:t>
            </a:r>
            <a:r>
              <a:rPr dirty="0"/>
              <a:t>Storytelling-</a:t>
            </a:r>
            <a:r>
              <a:rPr dirty="0" spc="-100"/>
              <a:t> </a:t>
            </a:r>
            <a:r>
              <a:rPr dirty="0" spc="-10"/>
              <a:t>Elements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49986" y="1165936"/>
            <a:ext cx="134620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-50">
                <a:latin typeface="OpenSymbol"/>
                <a:cs typeface="OpenSymbol"/>
              </a:rPr>
              <a:t>●</a:t>
            </a:r>
            <a:endParaRPr sz="1050">
              <a:latin typeface="OpenSymbol"/>
              <a:cs typeface="OpenSymbo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65975" y="1088187"/>
            <a:ext cx="866203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Emotion:</a:t>
            </a:r>
            <a:r>
              <a:rPr dirty="0" sz="2400" spc="20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Emotion</a:t>
            </a:r>
            <a:r>
              <a:rPr dirty="0" sz="2400" spc="19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can</a:t>
            </a:r>
            <a:r>
              <a:rPr dirty="0" sz="2400" spc="19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help</a:t>
            </a:r>
            <a:r>
              <a:rPr dirty="0" sz="2400" spc="20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to</a:t>
            </a:r>
            <a:r>
              <a:rPr dirty="0" sz="2400" spc="19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engage</a:t>
            </a:r>
            <a:r>
              <a:rPr dirty="0" sz="2400" spc="19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the</a:t>
            </a:r>
            <a:r>
              <a:rPr dirty="0" sz="2400" spc="19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audience</a:t>
            </a:r>
            <a:r>
              <a:rPr dirty="0" sz="2400" spc="19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and</a:t>
            </a:r>
            <a:r>
              <a:rPr dirty="0" sz="2400" spc="19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make </a:t>
            </a:r>
            <a:r>
              <a:rPr dirty="0" sz="2400">
                <a:latin typeface="Arial"/>
                <a:cs typeface="Arial"/>
              </a:rPr>
              <a:t>the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story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more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memorable.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81621" y="1897456"/>
            <a:ext cx="134620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-50">
                <a:latin typeface="OpenSymbol"/>
                <a:cs typeface="OpenSymbol"/>
              </a:rPr>
              <a:t>●</a:t>
            </a:r>
            <a:endParaRPr sz="1050">
              <a:latin typeface="OpenSymbol"/>
              <a:cs typeface="OpenSymbo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49986" y="2994736"/>
            <a:ext cx="134620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-50">
                <a:latin typeface="OpenSymbol"/>
                <a:cs typeface="OpenSymbol"/>
              </a:rPr>
              <a:t>●</a:t>
            </a:r>
            <a:endParaRPr sz="1050">
              <a:latin typeface="OpenSymbol"/>
              <a:cs typeface="OpenSymbo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65975" y="1819706"/>
            <a:ext cx="8660130" cy="1854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443865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Including</a:t>
            </a:r>
            <a:r>
              <a:rPr dirty="0" sz="2400" spc="2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personal</a:t>
            </a:r>
            <a:r>
              <a:rPr dirty="0" sz="2400" spc="2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anecdotes,</a:t>
            </a:r>
            <a:r>
              <a:rPr dirty="0" sz="2400" spc="229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case</a:t>
            </a:r>
            <a:r>
              <a:rPr dirty="0" sz="2400" spc="2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studies,</a:t>
            </a:r>
            <a:r>
              <a:rPr dirty="0" sz="2400" spc="229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or</a:t>
            </a:r>
            <a:r>
              <a:rPr dirty="0" sz="2400" spc="23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testimonials </a:t>
            </a:r>
            <a:r>
              <a:rPr dirty="0" sz="2400">
                <a:latin typeface="Arial"/>
                <a:cs typeface="Arial"/>
              </a:rPr>
              <a:t>can</a:t>
            </a:r>
            <a:r>
              <a:rPr dirty="0" sz="2400" spc="25">
                <a:latin typeface="Arial"/>
                <a:cs typeface="Arial"/>
              </a:rPr>
              <a:t>  </a:t>
            </a:r>
            <a:r>
              <a:rPr dirty="0" sz="2400">
                <a:latin typeface="Arial"/>
                <a:cs typeface="Arial"/>
              </a:rPr>
              <a:t>help</a:t>
            </a:r>
            <a:r>
              <a:rPr dirty="0" sz="2400" spc="20">
                <a:latin typeface="Arial"/>
                <a:cs typeface="Arial"/>
              </a:rPr>
              <a:t>  </a:t>
            </a:r>
            <a:r>
              <a:rPr dirty="0" sz="2400">
                <a:latin typeface="Arial"/>
                <a:cs typeface="Arial"/>
              </a:rPr>
              <a:t>to</a:t>
            </a:r>
            <a:r>
              <a:rPr dirty="0" sz="2400" spc="25">
                <a:latin typeface="Arial"/>
                <a:cs typeface="Arial"/>
              </a:rPr>
              <a:t>  </a:t>
            </a:r>
            <a:r>
              <a:rPr dirty="0" sz="2400">
                <a:latin typeface="Arial"/>
                <a:cs typeface="Arial"/>
              </a:rPr>
              <a:t>bring</a:t>
            </a:r>
            <a:r>
              <a:rPr dirty="0" sz="2400" spc="20">
                <a:latin typeface="Arial"/>
                <a:cs typeface="Arial"/>
              </a:rPr>
              <a:t>  </a:t>
            </a:r>
            <a:r>
              <a:rPr dirty="0" sz="2400">
                <a:latin typeface="Arial"/>
                <a:cs typeface="Arial"/>
              </a:rPr>
              <a:t>the</a:t>
            </a:r>
            <a:r>
              <a:rPr dirty="0" sz="2400" spc="25">
                <a:latin typeface="Arial"/>
                <a:cs typeface="Arial"/>
              </a:rPr>
              <a:t>  </a:t>
            </a:r>
            <a:r>
              <a:rPr dirty="0" sz="2400">
                <a:latin typeface="Arial"/>
                <a:cs typeface="Arial"/>
              </a:rPr>
              <a:t>data</a:t>
            </a:r>
            <a:r>
              <a:rPr dirty="0" sz="2400" spc="20">
                <a:latin typeface="Arial"/>
                <a:cs typeface="Arial"/>
              </a:rPr>
              <a:t>  </a:t>
            </a:r>
            <a:r>
              <a:rPr dirty="0" sz="2400">
                <a:latin typeface="Arial"/>
                <a:cs typeface="Arial"/>
              </a:rPr>
              <a:t>to</a:t>
            </a:r>
            <a:r>
              <a:rPr dirty="0" sz="2400" spc="25">
                <a:latin typeface="Arial"/>
                <a:cs typeface="Arial"/>
              </a:rPr>
              <a:t>  </a:t>
            </a:r>
            <a:r>
              <a:rPr dirty="0" sz="2400">
                <a:latin typeface="Arial"/>
                <a:cs typeface="Arial"/>
              </a:rPr>
              <a:t>life</a:t>
            </a:r>
            <a:r>
              <a:rPr dirty="0" sz="2400" spc="20">
                <a:latin typeface="Arial"/>
                <a:cs typeface="Arial"/>
              </a:rPr>
              <a:t>  </a:t>
            </a:r>
            <a:r>
              <a:rPr dirty="0" sz="2400">
                <a:latin typeface="Arial"/>
                <a:cs typeface="Arial"/>
              </a:rPr>
              <a:t>and</a:t>
            </a:r>
            <a:r>
              <a:rPr dirty="0" sz="2400" spc="25">
                <a:latin typeface="Arial"/>
                <a:cs typeface="Arial"/>
              </a:rPr>
              <a:t>  </a:t>
            </a:r>
            <a:r>
              <a:rPr dirty="0" sz="2400">
                <a:latin typeface="Arial"/>
                <a:cs typeface="Arial"/>
              </a:rPr>
              <a:t>connect</a:t>
            </a:r>
            <a:r>
              <a:rPr dirty="0" sz="2400" spc="25">
                <a:latin typeface="Arial"/>
                <a:cs typeface="Arial"/>
              </a:rPr>
              <a:t>  </a:t>
            </a:r>
            <a:r>
              <a:rPr dirty="0" sz="2400">
                <a:latin typeface="Arial"/>
                <a:cs typeface="Arial"/>
              </a:rPr>
              <a:t>with</a:t>
            </a:r>
            <a:r>
              <a:rPr dirty="0" sz="2400" spc="20">
                <a:latin typeface="Arial"/>
                <a:cs typeface="Arial"/>
              </a:rPr>
              <a:t>  </a:t>
            </a:r>
            <a:r>
              <a:rPr dirty="0" sz="2400" spc="-25">
                <a:latin typeface="Arial"/>
                <a:cs typeface="Arial"/>
              </a:rPr>
              <a:t>the </a:t>
            </a:r>
            <a:r>
              <a:rPr dirty="0" sz="2400">
                <a:latin typeface="Arial"/>
                <a:cs typeface="Arial"/>
              </a:rPr>
              <a:t>audience</a:t>
            </a:r>
            <a:r>
              <a:rPr dirty="0" sz="2400" spc="-9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on</a:t>
            </a:r>
            <a:r>
              <a:rPr dirty="0" sz="2400" spc="-9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an</a:t>
            </a:r>
            <a:r>
              <a:rPr dirty="0" sz="2400" spc="-9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emotional</a:t>
            </a:r>
            <a:r>
              <a:rPr dirty="0" sz="2400" spc="-9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level.</a:t>
            </a:r>
            <a:endParaRPr sz="2400">
              <a:latin typeface="Arial"/>
              <a:cs typeface="Arial"/>
            </a:endParaRPr>
          </a:p>
          <a:p>
            <a:pPr algn="just" marL="12700" marR="5080">
              <a:lnSpc>
                <a:spcPct val="100000"/>
              </a:lnSpc>
            </a:pPr>
            <a:r>
              <a:rPr dirty="0" sz="2400">
                <a:latin typeface="Arial"/>
                <a:cs typeface="Arial"/>
              </a:rPr>
              <a:t>Call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to</a:t>
            </a:r>
            <a:r>
              <a:rPr dirty="0" sz="2400" spc="-16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Action:</a:t>
            </a:r>
            <a:r>
              <a:rPr dirty="0" sz="2400" spc="-1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</a:t>
            </a:r>
            <a:r>
              <a:rPr dirty="0" sz="2400" spc="-1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call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to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action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can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help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to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inspire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the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audience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to </a:t>
            </a:r>
            <a:r>
              <a:rPr dirty="0" sz="2400">
                <a:latin typeface="Arial"/>
                <a:cs typeface="Arial"/>
              </a:rPr>
              <a:t>take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action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based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on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the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insights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provided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by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the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data.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981621" y="3648506"/>
            <a:ext cx="8446770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27329" marR="5080" indent="-215265">
              <a:lnSpc>
                <a:spcPct val="100000"/>
              </a:lnSpc>
              <a:spcBef>
                <a:spcPts val="100"/>
              </a:spcBef>
              <a:buSzPct val="43750"/>
              <a:buFont typeface="OpenSymbol"/>
              <a:buChar char="●"/>
              <a:tabLst>
                <a:tab pos="228600" algn="l"/>
              </a:tabLst>
            </a:pPr>
            <a:r>
              <a:rPr dirty="0" sz="2400">
                <a:latin typeface="Arial"/>
                <a:cs typeface="Arial"/>
              </a:rPr>
              <a:t>The</a:t>
            </a:r>
            <a:r>
              <a:rPr dirty="0" sz="2400" spc="375">
                <a:latin typeface="Arial"/>
                <a:cs typeface="Arial"/>
              </a:rPr>
              <a:t>  </a:t>
            </a:r>
            <a:r>
              <a:rPr dirty="0" sz="2400">
                <a:latin typeface="Arial"/>
                <a:cs typeface="Arial"/>
              </a:rPr>
              <a:t>call</a:t>
            </a:r>
            <a:r>
              <a:rPr dirty="0" sz="2400" spc="375">
                <a:latin typeface="Arial"/>
                <a:cs typeface="Arial"/>
              </a:rPr>
              <a:t>  </a:t>
            </a:r>
            <a:r>
              <a:rPr dirty="0" sz="2400">
                <a:latin typeface="Arial"/>
                <a:cs typeface="Arial"/>
              </a:rPr>
              <a:t>to</a:t>
            </a:r>
            <a:r>
              <a:rPr dirty="0" sz="2400" spc="385">
                <a:latin typeface="Arial"/>
                <a:cs typeface="Arial"/>
              </a:rPr>
              <a:t>  </a:t>
            </a:r>
            <a:r>
              <a:rPr dirty="0" sz="2400">
                <a:latin typeface="Arial"/>
                <a:cs typeface="Arial"/>
              </a:rPr>
              <a:t>action</a:t>
            </a:r>
            <a:r>
              <a:rPr dirty="0" sz="2400" spc="375">
                <a:latin typeface="Arial"/>
                <a:cs typeface="Arial"/>
              </a:rPr>
              <a:t>  </a:t>
            </a:r>
            <a:r>
              <a:rPr dirty="0" sz="2400">
                <a:latin typeface="Arial"/>
                <a:cs typeface="Arial"/>
              </a:rPr>
              <a:t>should</a:t>
            </a:r>
            <a:r>
              <a:rPr dirty="0" sz="2400" spc="380">
                <a:latin typeface="Arial"/>
                <a:cs typeface="Arial"/>
              </a:rPr>
              <a:t>  </a:t>
            </a:r>
            <a:r>
              <a:rPr dirty="0" sz="2400">
                <a:latin typeface="Arial"/>
                <a:cs typeface="Arial"/>
              </a:rPr>
              <a:t>be</a:t>
            </a:r>
            <a:r>
              <a:rPr dirty="0" sz="2400" spc="380">
                <a:latin typeface="Arial"/>
                <a:cs typeface="Arial"/>
              </a:rPr>
              <a:t>  </a:t>
            </a:r>
            <a:r>
              <a:rPr dirty="0" sz="2400">
                <a:latin typeface="Arial"/>
                <a:cs typeface="Arial"/>
              </a:rPr>
              <a:t>specific,</a:t>
            </a:r>
            <a:r>
              <a:rPr dirty="0" sz="2400" spc="380">
                <a:latin typeface="Arial"/>
                <a:cs typeface="Arial"/>
              </a:rPr>
              <a:t>  </a:t>
            </a:r>
            <a:r>
              <a:rPr dirty="0" sz="2400">
                <a:latin typeface="Arial"/>
                <a:cs typeface="Arial"/>
              </a:rPr>
              <a:t>realistic,</a:t>
            </a:r>
            <a:r>
              <a:rPr dirty="0" sz="2400" spc="380">
                <a:latin typeface="Arial"/>
                <a:cs typeface="Arial"/>
              </a:rPr>
              <a:t>  </a:t>
            </a:r>
            <a:r>
              <a:rPr dirty="0" sz="2400" spc="-25">
                <a:latin typeface="Arial"/>
                <a:cs typeface="Arial"/>
              </a:rPr>
              <a:t>and </a:t>
            </a:r>
            <a:r>
              <a:rPr dirty="0" sz="2400" spc="-25">
                <a:latin typeface="Arial"/>
                <a:cs typeface="Arial"/>
              </a:rPr>
              <a:t>	</a:t>
            </a:r>
            <a:r>
              <a:rPr dirty="0" sz="2400">
                <a:latin typeface="Arial"/>
                <a:cs typeface="Arial"/>
              </a:rPr>
              <a:t>achievable,</a:t>
            </a:r>
            <a:r>
              <a:rPr dirty="0" sz="2400" spc="5">
                <a:latin typeface="Arial"/>
                <a:cs typeface="Arial"/>
              </a:rPr>
              <a:t>  </a:t>
            </a:r>
            <a:r>
              <a:rPr dirty="0" sz="2400">
                <a:latin typeface="Arial"/>
                <a:cs typeface="Arial"/>
              </a:rPr>
              <a:t>and</a:t>
            </a:r>
            <a:r>
              <a:rPr dirty="0" sz="2400" spc="5">
                <a:latin typeface="Arial"/>
                <a:cs typeface="Arial"/>
              </a:rPr>
              <a:t>  </a:t>
            </a:r>
            <a:r>
              <a:rPr dirty="0" sz="2400">
                <a:latin typeface="Arial"/>
                <a:cs typeface="Arial"/>
              </a:rPr>
              <a:t>should</a:t>
            </a:r>
            <a:r>
              <a:rPr dirty="0" sz="2400" spc="5">
                <a:latin typeface="Arial"/>
                <a:cs typeface="Arial"/>
              </a:rPr>
              <a:t>  </a:t>
            </a:r>
            <a:r>
              <a:rPr dirty="0" sz="2400">
                <a:latin typeface="Arial"/>
                <a:cs typeface="Arial"/>
              </a:rPr>
              <a:t>be  aligned</a:t>
            </a:r>
            <a:r>
              <a:rPr dirty="0" sz="2400" spc="5">
                <a:latin typeface="Arial"/>
                <a:cs typeface="Arial"/>
              </a:rPr>
              <a:t>  </a:t>
            </a:r>
            <a:r>
              <a:rPr dirty="0" sz="2400">
                <a:latin typeface="Arial"/>
                <a:cs typeface="Arial"/>
              </a:rPr>
              <a:t>with  the  story's</a:t>
            </a:r>
            <a:r>
              <a:rPr dirty="0" sz="2400" spc="5">
                <a:latin typeface="Arial"/>
                <a:cs typeface="Arial"/>
              </a:rPr>
              <a:t>  </a:t>
            </a:r>
            <a:r>
              <a:rPr dirty="0" sz="2400" spc="-20">
                <a:latin typeface="Arial"/>
                <a:cs typeface="Arial"/>
              </a:rPr>
              <a:t>main </a:t>
            </a:r>
            <a:r>
              <a:rPr dirty="0" sz="2400" spc="-20">
                <a:latin typeface="Arial"/>
                <a:cs typeface="Arial"/>
              </a:rPr>
              <a:t>	</a:t>
            </a:r>
            <a:r>
              <a:rPr dirty="0" sz="2400" spc="-10">
                <a:latin typeface="Arial"/>
                <a:cs typeface="Arial"/>
              </a:rPr>
              <a:t>message.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50784" y="425412"/>
            <a:ext cx="679640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</a:t>
            </a:r>
            <a:r>
              <a:rPr dirty="0" spc="-105"/>
              <a:t> </a:t>
            </a:r>
            <a:r>
              <a:rPr dirty="0"/>
              <a:t>Storytelling-</a:t>
            </a:r>
            <a:r>
              <a:rPr dirty="0" spc="-100"/>
              <a:t> </a:t>
            </a:r>
            <a:r>
              <a:rPr dirty="0" spc="-10"/>
              <a:t>Elements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77621" y="1088542"/>
            <a:ext cx="151130" cy="17653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950" spc="180">
                <a:latin typeface="OpenSymbol"/>
                <a:cs typeface="OpenSymbol"/>
              </a:rPr>
              <a:t>●</a:t>
            </a:r>
            <a:endParaRPr sz="950">
              <a:latin typeface="OpenSymbol"/>
              <a:cs typeface="OpenSymbo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93254" y="1016177"/>
            <a:ext cx="512953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latin typeface="Arial"/>
                <a:cs typeface="Arial"/>
              </a:rPr>
              <a:t>The</a:t>
            </a:r>
            <a:r>
              <a:rPr dirty="0" sz="2200" spc="-6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Best</a:t>
            </a:r>
            <a:r>
              <a:rPr dirty="0" sz="2200" spc="-5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Data</a:t>
            </a:r>
            <a:r>
              <a:rPr dirty="0" sz="2200" spc="-6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Visualization</a:t>
            </a:r>
            <a:r>
              <a:rPr dirty="0" sz="2200" spc="-5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tools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of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 spc="-20">
                <a:latin typeface="Arial"/>
                <a:cs typeface="Arial"/>
              </a:rPr>
              <a:t>2024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09256" y="1759216"/>
            <a:ext cx="151130" cy="17653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950" spc="180">
                <a:latin typeface="OpenSymbol"/>
                <a:cs typeface="OpenSymbol"/>
              </a:rPr>
              <a:t>●</a:t>
            </a:r>
            <a:endParaRPr sz="950">
              <a:latin typeface="OpenSymbol"/>
              <a:cs typeface="OpenSymbo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09256" y="2092934"/>
            <a:ext cx="151130" cy="17653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950" spc="180">
                <a:latin typeface="OpenSymbol"/>
                <a:cs typeface="OpenSymbol"/>
              </a:rPr>
              <a:t>●</a:t>
            </a:r>
            <a:endParaRPr sz="950">
              <a:latin typeface="OpenSymbol"/>
              <a:cs typeface="OpenSymbo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909256" y="2428456"/>
            <a:ext cx="151130" cy="17653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950" spc="180">
                <a:latin typeface="OpenSymbol"/>
                <a:cs typeface="OpenSymbol"/>
              </a:rPr>
              <a:t>●</a:t>
            </a:r>
            <a:endParaRPr sz="950">
              <a:latin typeface="OpenSymbol"/>
              <a:cs typeface="OpenSymbo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909256" y="2763621"/>
            <a:ext cx="151130" cy="17653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950" spc="180">
                <a:latin typeface="OpenSymbol"/>
                <a:cs typeface="OpenSymbol"/>
              </a:rPr>
              <a:t>●</a:t>
            </a:r>
            <a:endParaRPr sz="950">
              <a:latin typeface="OpenSymbol"/>
              <a:cs typeface="OpenSymbo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909256" y="3098774"/>
            <a:ext cx="151130" cy="17653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950" spc="180">
                <a:latin typeface="OpenSymbol"/>
                <a:cs typeface="OpenSymbol"/>
              </a:rPr>
              <a:t>●</a:t>
            </a:r>
            <a:endParaRPr sz="950">
              <a:latin typeface="OpenSymbol"/>
              <a:cs typeface="OpenSymbo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909256" y="3434295"/>
            <a:ext cx="151130" cy="17653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950" spc="180">
                <a:latin typeface="OpenSymbol"/>
                <a:cs typeface="OpenSymbol"/>
              </a:rPr>
              <a:t>●</a:t>
            </a:r>
            <a:endParaRPr sz="950">
              <a:latin typeface="OpenSymbol"/>
              <a:cs typeface="OpenSymbo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909256" y="1351343"/>
            <a:ext cx="6887209" cy="2372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7329" marR="5080" indent="-215265">
              <a:lnSpc>
                <a:spcPct val="100000"/>
              </a:lnSpc>
              <a:spcBef>
                <a:spcPts val="100"/>
              </a:spcBef>
              <a:buSzPct val="43181"/>
              <a:buFont typeface="OpenSymbol"/>
              <a:buChar char="●"/>
              <a:tabLst>
                <a:tab pos="228600" algn="l"/>
              </a:tabLst>
            </a:pPr>
            <a:r>
              <a:rPr dirty="0" sz="2200">
                <a:latin typeface="Arial"/>
                <a:cs typeface="Arial"/>
              </a:rPr>
              <a:t>Microsoft</a:t>
            </a:r>
            <a:r>
              <a:rPr dirty="0" sz="2200" spc="-7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Power</a:t>
            </a:r>
            <a:r>
              <a:rPr dirty="0" sz="2200" spc="-7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BI:</a:t>
            </a:r>
            <a:r>
              <a:rPr dirty="0" sz="2200" spc="-7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Best</a:t>
            </a:r>
            <a:r>
              <a:rPr dirty="0" sz="2200" spc="-6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for</a:t>
            </a:r>
            <a:r>
              <a:rPr dirty="0" sz="2200" spc="-7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business</a:t>
            </a:r>
            <a:r>
              <a:rPr dirty="0" sz="2200" spc="-6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intelligence</a:t>
            </a:r>
            <a:r>
              <a:rPr dirty="0" sz="2200" spc="-65">
                <a:latin typeface="Arial"/>
                <a:cs typeface="Arial"/>
              </a:rPr>
              <a:t> </a:t>
            </a:r>
            <a:r>
              <a:rPr dirty="0" sz="2200" spc="-20">
                <a:latin typeface="Arial"/>
                <a:cs typeface="Arial"/>
              </a:rPr>
              <a:t>(BI) </a:t>
            </a:r>
            <a:r>
              <a:rPr dirty="0" sz="2200" spc="-20">
                <a:latin typeface="Arial"/>
                <a:cs typeface="Arial"/>
              </a:rPr>
              <a:t>	</a:t>
            </a:r>
            <a:r>
              <a:rPr dirty="0" sz="2200" spc="-30">
                <a:latin typeface="Arial"/>
                <a:cs typeface="Arial"/>
              </a:rPr>
              <a:t>Tableau:</a:t>
            </a:r>
            <a:r>
              <a:rPr dirty="0" sz="2200" spc="-7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Best</a:t>
            </a:r>
            <a:r>
              <a:rPr dirty="0" sz="2200" spc="-6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for</a:t>
            </a:r>
            <a:r>
              <a:rPr dirty="0" sz="2200" spc="-6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interactive</a:t>
            </a:r>
            <a:r>
              <a:rPr dirty="0" sz="2200" spc="-70">
                <a:latin typeface="Arial"/>
                <a:cs typeface="Arial"/>
              </a:rPr>
              <a:t> </a:t>
            </a:r>
            <a:r>
              <a:rPr dirty="0" sz="2200" spc="-10">
                <a:latin typeface="Arial"/>
                <a:cs typeface="Arial"/>
              </a:rPr>
              <a:t>charts</a:t>
            </a:r>
            <a:endParaRPr sz="2200">
              <a:latin typeface="Arial"/>
              <a:cs typeface="Arial"/>
            </a:endParaRPr>
          </a:p>
          <a:p>
            <a:pPr marL="228600" marR="1152525">
              <a:lnSpc>
                <a:spcPct val="100000"/>
              </a:lnSpc>
            </a:pPr>
            <a:r>
              <a:rPr dirty="0" sz="2200">
                <a:latin typeface="Arial"/>
                <a:cs typeface="Arial"/>
              </a:rPr>
              <a:t>Qlik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Sense: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Best</a:t>
            </a:r>
            <a:r>
              <a:rPr dirty="0" sz="2200" spc="-5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for</a:t>
            </a:r>
            <a:r>
              <a:rPr dirty="0" sz="2200" spc="-6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artificial</a:t>
            </a:r>
            <a:r>
              <a:rPr dirty="0" sz="2200" spc="-6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intelligence</a:t>
            </a:r>
            <a:r>
              <a:rPr dirty="0" sz="2200" spc="-55">
                <a:latin typeface="Arial"/>
                <a:cs typeface="Arial"/>
              </a:rPr>
              <a:t> </a:t>
            </a:r>
            <a:r>
              <a:rPr dirty="0" sz="2200" spc="-20">
                <a:latin typeface="Arial"/>
                <a:cs typeface="Arial"/>
              </a:rPr>
              <a:t>(AI) </a:t>
            </a:r>
            <a:r>
              <a:rPr dirty="0" sz="2200">
                <a:latin typeface="Arial"/>
                <a:cs typeface="Arial"/>
              </a:rPr>
              <a:t>Klipfolio:</a:t>
            </a:r>
            <a:r>
              <a:rPr dirty="0" sz="2200" spc="-6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Best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for</a:t>
            </a:r>
            <a:r>
              <a:rPr dirty="0" sz="2200" spc="-5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custom</a:t>
            </a:r>
            <a:r>
              <a:rPr dirty="0" sz="2200" spc="-75">
                <a:latin typeface="Arial"/>
                <a:cs typeface="Arial"/>
              </a:rPr>
              <a:t> </a:t>
            </a:r>
            <a:r>
              <a:rPr dirty="0" sz="2200" spc="-10">
                <a:latin typeface="Arial"/>
                <a:cs typeface="Arial"/>
              </a:rPr>
              <a:t>dashboards </a:t>
            </a:r>
            <a:r>
              <a:rPr dirty="0" sz="2200">
                <a:latin typeface="Arial"/>
                <a:cs typeface="Arial"/>
              </a:rPr>
              <a:t>Looker: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Best</a:t>
            </a:r>
            <a:r>
              <a:rPr dirty="0" sz="2200" spc="-5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for</a:t>
            </a:r>
            <a:r>
              <a:rPr dirty="0" sz="2200" spc="-5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visualization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 spc="-10">
                <a:latin typeface="Arial"/>
                <a:cs typeface="Arial"/>
              </a:rPr>
              <a:t>options</a:t>
            </a:r>
            <a:endParaRPr sz="2200">
              <a:latin typeface="Arial"/>
              <a:cs typeface="Arial"/>
            </a:endParaRPr>
          </a:p>
          <a:p>
            <a:pPr marL="228600" marR="2239010">
              <a:lnSpc>
                <a:spcPct val="100000"/>
              </a:lnSpc>
            </a:pPr>
            <a:r>
              <a:rPr dirty="0" sz="2200" spc="-10">
                <a:latin typeface="Arial"/>
                <a:cs typeface="Arial"/>
              </a:rPr>
              <a:t>Zoho</a:t>
            </a:r>
            <a:r>
              <a:rPr dirty="0" sz="2200" spc="-1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Analytics: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Best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for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Zoho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 spc="-10">
                <a:latin typeface="Arial"/>
                <a:cs typeface="Arial"/>
              </a:rPr>
              <a:t>users </a:t>
            </a:r>
            <a:r>
              <a:rPr dirty="0" sz="2200">
                <a:latin typeface="Arial"/>
                <a:cs typeface="Arial"/>
              </a:rPr>
              <a:t>Domo:</a:t>
            </a:r>
            <a:r>
              <a:rPr dirty="0" sz="2200" spc="-6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Best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for</a:t>
            </a:r>
            <a:r>
              <a:rPr dirty="0" sz="2200" spc="-6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custom</a:t>
            </a:r>
            <a:r>
              <a:rPr dirty="0" sz="2200" spc="-60">
                <a:latin typeface="Arial"/>
                <a:cs typeface="Arial"/>
              </a:rPr>
              <a:t> </a:t>
            </a:r>
            <a:r>
              <a:rPr dirty="0" sz="2200" spc="-20">
                <a:latin typeface="Arial"/>
                <a:cs typeface="Arial"/>
              </a:rPr>
              <a:t>apps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77621" y="3769461"/>
            <a:ext cx="151130" cy="17653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950" spc="180">
                <a:latin typeface="OpenSymbol"/>
                <a:cs typeface="OpenSymbol"/>
              </a:rPr>
              <a:t>●</a:t>
            </a:r>
            <a:endParaRPr sz="950">
              <a:latin typeface="OpenSymbol"/>
              <a:cs typeface="OpenSymbo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693254" y="3698176"/>
            <a:ext cx="564959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latin typeface="Arial"/>
                <a:cs typeface="Arial"/>
              </a:rPr>
              <a:t>Other</a:t>
            </a:r>
            <a:r>
              <a:rPr dirty="0" sz="2200" spc="-7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data</a:t>
            </a:r>
            <a:r>
              <a:rPr dirty="0" sz="2200" spc="-7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visualization</a:t>
            </a:r>
            <a:r>
              <a:rPr dirty="0" sz="2200" spc="-6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and</a:t>
            </a:r>
            <a:r>
              <a:rPr dirty="0" sz="2200" spc="-6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storytelling</a:t>
            </a:r>
            <a:r>
              <a:rPr dirty="0" sz="2200" spc="-70">
                <a:latin typeface="Arial"/>
                <a:cs typeface="Arial"/>
              </a:rPr>
              <a:t> </a:t>
            </a:r>
            <a:r>
              <a:rPr dirty="0" sz="2200" spc="-10">
                <a:latin typeface="Arial"/>
                <a:cs typeface="Arial"/>
              </a:rPr>
              <a:t>tools: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909256" y="4775301"/>
            <a:ext cx="151130" cy="17653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950" spc="180">
                <a:latin typeface="OpenSymbol"/>
                <a:cs typeface="OpenSymbol"/>
              </a:rPr>
              <a:t>●</a:t>
            </a:r>
            <a:endParaRPr sz="950">
              <a:latin typeface="OpenSymbol"/>
              <a:cs typeface="OpenSymbo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909256" y="5445976"/>
            <a:ext cx="151130" cy="17653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950" spc="180">
                <a:latin typeface="OpenSymbol"/>
                <a:cs typeface="OpenSymbol"/>
              </a:rPr>
              <a:t>●</a:t>
            </a:r>
            <a:endParaRPr sz="950">
              <a:latin typeface="OpenSymbol"/>
              <a:cs typeface="OpenSymbo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909256" y="6450381"/>
            <a:ext cx="151130" cy="17653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950" spc="180">
                <a:latin typeface="OpenSymbol"/>
                <a:cs typeface="OpenSymbol"/>
              </a:rPr>
              <a:t>●</a:t>
            </a:r>
            <a:endParaRPr sz="950">
              <a:latin typeface="OpenSymbol"/>
              <a:cs typeface="OpenSymbol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909256" y="4033697"/>
            <a:ext cx="8598535" cy="304165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227329" marR="860425" indent="-215265">
              <a:lnSpc>
                <a:spcPts val="2630"/>
              </a:lnSpc>
              <a:spcBef>
                <a:spcPts val="195"/>
              </a:spcBef>
              <a:buSzPct val="43181"/>
              <a:buFont typeface="OpenSymbol"/>
              <a:buChar char="●"/>
              <a:tabLst>
                <a:tab pos="228600" algn="l"/>
              </a:tabLst>
            </a:pPr>
            <a:r>
              <a:rPr dirty="0" sz="2200" spc="-20">
                <a:latin typeface="Arial"/>
                <a:cs typeface="Arial"/>
              </a:rPr>
              <a:t>Infogram:</a:t>
            </a:r>
            <a:r>
              <a:rPr dirty="0" sz="2200" spc="-1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Allows</a:t>
            </a:r>
            <a:r>
              <a:rPr dirty="0" sz="2200" spc="-5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us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to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create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a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variety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of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charts,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graphs,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and </a:t>
            </a:r>
            <a:r>
              <a:rPr dirty="0" sz="2200" spc="-25">
                <a:latin typeface="Arial"/>
                <a:cs typeface="Arial"/>
              </a:rPr>
              <a:t>	</a:t>
            </a:r>
            <a:r>
              <a:rPr dirty="0" sz="2200" spc="-10">
                <a:latin typeface="Arial"/>
                <a:cs typeface="Arial"/>
              </a:rPr>
              <a:t>infographics.</a:t>
            </a:r>
            <a:endParaRPr sz="2200">
              <a:latin typeface="Arial"/>
              <a:cs typeface="Arial"/>
            </a:endParaRPr>
          </a:p>
          <a:p>
            <a:pPr marL="228600" marR="5080">
              <a:lnSpc>
                <a:spcPts val="2640"/>
              </a:lnSpc>
            </a:pPr>
            <a:r>
              <a:rPr dirty="0" sz="2200" spc="-10">
                <a:latin typeface="Arial"/>
                <a:cs typeface="Arial"/>
              </a:rPr>
              <a:t>Canva:</a:t>
            </a:r>
            <a:r>
              <a:rPr dirty="0" sz="2200" spc="-1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A</a:t>
            </a:r>
            <a:r>
              <a:rPr dirty="0" sz="2200" spc="-15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design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tool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that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allows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us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to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create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a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range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of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 spc="-10">
                <a:latin typeface="Arial"/>
                <a:cs typeface="Arial"/>
              </a:rPr>
              <a:t>visual </a:t>
            </a:r>
            <a:r>
              <a:rPr dirty="0" sz="2200">
                <a:latin typeface="Arial"/>
                <a:cs typeface="Arial"/>
              </a:rPr>
              <a:t>content,</a:t>
            </a:r>
            <a:r>
              <a:rPr dirty="0" sz="2200" spc="-8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including</a:t>
            </a:r>
            <a:r>
              <a:rPr dirty="0" sz="2200" spc="-9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data</a:t>
            </a:r>
            <a:r>
              <a:rPr dirty="0" sz="2200" spc="-8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visualizations,</a:t>
            </a:r>
            <a:r>
              <a:rPr dirty="0" sz="2200" spc="-8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charts,</a:t>
            </a:r>
            <a:r>
              <a:rPr dirty="0" sz="2200" spc="-9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and</a:t>
            </a:r>
            <a:r>
              <a:rPr dirty="0" sz="2200" spc="-85">
                <a:latin typeface="Arial"/>
                <a:cs typeface="Arial"/>
              </a:rPr>
              <a:t> </a:t>
            </a:r>
            <a:r>
              <a:rPr dirty="0" sz="2200" spc="-10">
                <a:latin typeface="Arial"/>
                <a:cs typeface="Arial"/>
              </a:rPr>
              <a:t>infographics. </a:t>
            </a:r>
            <a:r>
              <a:rPr dirty="0" sz="2200">
                <a:latin typeface="Arial"/>
                <a:cs typeface="Arial"/>
              </a:rPr>
              <a:t>Google</a:t>
            </a:r>
            <a:r>
              <a:rPr dirty="0" sz="2200" spc="-8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Data</a:t>
            </a:r>
            <a:r>
              <a:rPr dirty="0" sz="2200" spc="-55">
                <a:latin typeface="Arial"/>
                <a:cs typeface="Arial"/>
              </a:rPr>
              <a:t> </a:t>
            </a:r>
            <a:r>
              <a:rPr dirty="0" sz="2200" spc="-10">
                <a:latin typeface="Arial"/>
                <a:cs typeface="Arial"/>
              </a:rPr>
              <a:t>Studio:</a:t>
            </a:r>
            <a:r>
              <a:rPr dirty="0" sz="2200" spc="-1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Allows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us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to</a:t>
            </a:r>
            <a:r>
              <a:rPr dirty="0" sz="2200" spc="-6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create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interactive</a:t>
            </a:r>
            <a:r>
              <a:rPr dirty="0" sz="2200" spc="-5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dashboards</a:t>
            </a:r>
            <a:r>
              <a:rPr dirty="0" sz="2200" spc="-60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and</a:t>
            </a:r>
            <a:endParaRPr sz="2200">
              <a:latin typeface="Arial"/>
              <a:cs typeface="Arial"/>
            </a:endParaRPr>
          </a:p>
          <a:p>
            <a:pPr marL="228600" marR="414020">
              <a:lnSpc>
                <a:spcPts val="2640"/>
              </a:lnSpc>
            </a:pPr>
            <a:r>
              <a:rPr dirty="0" sz="2200">
                <a:latin typeface="Arial"/>
                <a:cs typeface="Arial"/>
              </a:rPr>
              <a:t>reports.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It</a:t>
            </a:r>
            <a:r>
              <a:rPr dirty="0" sz="2200" spc="-5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offers</a:t>
            </a:r>
            <a:r>
              <a:rPr dirty="0" sz="2200" spc="-6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a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range</a:t>
            </a:r>
            <a:r>
              <a:rPr dirty="0" sz="2200" spc="-5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of</a:t>
            </a:r>
            <a:r>
              <a:rPr dirty="0" sz="2200" spc="-5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visualization</a:t>
            </a:r>
            <a:r>
              <a:rPr dirty="0" sz="2200" spc="-6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options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and</a:t>
            </a:r>
            <a:r>
              <a:rPr dirty="0" sz="2200" spc="-6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allows</a:t>
            </a:r>
            <a:r>
              <a:rPr dirty="0" sz="2200" spc="-5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us</a:t>
            </a:r>
            <a:r>
              <a:rPr dirty="0" sz="2200" spc="-55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to </a:t>
            </a:r>
            <a:r>
              <a:rPr dirty="0" sz="2200">
                <a:latin typeface="Arial"/>
                <a:cs typeface="Arial"/>
              </a:rPr>
              <a:t>connect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to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a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variety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of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data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 spc="-10">
                <a:latin typeface="Arial"/>
                <a:cs typeface="Arial"/>
              </a:rPr>
              <a:t>sources.</a:t>
            </a:r>
            <a:endParaRPr sz="2200">
              <a:latin typeface="Arial"/>
              <a:cs typeface="Arial"/>
            </a:endParaRPr>
          </a:p>
          <a:p>
            <a:pPr marL="228600">
              <a:lnSpc>
                <a:spcPts val="2550"/>
              </a:lnSpc>
            </a:pPr>
            <a:r>
              <a:rPr dirty="0" sz="2200" spc="-10">
                <a:latin typeface="Arial"/>
                <a:cs typeface="Arial"/>
              </a:rPr>
              <a:t>Piktochart:</a:t>
            </a:r>
            <a:r>
              <a:rPr dirty="0" sz="2200" spc="-1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Allows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us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to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create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a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variety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of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visual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content,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 spc="-10">
                <a:latin typeface="Arial"/>
                <a:cs typeface="Arial"/>
              </a:rPr>
              <a:t>including</a:t>
            </a:r>
            <a:endParaRPr sz="2200">
              <a:latin typeface="Arial"/>
              <a:cs typeface="Arial"/>
            </a:endParaRPr>
          </a:p>
          <a:p>
            <a:pPr marL="228600">
              <a:lnSpc>
                <a:spcPct val="100000"/>
              </a:lnSpc>
              <a:spcBef>
                <a:spcPts val="5"/>
              </a:spcBef>
            </a:pPr>
            <a:r>
              <a:rPr dirty="0" sz="2200">
                <a:latin typeface="Arial"/>
                <a:cs typeface="Arial"/>
              </a:rPr>
              <a:t>infographics</a:t>
            </a:r>
            <a:r>
              <a:rPr dirty="0" sz="2200" spc="-8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and</a:t>
            </a:r>
            <a:r>
              <a:rPr dirty="0" sz="2200" spc="-80">
                <a:latin typeface="Arial"/>
                <a:cs typeface="Arial"/>
              </a:rPr>
              <a:t> </a:t>
            </a:r>
            <a:r>
              <a:rPr dirty="0" sz="2200" spc="-10">
                <a:latin typeface="Arial"/>
                <a:cs typeface="Arial"/>
              </a:rPr>
              <a:t>presentations.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928344" y="450977"/>
            <a:ext cx="804735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Data</a:t>
            </a:r>
            <a:r>
              <a:rPr dirty="0" sz="3600" spc="-70"/>
              <a:t> </a:t>
            </a:r>
            <a:r>
              <a:rPr dirty="0" sz="3600"/>
              <a:t>Visualization</a:t>
            </a:r>
            <a:r>
              <a:rPr dirty="0" sz="3600" spc="-65"/>
              <a:t> </a:t>
            </a:r>
            <a:r>
              <a:rPr dirty="0" sz="3600"/>
              <a:t>and</a:t>
            </a:r>
            <a:r>
              <a:rPr dirty="0" sz="3600" spc="-40"/>
              <a:t> </a:t>
            </a:r>
            <a:r>
              <a:rPr dirty="0" sz="3600"/>
              <a:t>Storytelling</a:t>
            </a:r>
            <a:r>
              <a:rPr dirty="0" sz="3600" spc="-75"/>
              <a:t> </a:t>
            </a:r>
            <a:r>
              <a:rPr dirty="0" sz="3600" spc="-10"/>
              <a:t>tools</a:t>
            </a:r>
            <a:endParaRPr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145540">
              <a:lnSpc>
                <a:spcPct val="100000"/>
              </a:lnSpc>
              <a:spcBef>
                <a:spcPts val="100"/>
              </a:spcBef>
            </a:pPr>
            <a:r>
              <a:rPr dirty="0"/>
              <a:t>Overview</a:t>
            </a:r>
            <a:r>
              <a:rPr dirty="0" spc="-150"/>
              <a:t> </a:t>
            </a:r>
            <a:r>
              <a:rPr dirty="0"/>
              <a:t>of</a:t>
            </a:r>
            <a:r>
              <a:rPr dirty="0" spc="-105"/>
              <a:t> </a:t>
            </a:r>
            <a:r>
              <a:rPr dirty="0"/>
              <a:t>Data</a:t>
            </a:r>
            <a:r>
              <a:rPr dirty="0" spc="-305"/>
              <a:t> </a:t>
            </a:r>
            <a:r>
              <a:rPr dirty="0" spc="-10"/>
              <a:t>Analytics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11204" y="4272127"/>
            <a:ext cx="213118" cy="213118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11204" y="4611242"/>
            <a:ext cx="213118" cy="213118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11204" y="4950358"/>
            <a:ext cx="213118" cy="213118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11204" y="5289486"/>
            <a:ext cx="213118" cy="213118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11204" y="5909398"/>
            <a:ext cx="213118" cy="213118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5325021" y="3854424"/>
            <a:ext cx="3623310" cy="2915285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12700" marR="517525" indent="983615">
              <a:lnSpc>
                <a:spcPts val="2670"/>
              </a:lnSpc>
              <a:spcBef>
                <a:spcPts val="260"/>
              </a:spcBef>
            </a:pPr>
            <a:r>
              <a:rPr dirty="0" sz="2300" b="1" i="1">
                <a:latin typeface="Carlito"/>
                <a:cs typeface="Carlito"/>
              </a:rPr>
              <a:t>Data</a:t>
            </a:r>
            <a:r>
              <a:rPr dirty="0" sz="2300" spc="-65" b="1" i="1">
                <a:latin typeface="Carlito"/>
                <a:cs typeface="Carlito"/>
              </a:rPr>
              <a:t> </a:t>
            </a:r>
            <a:r>
              <a:rPr dirty="0" sz="2300" spc="-10" b="1" i="1">
                <a:latin typeface="Carlito"/>
                <a:cs typeface="Carlito"/>
              </a:rPr>
              <a:t>Analysis</a:t>
            </a:r>
            <a:r>
              <a:rPr dirty="0" sz="2300" spc="-10" b="1" i="1">
                <a:latin typeface="Carlito"/>
                <a:cs typeface="Carlito"/>
              </a:rPr>
              <a:t> </a:t>
            </a:r>
            <a:r>
              <a:rPr dirty="0" sz="2300">
                <a:latin typeface="Carlito"/>
                <a:cs typeface="Carlito"/>
              </a:rPr>
              <a:t>Specific</a:t>
            </a:r>
            <a:r>
              <a:rPr dirty="0" sz="2300" spc="-55">
                <a:latin typeface="Carlito"/>
                <a:cs typeface="Carlito"/>
              </a:rPr>
              <a:t> </a:t>
            </a:r>
            <a:r>
              <a:rPr dirty="0" sz="2300">
                <a:latin typeface="Carlito"/>
                <a:cs typeface="Carlito"/>
              </a:rPr>
              <a:t>to</a:t>
            </a:r>
            <a:r>
              <a:rPr dirty="0" sz="2300" spc="-50">
                <a:latin typeface="Carlito"/>
                <a:cs typeface="Carlito"/>
              </a:rPr>
              <a:t> </a:t>
            </a:r>
            <a:r>
              <a:rPr dirty="0" sz="2300">
                <a:latin typeface="Carlito"/>
                <a:cs typeface="Carlito"/>
              </a:rPr>
              <a:t>a</a:t>
            </a:r>
            <a:r>
              <a:rPr dirty="0" sz="2300" spc="-50">
                <a:latin typeface="Carlito"/>
                <a:cs typeface="Carlito"/>
              </a:rPr>
              <a:t> </a:t>
            </a:r>
            <a:r>
              <a:rPr dirty="0" sz="2300" spc="-10">
                <a:latin typeface="Carlito"/>
                <a:cs typeface="Carlito"/>
              </a:rPr>
              <a:t>problem </a:t>
            </a:r>
            <a:r>
              <a:rPr dirty="0" sz="2300">
                <a:latin typeface="Carlito"/>
                <a:cs typeface="Carlito"/>
              </a:rPr>
              <a:t>Applies</a:t>
            </a:r>
            <a:r>
              <a:rPr dirty="0" sz="2300" spc="-80">
                <a:latin typeface="Carlito"/>
                <a:cs typeface="Carlito"/>
              </a:rPr>
              <a:t> </a:t>
            </a:r>
            <a:r>
              <a:rPr dirty="0" sz="2300">
                <a:latin typeface="Carlito"/>
                <a:cs typeface="Carlito"/>
              </a:rPr>
              <a:t>analytics</a:t>
            </a:r>
            <a:r>
              <a:rPr dirty="0" sz="2300" spc="-85">
                <a:latin typeface="Carlito"/>
                <a:cs typeface="Carlito"/>
              </a:rPr>
              <a:t> </a:t>
            </a:r>
            <a:r>
              <a:rPr dirty="0" sz="2300" spc="-10">
                <a:latin typeface="Carlito"/>
                <a:cs typeface="Carlito"/>
              </a:rPr>
              <a:t>methods </a:t>
            </a:r>
            <a:r>
              <a:rPr dirty="0" sz="2300">
                <a:latin typeface="Carlito"/>
                <a:cs typeface="Carlito"/>
              </a:rPr>
              <a:t>Looks</a:t>
            </a:r>
            <a:r>
              <a:rPr dirty="0" sz="2300" spc="-70">
                <a:latin typeface="Carlito"/>
                <a:cs typeface="Carlito"/>
              </a:rPr>
              <a:t> </a:t>
            </a:r>
            <a:r>
              <a:rPr dirty="0" sz="2300" spc="-10">
                <a:latin typeface="Carlito"/>
                <a:cs typeface="Carlito"/>
              </a:rPr>
              <a:t>backwards</a:t>
            </a:r>
            <a:endParaRPr sz="2300">
              <a:latin typeface="Carlito"/>
              <a:cs typeface="Carlito"/>
            </a:endParaRPr>
          </a:p>
          <a:p>
            <a:pPr marL="12700" marR="505459">
              <a:lnSpc>
                <a:spcPts val="2210"/>
              </a:lnSpc>
              <a:spcBef>
                <a:spcPts val="370"/>
              </a:spcBef>
            </a:pPr>
            <a:r>
              <a:rPr dirty="0" sz="2300">
                <a:latin typeface="Carlito"/>
                <a:cs typeface="Carlito"/>
              </a:rPr>
              <a:t>Used</a:t>
            </a:r>
            <a:r>
              <a:rPr dirty="0" sz="2300" spc="-55">
                <a:latin typeface="Carlito"/>
                <a:cs typeface="Carlito"/>
              </a:rPr>
              <a:t> </a:t>
            </a:r>
            <a:r>
              <a:rPr dirty="0" sz="2300">
                <a:latin typeface="Carlito"/>
                <a:cs typeface="Carlito"/>
              </a:rPr>
              <a:t>based</a:t>
            </a:r>
            <a:r>
              <a:rPr dirty="0" sz="2300" spc="-50">
                <a:latin typeface="Carlito"/>
                <a:cs typeface="Carlito"/>
              </a:rPr>
              <a:t> </a:t>
            </a:r>
            <a:r>
              <a:rPr dirty="0" sz="2300">
                <a:latin typeface="Carlito"/>
                <a:cs typeface="Carlito"/>
              </a:rPr>
              <a:t>on</a:t>
            </a:r>
            <a:r>
              <a:rPr dirty="0" sz="2300" spc="-50">
                <a:latin typeface="Carlito"/>
                <a:cs typeface="Carlito"/>
              </a:rPr>
              <a:t> </a:t>
            </a:r>
            <a:r>
              <a:rPr dirty="0" sz="2300" spc="-10">
                <a:latin typeface="Carlito"/>
                <a:cs typeface="Carlito"/>
              </a:rPr>
              <a:t>theoretical foundation</a:t>
            </a:r>
            <a:endParaRPr sz="2300">
              <a:latin typeface="Carlito"/>
              <a:cs typeface="Carlito"/>
            </a:endParaRPr>
          </a:p>
          <a:p>
            <a:pPr marL="12700" marR="5080">
              <a:lnSpc>
                <a:spcPct val="80300"/>
              </a:lnSpc>
              <a:spcBef>
                <a:spcPts val="475"/>
              </a:spcBef>
            </a:pPr>
            <a:r>
              <a:rPr dirty="0" sz="2300">
                <a:latin typeface="Carlito"/>
                <a:cs typeface="Carlito"/>
              </a:rPr>
              <a:t>Seeks</a:t>
            </a:r>
            <a:r>
              <a:rPr dirty="0" sz="2300" spc="-70">
                <a:latin typeface="Carlito"/>
                <a:cs typeface="Carlito"/>
              </a:rPr>
              <a:t> </a:t>
            </a:r>
            <a:r>
              <a:rPr dirty="0" sz="2300">
                <a:latin typeface="Carlito"/>
                <a:cs typeface="Carlito"/>
              </a:rPr>
              <a:t>to</a:t>
            </a:r>
            <a:r>
              <a:rPr dirty="0" sz="2300" spc="-60">
                <a:latin typeface="Carlito"/>
                <a:cs typeface="Carlito"/>
              </a:rPr>
              <a:t> </a:t>
            </a:r>
            <a:r>
              <a:rPr dirty="0" sz="2300">
                <a:latin typeface="Carlito"/>
                <a:cs typeface="Carlito"/>
              </a:rPr>
              <a:t>identify</a:t>
            </a:r>
            <a:r>
              <a:rPr dirty="0" sz="2300" spc="-50">
                <a:latin typeface="Carlito"/>
                <a:cs typeface="Carlito"/>
              </a:rPr>
              <a:t> </a:t>
            </a:r>
            <a:r>
              <a:rPr dirty="0" sz="2300">
                <a:latin typeface="Carlito"/>
                <a:cs typeface="Carlito"/>
              </a:rPr>
              <a:t>a</a:t>
            </a:r>
            <a:r>
              <a:rPr dirty="0" sz="2300" spc="-50">
                <a:latin typeface="Carlito"/>
                <a:cs typeface="Carlito"/>
              </a:rPr>
              <a:t> </a:t>
            </a:r>
            <a:r>
              <a:rPr dirty="0" sz="2300" spc="-10">
                <a:latin typeface="Carlito"/>
                <a:cs typeface="Carlito"/>
              </a:rPr>
              <a:t>significant </a:t>
            </a:r>
            <a:r>
              <a:rPr dirty="0" sz="2300">
                <a:latin typeface="Carlito"/>
                <a:cs typeface="Carlito"/>
              </a:rPr>
              <a:t>level</a:t>
            </a:r>
            <a:r>
              <a:rPr dirty="0" sz="2300" spc="-80">
                <a:latin typeface="Carlito"/>
                <a:cs typeface="Carlito"/>
              </a:rPr>
              <a:t> </a:t>
            </a:r>
            <a:r>
              <a:rPr dirty="0" sz="2300">
                <a:latin typeface="Carlito"/>
                <a:cs typeface="Carlito"/>
              </a:rPr>
              <a:t>to</a:t>
            </a:r>
            <a:r>
              <a:rPr dirty="0" sz="2300" spc="-75">
                <a:latin typeface="Carlito"/>
                <a:cs typeface="Carlito"/>
              </a:rPr>
              <a:t> </a:t>
            </a:r>
            <a:r>
              <a:rPr dirty="0" sz="2300">
                <a:latin typeface="Carlito"/>
                <a:cs typeface="Carlito"/>
              </a:rPr>
              <a:t>address</a:t>
            </a:r>
            <a:r>
              <a:rPr dirty="0" sz="2300" spc="-75">
                <a:latin typeface="Carlito"/>
                <a:cs typeface="Carlito"/>
              </a:rPr>
              <a:t> </a:t>
            </a:r>
            <a:r>
              <a:rPr dirty="0" sz="2300" spc="-10">
                <a:latin typeface="Carlito"/>
                <a:cs typeface="Carlito"/>
              </a:rPr>
              <a:t>hypotheses</a:t>
            </a:r>
            <a:r>
              <a:rPr dirty="0" sz="2300" spc="-75">
                <a:latin typeface="Carlito"/>
                <a:cs typeface="Carlito"/>
              </a:rPr>
              <a:t> </a:t>
            </a:r>
            <a:r>
              <a:rPr dirty="0" sz="2300" spc="-25">
                <a:latin typeface="Carlito"/>
                <a:cs typeface="Carlito"/>
              </a:rPr>
              <a:t>or </a:t>
            </a:r>
            <a:r>
              <a:rPr dirty="0" sz="2300" spc="-10">
                <a:latin typeface="Carlito"/>
                <a:cs typeface="Carlito"/>
              </a:rPr>
              <a:t>Research</a:t>
            </a:r>
            <a:r>
              <a:rPr dirty="0" sz="2300" spc="-75">
                <a:latin typeface="Carlito"/>
                <a:cs typeface="Carlito"/>
              </a:rPr>
              <a:t> </a:t>
            </a:r>
            <a:r>
              <a:rPr dirty="0" sz="2300" spc="-10">
                <a:latin typeface="Carlito"/>
                <a:cs typeface="Carlito"/>
              </a:rPr>
              <a:t>Questions</a:t>
            </a:r>
            <a:endParaRPr sz="2300">
              <a:latin typeface="Carlito"/>
              <a:cs typeface="Carlito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7082" y="4235043"/>
            <a:ext cx="213118" cy="213118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7082" y="4588205"/>
            <a:ext cx="213118" cy="213118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7082" y="4941366"/>
            <a:ext cx="213118" cy="213118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7082" y="5294515"/>
            <a:ext cx="213118" cy="213118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7082" y="5940006"/>
            <a:ext cx="213118" cy="213118"/>
          </a:xfrm>
          <a:prstGeom prst="rect">
            <a:avLst/>
          </a:prstGeom>
        </p:spPr>
      </p:pic>
      <p:sp>
        <p:nvSpPr>
          <p:cNvPr id="14" name="object 14" descr=""/>
          <p:cNvSpPr txBox="1"/>
          <p:nvPr/>
        </p:nvSpPr>
        <p:spPr>
          <a:xfrm>
            <a:off x="1264945" y="3795750"/>
            <a:ext cx="3505835" cy="3033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99135">
              <a:lnSpc>
                <a:spcPts val="2830"/>
              </a:lnSpc>
              <a:spcBef>
                <a:spcPts val="100"/>
              </a:spcBef>
            </a:pPr>
            <a:r>
              <a:rPr dirty="0" sz="2400" b="1" i="1">
                <a:latin typeface="Carlito"/>
                <a:cs typeface="Carlito"/>
              </a:rPr>
              <a:t>Data</a:t>
            </a:r>
            <a:r>
              <a:rPr dirty="0" sz="2400" spc="-45" b="1" i="1">
                <a:latin typeface="Carlito"/>
                <a:cs typeface="Carlito"/>
              </a:rPr>
              <a:t> </a:t>
            </a:r>
            <a:r>
              <a:rPr dirty="0" sz="2400" spc="-10" b="1" i="1">
                <a:latin typeface="Carlito"/>
                <a:cs typeface="Carlito"/>
              </a:rPr>
              <a:t>Analytics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ts val="2780"/>
              </a:lnSpc>
            </a:pPr>
            <a:r>
              <a:rPr dirty="0" sz="2400" spc="-10">
                <a:latin typeface="Carlito"/>
                <a:cs typeface="Carlito"/>
              </a:rPr>
              <a:t>Broader</a:t>
            </a:r>
            <a:endParaRPr sz="2400">
              <a:latin typeface="Carlito"/>
              <a:cs typeface="Carlito"/>
            </a:endParaRPr>
          </a:p>
          <a:p>
            <a:pPr marL="12700" marR="5080">
              <a:lnSpc>
                <a:spcPts val="2780"/>
              </a:lnSpc>
              <a:spcBef>
                <a:spcPts val="125"/>
              </a:spcBef>
            </a:pPr>
            <a:r>
              <a:rPr dirty="0" sz="2400">
                <a:latin typeface="Carlito"/>
                <a:cs typeface="Carlito"/>
              </a:rPr>
              <a:t>Defines</a:t>
            </a:r>
            <a:r>
              <a:rPr dirty="0" sz="2400" spc="-7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the</a:t>
            </a:r>
            <a:r>
              <a:rPr dirty="0" sz="2400" spc="-6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science</a:t>
            </a:r>
            <a:r>
              <a:rPr dirty="0" sz="2400" spc="-55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behind </a:t>
            </a:r>
            <a:r>
              <a:rPr dirty="0" sz="2400">
                <a:latin typeface="Carlito"/>
                <a:cs typeface="Carlito"/>
              </a:rPr>
              <a:t>Looks</a:t>
            </a:r>
            <a:r>
              <a:rPr dirty="0" sz="2400" spc="-7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to</a:t>
            </a:r>
            <a:r>
              <a:rPr dirty="0" sz="2400" spc="-7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the</a:t>
            </a:r>
            <a:r>
              <a:rPr dirty="0" sz="2400" spc="-6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future</a:t>
            </a:r>
            <a:r>
              <a:rPr dirty="0" sz="2400" spc="-55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(predict)</a:t>
            </a:r>
            <a:endParaRPr sz="2400">
              <a:latin typeface="Carlito"/>
              <a:cs typeface="Carlito"/>
            </a:endParaRPr>
          </a:p>
          <a:p>
            <a:pPr marL="12700" marR="242570">
              <a:lnSpc>
                <a:spcPct val="88200"/>
              </a:lnSpc>
              <a:spcBef>
                <a:spcPts val="165"/>
              </a:spcBef>
            </a:pPr>
            <a:r>
              <a:rPr dirty="0" sz="2400" spc="-10">
                <a:latin typeface="Carlito"/>
                <a:cs typeface="Carlito"/>
              </a:rPr>
              <a:t>Identifies</a:t>
            </a:r>
            <a:r>
              <a:rPr dirty="0" sz="2400" spc="-50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inexplicable</a:t>
            </a:r>
            <a:r>
              <a:rPr dirty="0" sz="2400" spc="-50">
                <a:latin typeface="Carlito"/>
                <a:cs typeface="Carlito"/>
              </a:rPr>
              <a:t> </a:t>
            </a:r>
            <a:r>
              <a:rPr dirty="0" sz="2400" spc="-25">
                <a:latin typeface="Carlito"/>
                <a:cs typeface="Carlito"/>
              </a:rPr>
              <a:t>or </a:t>
            </a:r>
            <a:r>
              <a:rPr dirty="0" sz="2400">
                <a:latin typeface="Carlito"/>
                <a:cs typeface="Carlito"/>
              </a:rPr>
              <a:t>novel</a:t>
            </a:r>
            <a:r>
              <a:rPr dirty="0" sz="2400" spc="-70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relationships/trends </a:t>
            </a:r>
            <a:r>
              <a:rPr dirty="0" sz="2400">
                <a:latin typeface="Carlito"/>
                <a:cs typeface="Carlito"/>
              </a:rPr>
              <a:t>Seeks</a:t>
            </a:r>
            <a:r>
              <a:rPr dirty="0" sz="2400" spc="-5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to</a:t>
            </a:r>
            <a:r>
              <a:rPr dirty="0" sz="2400" spc="-45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visualize</a:t>
            </a:r>
            <a:r>
              <a:rPr dirty="0" sz="2400" spc="-4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the</a:t>
            </a:r>
            <a:r>
              <a:rPr dirty="0" sz="2400" spc="-35">
                <a:latin typeface="Carlito"/>
                <a:cs typeface="Carlito"/>
              </a:rPr>
              <a:t> </a:t>
            </a:r>
            <a:r>
              <a:rPr dirty="0" sz="2400" spc="-20">
                <a:latin typeface="Carlito"/>
                <a:cs typeface="Carlito"/>
              </a:rPr>
              <a:t>data</a:t>
            </a:r>
            <a:endParaRPr sz="2400">
              <a:latin typeface="Carlito"/>
              <a:cs typeface="Carlito"/>
            </a:endParaRPr>
          </a:p>
          <a:p>
            <a:pPr marL="12700" marR="154940">
              <a:lnSpc>
                <a:spcPct val="79800"/>
              </a:lnSpc>
            </a:pPr>
            <a:r>
              <a:rPr dirty="0" sz="2400">
                <a:latin typeface="Carlito"/>
                <a:cs typeface="Carlito"/>
              </a:rPr>
              <a:t>to</a:t>
            </a:r>
            <a:r>
              <a:rPr dirty="0" sz="2400" spc="-5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allow</a:t>
            </a:r>
            <a:r>
              <a:rPr dirty="0" sz="2400" spc="-4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the</a:t>
            </a:r>
            <a:r>
              <a:rPr dirty="0" sz="2400" spc="-35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observation</a:t>
            </a:r>
            <a:r>
              <a:rPr dirty="0" sz="2400" spc="-40">
                <a:latin typeface="Carlito"/>
                <a:cs typeface="Carlito"/>
              </a:rPr>
              <a:t> </a:t>
            </a:r>
            <a:r>
              <a:rPr dirty="0" sz="2400" spc="-35">
                <a:latin typeface="Carlito"/>
                <a:cs typeface="Carlito"/>
              </a:rPr>
              <a:t>of </a:t>
            </a:r>
            <a:r>
              <a:rPr dirty="0" sz="2400" spc="-10">
                <a:latin typeface="Carlito"/>
                <a:cs typeface="Carlito"/>
              </a:rPr>
              <a:t>relationships/trends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613244" y="1334769"/>
            <a:ext cx="8467090" cy="2401570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241300" marR="656590" indent="-216535">
              <a:lnSpc>
                <a:spcPts val="3110"/>
              </a:lnSpc>
              <a:spcBef>
                <a:spcPts val="210"/>
              </a:spcBef>
              <a:buSzPct val="44230"/>
              <a:buFont typeface="OpenSymbol"/>
              <a:buChar char="●"/>
              <a:tabLst>
                <a:tab pos="241300" algn="l"/>
              </a:tabLst>
            </a:pPr>
            <a:r>
              <a:rPr dirty="0" sz="2600" b="1">
                <a:latin typeface="Arial"/>
                <a:cs typeface="Arial"/>
              </a:rPr>
              <a:t>Data</a:t>
            </a:r>
            <a:r>
              <a:rPr dirty="0" sz="2600" spc="-55" b="1">
                <a:latin typeface="Arial"/>
                <a:cs typeface="Arial"/>
              </a:rPr>
              <a:t> </a:t>
            </a:r>
            <a:r>
              <a:rPr dirty="0" sz="2600" b="1">
                <a:latin typeface="Arial"/>
                <a:cs typeface="Arial"/>
              </a:rPr>
              <a:t>analysis</a:t>
            </a:r>
            <a:r>
              <a:rPr dirty="0" sz="2600" spc="-40" b="1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and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 b="1">
                <a:latin typeface="Arial"/>
                <a:cs typeface="Arial"/>
              </a:rPr>
              <a:t>Data</a:t>
            </a:r>
            <a:r>
              <a:rPr dirty="0" sz="2600" spc="-55" b="1">
                <a:latin typeface="Arial"/>
                <a:cs typeface="Arial"/>
              </a:rPr>
              <a:t> </a:t>
            </a:r>
            <a:r>
              <a:rPr dirty="0" sz="2600" b="1">
                <a:latin typeface="Arial"/>
                <a:cs typeface="Arial"/>
              </a:rPr>
              <a:t>analytics</a:t>
            </a:r>
            <a:r>
              <a:rPr dirty="0" sz="2600" spc="-35" b="1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–</a:t>
            </a:r>
            <a:r>
              <a:rPr dirty="0" sz="2600" spc="-5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are</a:t>
            </a:r>
            <a:r>
              <a:rPr dirty="0" sz="2600" spc="-5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often</a:t>
            </a:r>
            <a:r>
              <a:rPr dirty="0" sz="2600" spc="-55">
                <a:latin typeface="Arial"/>
                <a:cs typeface="Arial"/>
              </a:rPr>
              <a:t> </a:t>
            </a:r>
            <a:r>
              <a:rPr dirty="0" sz="2600" spc="-20">
                <a:latin typeface="Arial"/>
                <a:cs typeface="Arial"/>
              </a:rPr>
              <a:t>used </a:t>
            </a:r>
            <a:r>
              <a:rPr dirty="0" sz="2600">
                <a:latin typeface="Arial"/>
                <a:cs typeface="Arial"/>
              </a:rPr>
              <a:t>interchangeably</a:t>
            </a:r>
            <a:r>
              <a:rPr dirty="0" sz="2600" spc="-6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and</a:t>
            </a:r>
            <a:r>
              <a:rPr dirty="0" sz="2600" spc="-6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could</a:t>
            </a:r>
            <a:r>
              <a:rPr dirty="0" sz="2600" spc="-7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be</a:t>
            </a:r>
            <a:r>
              <a:rPr dirty="0" sz="2600" spc="-50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confusing</a:t>
            </a:r>
            <a:endParaRPr sz="2600">
              <a:latin typeface="Arial"/>
              <a:cs typeface="Arial"/>
            </a:endParaRPr>
          </a:p>
          <a:p>
            <a:pPr marL="241300" marR="18415" indent="-216535">
              <a:lnSpc>
                <a:spcPts val="3120"/>
              </a:lnSpc>
              <a:spcBef>
                <a:spcPts val="5"/>
              </a:spcBef>
              <a:buSzPct val="44230"/>
              <a:buFont typeface="OpenSymbol"/>
              <a:buChar char="●"/>
              <a:tabLst>
                <a:tab pos="241300" algn="l"/>
              </a:tabLst>
            </a:pPr>
            <a:r>
              <a:rPr dirty="0" sz="2600" b="1">
                <a:latin typeface="Arial"/>
                <a:cs typeface="Arial"/>
              </a:rPr>
              <a:t>Data</a:t>
            </a:r>
            <a:r>
              <a:rPr dirty="0" sz="2600" spc="-60" b="1">
                <a:latin typeface="Arial"/>
                <a:cs typeface="Arial"/>
              </a:rPr>
              <a:t> </a:t>
            </a:r>
            <a:r>
              <a:rPr dirty="0" sz="2600" b="1">
                <a:latin typeface="Arial"/>
                <a:cs typeface="Arial"/>
              </a:rPr>
              <a:t>analysis</a:t>
            </a:r>
            <a:r>
              <a:rPr dirty="0" sz="2600" spc="-35" b="1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is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</a:t>
            </a:r>
            <a:r>
              <a:rPr dirty="0" sz="2600" spc="-5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detailed</a:t>
            </a:r>
            <a:r>
              <a:rPr dirty="0" sz="2600" spc="-6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examination</a:t>
            </a:r>
            <a:r>
              <a:rPr dirty="0" sz="2600" spc="-5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of</a:t>
            </a:r>
            <a:r>
              <a:rPr dirty="0" sz="2600" spc="-5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the</a:t>
            </a:r>
            <a:r>
              <a:rPr dirty="0" sz="2600" spc="-55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elements </a:t>
            </a:r>
            <a:r>
              <a:rPr dirty="0" sz="2600">
                <a:latin typeface="Arial"/>
                <a:cs typeface="Arial"/>
              </a:rPr>
              <a:t>or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structure</a:t>
            </a:r>
            <a:r>
              <a:rPr dirty="0" sz="2600" spc="-4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of</a:t>
            </a:r>
            <a:r>
              <a:rPr dirty="0" sz="2600" spc="-40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something</a:t>
            </a:r>
            <a:endParaRPr sz="2600">
              <a:latin typeface="Arial"/>
              <a:cs typeface="Arial"/>
            </a:endParaRPr>
          </a:p>
          <a:p>
            <a:pPr marL="241300" marR="17780" indent="-216535">
              <a:lnSpc>
                <a:spcPts val="3120"/>
              </a:lnSpc>
              <a:buSzPct val="44230"/>
              <a:buFont typeface="OpenSymbol"/>
              <a:buChar char="●"/>
              <a:tabLst>
                <a:tab pos="241300" algn="l"/>
              </a:tabLst>
            </a:pPr>
            <a:r>
              <a:rPr dirty="0" sz="2600" b="1">
                <a:latin typeface="Arial"/>
                <a:cs typeface="Arial"/>
              </a:rPr>
              <a:t>Data</a:t>
            </a:r>
            <a:r>
              <a:rPr dirty="0" sz="2600" spc="-65" b="1">
                <a:latin typeface="Arial"/>
                <a:cs typeface="Arial"/>
              </a:rPr>
              <a:t> </a:t>
            </a:r>
            <a:r>
              <a:rPr dirty="0" sz="2600" b="1">
                <a:latin typeface="Arial"/>
                <a:cs typeface="Arial"/>
              </a:rPr>
              <a:t>analytics</a:t>
            </a:r>
            <a:r>
              <a:rPr dirty="0" sz="2600" spc="-45" b="1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is</a:t>
            </a:r>
            <a:r>
              <a:rPr dirty="0" sz="2600" spc="-5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the</a:t>
            </a:r>
            <a:r>
              <a:rPr dirty="0" sz="2600" spc="-6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systematic</a:t>
            </a:r>
            <a:r>
              <a:rPr dirty="0" sz="2600" spc="-5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computational</a:t>
            </a:r>
            <a:r>
              <a:rPr dirty="0" sz="2600" spc="-60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analysis </a:t>
            </a:r>
            <a:r>
              <a:rPr dirty="0" sz="2600">
                <a:latin typeface="Arial"/>
                <a:cs typeface="Arial"/>
              </a:rPr>
              <a:t>of</a:t>
            </a:r>
            <a:r>
              <a:rPr dirty="0" sz="2600" spc="-3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data</a:t>
            </a:r>
            <a:r>
              <a:rPr dirty="0" sz="2600" spc="-3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or</a:t>
            </a:r>
            <a:r>
              <a:rPr dirty="0" sz="2600" spc="-40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statistics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56464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Types</a:t>
            </a:r>
            <a:r>
              <a:rPr dirty="0" spc="-155"/>
              <a:t> </a:t>
            </a:r>
            <a:r>
              <a:rPr dirty="0"/>
              <a:t>of</a:t>
            </a:r>
            <a:r>
              <a:rPr dirty="0" spc="-114"/>
              <a:t> </a:t>
            </a:r>
            <a:r>
              <a:rPr dirty="0" spc="-20"/>
              <a:t>Data</a:t>
            </a:r>
            <a:r>
              <a:rPr dirty="0" spc="-285"/>
              <a:t> </a:t>
            </a:r>
            <a:r>
              <a:rPr dirty="0" spc="-10"/>
              <a:t>Analytics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91770" rIns="0" bIns="0" rtlCol="0" vert="horz">
            <a:spAutoFit/>
          </a:bodyPr>
          <a:lstStyle/>
          <a:p>
            <a:pPr lvl="1" marL="702945" indent="-690245">
              <a:lnSpc>
                <a:spcPct val="100000"/>
              </a:lnSpc>
              <a:spcBef>
                <a:spcPts val="1510"/>
              </a:spcBef>
              <a:buAutoNum type="arabicPeriod"/>
              <a:tabLst>
                <a:tab pos="702945" algn="l"/>
              </a:tabLst>
            </a:pPr>
            <a:r>
              <a:rPr dirty="0" sz="2800">
                <a:solidFill>
                  <a:srgbClr val="DCDCDC"/>
                </a:solidFill>
                <a:latin typeface="Arial"/>
                <a:cs typeface="Arial"/>
              </a:rPr>
              <a:t>Overview</a:t>
            </a:r>
            <a:r>
              <a:rPr dirty="0" sz="2800" spc="-65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DCDCDC"/>
                </a:solidFill>
                <a:latin typeface="Arial"/>
                <a:cs typeface="Arial"/>
              </a:rPr>
              <a:t>of</a:t>
            </a:r>
            <a:r>
              <a:rPr dirty="0" sz="2800" spc="-4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dirty="0" sz="2800" spc="-20">
                <a:solidFill>
                  <a:srgbClr val="DCDCDC"/>
                </a:solidFill>
                <a:latin typeface="Arial"/>
                <a:cs typeface="Arial"/>
              </a:rPr>
              <a:t>Data</a:t>
            </a:r>
            <a:r>
              <a:rPr dirty="0" sz="2800" spc="-17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dirty="0" sz="2800" spc="-10">
                <a:solidFill>
                  <a:srgbClr val="DCDCDC"/>
                </a:solidFill>
                <a:latin typeface="Arial"/>
                <a:cs typeface="Arial"/>
              </a:rPr>
              <a:t>Analytics</a:t>
            </a:r>
            <a:endParaRPr sz="2800">
              <a:latin typeface="Arial"/>
              <a:cs typeface="Arial"/>
            </a:endParaRPr>
          </a:p>
          <a:p>
            <a:pPr lvl="1" marL="697865" indent="-685165">
              <a:lnSpc>
                <a:spcPct val="100000"/>
              </a:lnSpc>
              <a:spcBef>
                <a:spcPts val="1410"/>
              </a:spcBef>
              <a:buAutoNum type="arabicPeriod"/>
              <a:tabLst>
                <a:tab pos="697865" algn="l"/>
              </a:tabLst>
            </a:pPr>
            <a:r>
              <a:rPr dirty="0" sz="2800" spc="-20">
                <a:latin typeface="Arial"/>
                <a:cs typeface="Arial"/>
              </a:rPr>
              <a:t>Types</a:t>
            </a:r>
            <a:r>
              <a:rPr dirty="0" sz="2800" spc="-10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of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 spc="-20">
                <a:latin typeface="Arial"/>
                <a:cs typeface="Arial"/>
              </a:rPr>
              <a:t>Data</a:t>
            </a:r>
            <a:r>
              <a:rPr dirty="0" sz="2800" spc="-170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Analytics/Analysis</a:t>
            </a:r>
            <a:endParaRPr sz="2800">
              <a:latin typeface="Arial"/>
              <a:cs typeface="Arial"/>
            </a:endParaRPr>
          </a:p>
          <a:p>
            <a:pPr lvl="1" marL="702945" indent="-690245">
              <a:lnSpc>
                <a:spcPct val="100000"/>
              </a:lnSpc>
              <a:spcBef>
                <a:spcPts val="1410"/>
              </a:spcBef>
              <a:buAutoNum type="arabicPeriod"/>
              <a:tabLst>
                <a:tab pos="702945" algn="l"/>
              </a:tabLst>
            </a:pPr>
            <a:r>
              <a:rPr dirty="0" sz="2800" spc="-20">
                <a:solidFill>
                  <a:srgbClr val="DCDCDC"/>
                </a:solidFill>
                <a:latin typeface="Arial"/>
                <a:cs typeface="Arial"/>
              </a:rPr>
              <a:t>Data</a:t>
            </a:r>
            <a:r>
              <a:rPr dirty="0" sz="2800" spc="-175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DCDCDC"/>
                </a:solidFill>
                <a:latin typeface="Arial"/>
                <a:cs typeface="Arial"/>
              </a:rPr>
              <a:t>Analytics</a:t>
            </a:r>
            <a:r>
              <a:rPr dirty="0" sz="2800" spc="-4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dirty="0" sz="2800" spc="-10">
                <a:solidFill>
                  <a:srgbClr val="DCDCDC"/>
                </a:solidFill>
                <a:latin typeface="Arial"/>
                <a:cs typeface="Arial"/>
              </a:rPr>
              <a:t>lifecycle</a:t>
            </a:r>
            <a:endParaRPr sz="2800">
              <a:latin typeface="Arial"/>
              <a:cs typeface="Arial"/>
            </a:endParaRPr>
          </a:p>
          <a:p>
            <a:pPr lvl="1" marL="702945" indent="-690245">
              <a:lnSpc>
                <a:spcPct val="100000"/>
              </a:lnSpc>
              <a:spcBef>
                <a:spcPts val="1420"/>
              </a:spcBef>
              <a:buAutoNum type="arabicPeriod"/>
              <a:tabLst>
                <a:tab pos="702945" algn="l"/>
              </a:tabLst>
            </a:pPr>
            <a:r>
              <a:rPr dirty="0" sz="2800">
                <a:solidFill>
                  <a:srgbClr val="DCDCDC"/>
                </a:solidFill>
                <a:latin typeface="Arial"/>
                <a:cs typeface="Arial"/>
              </a:rPr>
              <a:t>Building</a:t>
            </a:r>
            <a:r>
              <a:rPr dirty="0" sz="2800" spc="-9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dirty="0" sz="2800" spc="-20">
                <a:solidFill>
                  <a:srgbClr val="DCDCDC"/>
                </a:solidFill>
                <a:latin typeface="Arial"/>
                <a:cs typeface="Arial"/>
              </a:rPr>
              <a:t>Data</a:t>
            </a:r>
            <a:r>
              <a:rPr dirty="0" sz="2800" spc="-175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DCDCDC"/>
                </a:solidFill>
                <a:latin typeface="Arial"/>
                <a:cs typeface="Arial"/>
              </a:rPr>
              <a:t>Analytics</a:t>
            </a:r>
            <a:r>
              <a:rPr dirty="0" sz="2800" spc="-55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dirty="0" sz="2800" spc="-10">
                <a:solidFill>
                  <a:srgbClr val="DCDCDC"/>
                </a:solidFill>
                <a:latin typeface="Arial"/>
                <a:cs typeface="Arial"/>
              </a:rPr>
              <a:t>Models</a:t>
            </a:r>
            <a:endParaRPr sz="2800">
              <a:latin typeface="Arial"/>
              <a:cs typeface="Arial"/>
            </a:endParaRPr>
          </a:p>
          <a:p>
            <a:pPr lvl="1" marL="702945" indent="-690245">
              <a:lnSpc>
                <a:spcPct val="100000"/>
              </a:lnSpc>
              <a:spcBef>
                <a:spcPts val="1410"/>
              </a:spcBef>
              <a:buAutoNum type="arabicPeriod"/>
              <a:tabLst>
                <a:tab pos="702945" algn="l"/>
              </a:tabLst>
            </a:pPr>
            <a:r>
              <a:rPr dirty="0" sz="2800">
                <a:solidFill>
                  <a:srgbClr val="DCDCDC"/>
                </a:solidFill>
                <a:latin typeface="Arial"/>
                <a:cs typeface="Arial"/>
              </a:rPr>
              <a:t>Introduction</a:t>
            </a:r>
            <a:r>
              <a:rPr dirty="0" sz="2800" spc="-105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DCDCDC"/>
                </a:solidFill>
                <a:latin typeface="Arial"/>
                <a:cs typeface="Arial"/>
              </a:rPr>
              <a:t>to</a:t>
            </a:r>
            <a:r>
              <a:rPr dirty="0" sz="2800" spc="-9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dirty="0" sz="2800" spc="-10">
                <a:solidFill>
                  <a:srgbClr val="DCDCDC"/>
                </a:solidFill>
                <a:latin typeface="Arial"/>
                <a:cs typeface="Arial"/>
              </a:rPr>
              <a:t>Machine/Deep</a:t>
            </a:r>
            <a:r>
              <a:rPr dirty="0" sz="2800" spc="-95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dirty="0" sz="2800" spc="-10">
                <a:solidFill>
                  <a:srgbClr val="DCDCDC"/>
                </a:solidFill>
                <a:latin typeface="Arial"/>
                <a:cs typeface="Arial"/>
              </a:rPr>
              <a:t>Learning</a:t>
            </a:r>
            <a:endParaRPr sz="2800">
              <a:latin typeface="Arial"/>
              <a:cs typeface="Arial"/>
            </a:endParaRPr>
          </a:p>
          <a:p>
            <a:pPr lvl="1" marL="702945" indent="-690245">
              <a:lnSpc>
                <a:spcPct val="100000"/>
              </a:lnSpc>
              <a:spcBef>
                <a:spcPts val="1410"/>
              </a:spcBef>
              <a:buAutoNum type="arabicPeriod"/>
              <a:tabLst>
                <a:tab pos="702945" algn="l"/>
              </a:tabLst>
            </a:pPr>
            <a:r>
              <a:rPr dirty="0" sz="2800">
                <a:solidFill>
                  <a:srgbClr val="DCDCDC"/>
                </a:solidFill>
                <a:latin typeface="Arial"/>
                <a:cs typeface="Arial"/>
              </a:rPr>
              <a:t>Data</a:t>
            </a:r>
            <a:r>
              <a:rPr dirty="0" sz="2800" spc="-65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dirty="0" sz="2800" spc="-10">
                <a:solidFill>
                  <a:srgbClr val="DCDCDC"/>
                </a:solidFill>
                <a:latin typeface="Arial"/>
                <a:cs typeface="Arial"/>
              </a:rPr>
              <a:t>Visualization</a:t>
            </a:r>
            <a:r>
              <a:rPr dirty="0" sz="2800" spc="-6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DCDCDC"/>
                </a:solidFill>
                <a:latin typeface="Arial"/>
                <a:cs typeface="Arial"/>
              </a:rPr>
              <a:t>and</a:t>
            </a:r>
            <a:r>
              <a:rPr dirty="0" sz="2800" spc="-6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DCDCDC"/>
                </a:solidFill>
                <a:latin typeface="Arial"/>
                <a:cs typeface="Arial"/>
              </a:rPr>
              <a:t>Story</a:t>
            </a:r>
            <a:r>
              <a:rPr dirty="0" sz="2800" spc="-6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dirty="0" sz="2800" spc="-10">
                <a:solidFill>
                  <a:srgbClr val="DCDCDC"/>
                </a:solidFill>
                <a:latin typeface="Arial"/>
                <a:cs typeface="Arial"/>
              </a:rPr>
              <a:t>telling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56464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Types</a:t>
            </a:r>
            <a:r>
              <a:rPr dirty="0" spc="-155"/>
              <a:t> </a:t>
            </a:r>
            <a:r>
              <a:rPr dirty="0"/>
              <a:t>of</a:t>
            </a:r>
            <a:r>
              <a:rPr dirty="0" spc="-114"/>
              <a:t> </a:t>
            </a:r>
            <a:r>
              <a:rPr dirty="0" spc="-20"/>
              <a:t>Data</a:t>
            </a:r>
            <a:r>
              <a:rPr dirty="0" spc="-285"/>
              <a:t> </a:t>
            </a:r>
            <a:r>
              <a:rPr dirty="0" spc="-10"/>
              <a:t>Analytics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0080" y="1650962"/>
            <a:ext cx="8502840" cy="5331955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4466425" y="5883745"/>
            <a:ext cx="85661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10" b="1">
                <a:solidFill>
                  <a:srgbClr val="3364A3"/>
                </a:solidFill>
                <a:latin typeface="Arial"/>
                <a:cs typeface="Arial"/>
              </a:rPr>
              <a:t>Data</a:t>
            </a:r>
            <a:r>
              <a:rPr dirty="0" sz="3200" spc="-10">
                <a:solidFill>
                  <a:srgbClr val="3364A3"/>
                </a:solidFill>
                <a:latin typeface="Arial"/>
                <a:cs typeface="Arial"/>
              </a:rPr>
              <a:t>/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122254" y="1683981"/>
            <a:ext cx="1610360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10" b="1">
                <a:solidFill>
                  <a:srgbClr val="3364A3"/>
                </a:solidFill>
                <a:latin typeface="Arial"/>
                <a:cs typeface="Arial"/>
              </a:rPr>
              <a:t>Analytics</a:t>
            </a:r>
            <a:r>
              <a:rPr dirty="0" sz="3200" spc="-10">
                <a:solidFill>
                  <a:srgbClr val="3364A3"/>
                </a:solidFill>
                <a:latin typeface="Arial"/>
                <a:cs typeface="Arial"/>
              </a:rPr>
              <a:t>/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78217" y="5754725"/>
            <a:ext cx="7584440" cy="356235"/>
          </a:xfrm>
          <a:custGeom>
            <a:avLst/>
            <a:gdLst/>
            <a:ahLst/>
            <a:cxnLst/>
            <a:rect l="l" t="t" r="r" b="b"/>
            <a:pathLst>
              <a:path w="7584440" h="356235">
                <a:moveTo>
                  <a:pt x="7584363" y="0"/>
                </a:moveTo>
                <a:lnTo>
                  <a:pt x="0" y="0"/>
                </a:lnTo>
                <a:lnTo>
                  <a:pt x="0" y="355892"/>
                </a:lnTo>
                <a:lnTo>
                  <a:pt x="7584363" y="355892"/>
                </a:lnTo>
                <a:lnTo>
                  <a:pt x="7584363" y="0"/>
                </a:lnTo>
                <a:close/>
              </a:path>
            </a:pathLst>
          </a:custGeom>
          <a:solidFill>
            <a:srgbClr val="7CEF6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0" y="0"/>
            <a:ext cx="10081260" cy="7559675"/>
            <a:chOff x="0" y="0"/>
            <a:chExt cx="10081260" cy="7559675"/>
          </a:xfrm>
        </p:grpSpPr>
        <p:sp>
          <p:nvSpPr>
            <p:cNvPr id="4" name="object 4" descr=""/>
            <p:cNvSpPr/>
            <p:nvPr/>
          </p:nvSpPr>
          <p:spPr>
            <a:xfrm>
              <a:off x="4205058" y="1458531"/>
              <a:ext cx="4980305" cy="394335"/>
            </a:xfrm>
            <a:custGeom>
              <a:avLst/>
              <a:gdLst/>
              <a:ahLst/>
              <a:cxnLst/>
              <a:rect l="l" t="t" r="r" b="b"/>
              <a:pathLst>
                <a:path w="4980305" h="394335">
                  <a:moveTo>
                    <a:pt x="4980025" y="0"/>
                  </a:moveTo>
                  <a:lnTo>
                    <a:pt x="0" y="0"/>
                  </a:lnTo>
                  <a:lnTo>
                    <a:pt x="0" y="394030"/>
                  </a:lnTo>
                  <a:lnTo>
                    <a:pt x="4980025" y="394030"/>
                  </a:lnTo>
                  <a:lnTo>
                    <a:pt x="4980025" y="0"/>
                  </a:lnTo>
                  <a:close/>
                </a:path>
              </a:pathLst>
            </a:custGeom>
            <a:solidFill>
              <a:srgbClr val="7CEF6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080713" cy="7559281"/>
            </a:xfrm>
            <a:prstGeom prst="rect">
              <a:avLst/>
            </a:prstGeom>
          </p:spPr>
        </p:pic>
      </p:grpSp>
      <p:sp>
        <p:nvSpPr>
          <p:cNvPr id="6" name="object 6" descr=""/>
          <p:cNvSpPr/>
          <p:nvPr/>
        </p:nvSpPr>
        <p:spPr>
          <a:xfrm>
            <a:off x="6440995" y="5284432"/>
            <a:ext cx="1842135" cy="394335"/>
          </a:xfrm>
          <a:custGeom>
            <a:avLst/>
            <a:gdLst/>
            <a:ahLst/>
            <a:cxnLst/>
            <a:rect l="l" t="t" r="r" b="b"/>
            <a:pathLst>
              <a:path w="1842134" h="394335">
                <a:moveTo>
                  <a:pt x="1842096" y="0"/>
                </a:moveTo>
                <a:lnTo>
                  <a:pt x="0" y="0"/>
                </a:lnTo>
                <a:lnTo>
                  <a:pt x="0" y="394030"/>
                </a:lnTo>
                <a:lnTo>
                  <a:pt x="1842096" y="394030"/>
                </a:lnTo>
                <a:lnTo>
                  <a:pt x="1842096" y="0"/>
                </a:lnTo>
                <a:close/>
              </a:path>
            </a:pathLst>
          </a:custGeom>
          <a:solidFill>
            <a:srgbClr val="7CE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978217" y="1916112"/>
            <a:ext cx="7292340" cy="356235"/>
          </a:xfrm>
          <a:custGeom>
            <a:avLst/>
            <a:gdLst/>
            <a:ahLst/>
            <a:cxnLst/>
            <a:rect l="l" t="t" r="r" b="b"/>
            <a:pathLst>
              <a:path w="7292340" h="356235">
                <a:moveTo>
                  <a:pt x="7292162" y="0"/>
                </a:moveTo>
                <a:lnTo>
                  <a:pt x="0" y="0"/>
                </a:lnTo>
                <a:lnTo>
                  <a:pt x="0" y="355904"/>
                </a:lnTo>
                <a:lnTo>
                  <a:pt x="7292162" y="355904"/>
                </a:lnTo>
                <a:lnTo>
                  <a:pt x="7292162" y="0"/>
                </a:lnTo>
                <a:close/>
              </a:path>
            </a:pathLst>
          </a:custGeom>
          <a:solidFill>
            <a:srgbClr val="7CE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56464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Types</a:t>
            </a:r>
            <a:r>
              <a:rPr dirty="0" spc="-155"/>
              <a:t> </a:t>
            </a:r>
            <a:r>
              <a:rPr dirty="0"/>
              <a:t>of</a:t>
            </a:r>
            <a:r>
              <a:rPr dirty="0" spc="-114"/>
              <a:t> </a:t>
            </a:r>
            <a:r>
              <a:rPr dirty="0" spc="-20"/>
              <a:t>Data</a:t>
            </a:r>
            <a:r>
              <a:rPr dirty="0" spc="-285"/>
              <a:t> </a:t>
            </a:r>
            <a:r>
              <a:rPr dirty="0" spc="-10"/>
              <a:t>Analytics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623417" y="1362506"/>
            <a:ext cx="15049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963980" y="1381582"/>
            <a:ext cx="815784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0" b="1">
                <a:latin typeface="Carlito"/>
                <a:cs typeface="Carlito"/>
              </a:rPr>
              <a:t>Descriptive</a:t>
            </a:r>
            <a:r>
              <a:rPr dirty="0" sz="2800" spc="-70" b="1">
                <a:latin typeface="Carlito"/>
                <a:cs typeface="Carlito"/>
              </a:rPr>
              <a:t> </a:t>
            </a:r>
            <a:r>
              <a:rPr dirty="0" sz="2800" b="1">
                <a:latin typeface="Carlito"/>
                <a:cs typeface="Carlito"/>
              </a:rPr>
              <a:t>Analytics</a:t>
            </a:r>
            <a:r>
              <a:rPr dirty="0" sz="2800">
                <a:latin typeface="Carlito"/>
                <a:cs typeface="Carlito"/>
              </a:rPr>
              <a:t>:</a:t>
            </a:r>
            <a:r>
              <a:rPr dirty="0" sz="2800" spc="-65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This</a:t>
            </a:r>
            <a:r>
              <a:rPr dirty="0" sz="2800" spc="-70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is</a:t>
            </a:r>
            <a:r>
              <a:rPr dirty="0" sz="2800" spc="-65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a</a:t>
            </a:r>
            <a:r>
              <a:rPr dirty="0" sz="2800" spc="-60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method</a:t>
            </a:r>
            <a:r>
              <a:rPr dirty="0" sz="2800" spc="-75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for</a:t>
            </a:r>
            <a:r>
              <a:rPr dirty="0" sz="2800" spc="-65">
                <a:latin typeface="Carlito"/>
                <a:cs typeface="Carlito"/>
              </a:rPr>
              <a:t> </a:t>
            </a:r>
            <a:r>
              <a:rPr dirty="0" sz="2800" spc="-10">
                <a:latin typeface="Carlito"/>
                <a:cs typeface="Carlito"/>
              </a:rPr>
              <a:t>quantitatively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951280" y="1808543"/>
            <a:ext cx="7557770" cy="34328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ts val="3354"/>
              </a:lnSpc>
              <a:spcBef>
                <a:spcPts val="100"/>
              </a:spcBef>
            </a:pPr>
            <a:r>
              <a:rPr dirty="0" sz="2800">
                <a:latin typeface="Carlito"/>
                <a:cs typeface="Carlito"/>
              </a:rPr>
              <a:t>describing</a:t>
            </a:r>
            <a:r>
              <a:rPr dirty="0" sz="2800" spc="-55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the</a:t>
            </a:r>
            <a:r>
              <a:rPr dirty="0" sz="2800" spc="-55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main</a:t>
            </a:r>
            <a:r>
              <a:rPr dirty="0" sz="2800" spc="-60">
                <a:latin typeface="Carlito"/>
                <a:cs typeface="Carlito"/>
              </a:rPr>
              <a:t> </a:t>
            </a:r>
            <a:r>
              <a:rPr dirty="0" sz="2800" spc="-10">
                <a:latin typeface="Carlito"/>
                <a:cs typeface="Carlito"/>
              </a:rPr>
              <a:t>features</a:t>
            </a:r>
            <a:r>
              <a:rPr dirty="0" sz="2800" spc="-65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of</a:t>
            </a:r>
            <a:r>
              <a:rPr dirty="0" sz="2800" spc="-55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a</a:t>
            </a:r>
            <a:r>
              <a:rPr dirty="0" sz="2800" spc="-45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collection</a:t>
            </a:r>
            <a:r>
              <a:rPr dirty="0" sz="2800" spc="-65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of</a:t>
            </a:r>
            <a:r>
              <a:rPr dirty="0" sz="2800" spc="-50">
                <a:latin typeface="Carlito"/>
                <a:cs typeface="Carlito"/>
              </a:rPr>
              <a:t> </a:t>
            </a:r>
            <a:r>
              <a:rPr dirty="0" sz="2800" spc="-20">
                <a:latin typeface="Carlito"/>
                <a:cs typeface="Carlito"/>
              </a:rPr>
              <a:t>data</a:t>
            </a:r>
            <a:endParaRPr sz="2800">
              <a:latin typeface="Carlito"/>
              <a:cs typeface="Carlito"/>
            </a:endParaRPr>
          </a:p>
          <a:p>
            <a:pPr marL="545465" marR="821055" indent="-214629">
              <a:lnSpc>
                <a:spcPts val="3350"/>
              </a:lnSpc>
              <a:spcBef>
                <a:spcPts val="115"/>
              </a:spcBef>
              <a:buSzPct val="44642"/>
              <a:buFont typeface="OpenSymbol"/>
              <a:buChar char="●"/>
              <a:tabLst>
                <a:tab pos="545465" algn="l"/>
                <a:tab pos="2110105" algn="l"/>
              </a:tabLst>
            </a:pPr>
            <a:r>
              <a:rPr dirty="0" sz="2800" spc="-10">
                <a:latin typeface="Carlito"/>
                <a:cs typeface="Carlito"/>
              </a:rPr>
              <a:t>Variables:</a:t>
            </a:r>
            <a:r>
              <a:rPr dirty="0" sz="2800">
                <a:latin typeface="Carlito"/>
                <a:cs typeface="Carlito"/>
              </a:rPr>
              <a:t>	</a:t>
            </a:r>
            <a:r>
              <a:rPr dirty="0" sz="2800" spc="-10">
                <a:latin typeface="Carlito"/>
                <a:cs typeface="Carlito"/>
              </a:rPr>
              <a:t>Categorical,</a:t>
            </a:r>
            <a:r>
              <a:rPr dirty="0" sz="2800" spc="-105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Ratio,</a:t>
            </a:r>
            <a:r>
              <a:rPr dirty="0" sz="2800" spc="-95">
                <a:latin typeface="Carlito"/>
                <a:cs typeface="Carlito"/>
              </a:rPr>
              <a:t> </a:t>
            </a:r>
            <a:r>
              <a:rPr dirty="0" sz="2800" spc="-10">
                <a:latin typeface="Carlito"/>
                <a:cs typeface="Carlito"/>
              </a:rPr>
              <a:t>Independent, Dependent</a:t>
            </a:r>
            <a:endParaRPr sz="2800">
              <a:latin typeface="Carlito"/>
              <a:cs typeface="Carlito"/>
            </a:endParaRPr>
          </a:p>
          <a:p>
            <a:pPr marL="545465" marR="822960" indent="-214629">
              <a:lnSpc>
                <a:spcPts val="3350"/>
              </a:lnSpc>
              <a:spcBef>
                <a:spcPts val="10"/>
              </a:spcBef>
              <a:buSzPct val="44642"/>
              <a:buFont typeface="OpenSymbol"/>
              <a:buChar char="●"/>
              <a:tabLst>
                <a:tab pos="545465" algn="l"/>
              </a:tabLst>
            </a:pPr>
            <a:r>
              <a:rPr dirty="0" sz="2800" spc="-10">
                <a:latin typeface="Carlito"/>
                <a:cs typeface="Carlito"/>
              </a:rPr>
              <a:t>Frequency</a:t>
            </a:r>
            <a:r>
              <a:rPr dirty="0" sz="2800" spc="-95">
                <a:latin typeface="Carlito"/>
                <a:cs typeface="Carlito"/>
              </a:rPr>
              <a:t> </a:t>
            </a:r>
            <a:r>
              <a:rPr dirty="0" sz="2800" spc="-10">
                <a:latin typeface="Carlito"/>
                <a:cs typeface="Carlito"/>
              </a:rPr>
              <a:t>Distribution:</a:t>
            </a:r>
            <a:r>
              <a:rPr dirty="0" sz="2800" spc="-95">
                <a:latin typeface="Carlito"/>
                <a:cs typeface="Carlito"/>
              </a:rPr>
              <a:t> </a:t>
            </a:r>
            <a:r>
              <a:rPr dirty="0" sz="2800" spc="-10">
                <a:latin typeface="Carlito"/>
                <a:cs typeface="Carlito"/>
              </a:rPr>
              <a:t>Histogram,</a:t>
            </a:r>
            <a:r>
              <a:rPr dirty="0" sz="2800" spc="-95">
                <a:latin typeface="Carlito"/>
                <a:cs typeface="Carlito"/>
              </a:rPr>
              <a:t> </a:t>
            </a:r>
            <a:r>
              <a:rPr dirty="0" sz="2800" spc="-10">
                <a:latin typeface="Carlito"/>
                <a:cs typeface="Carlito"/>
              </a:rPr>
              <a:t>Normal distribution</a:t>
            </a:r>
            <a:endParaRPr sz="2800">
              <a:latin typeface="Carlito"/>
              <a:cs typeface="Carlito"/>
            </a:endParaRPr>
          </a:p>
          <a:p>
            <a:pPr marL="544830" indent="-213995">
              <a:lnSpc>
                <a:spcPts val="3240"/>
              </a:lnSpc>
              <a:buSzPct val="44642"/>
              <a:buFont typeface="OpenSymbol"/>
              <a:buChar char="●"/>
              <a:tabLst>
                <a:tab pos="544830" algn="l"/>
              </a:tabLst>
            </a:pPr>
            <a:r>
              <a:rPr dirty="0" sz="2800" spc="-10">
                <a:latin typeface="Carlito"/>
                <a:cs typeface="Carlito"/>
              </a:rPr>
              <a:t>Measures</a:t>
            </a:r>
            <a:r>
              <a:rPr dirty="0" sz="2800" spc="-80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of</a:t>
            </a:r>
            <a:r>
              <a:rPr dirty="0" sz="2800" spc="-75">
                <a:latin typeface="Carlito"/>
                <a:cs typeface="Carlito"/>
              </a:rPr>
              <a:t> </a:t>
            </a:r>
            <a:r>
              <a:rPr dirty="0" sz="2800" spc="-10">
                <a:latin typeface="Carlito"/>
                <a:cs typeface="Carlito"/>
              </a:rPr>
              <a:t>Centrality:</a:t>
            </a:r>
            <a:r>
              <a:rPr dirty="0" sz="2800" spc="-80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Mean,</a:t>
            </a:r>
            <a:r>
              <a:rPr dirty="0" sz="2800" spc="-75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Median,</a:t>
            </a:r>
            <a:r>
              <a:rPr dirty="0" sz="2800" spc="-80">
                <a:latin typeface="Carlito"/>
                <a:cs typeface="Carlito"/>
              </a:rPr>
              <a:t> </a:t>
            </a:r>
            <a:r>
              <a:rPr dirty="0" sz="2800" spc="-20">
                <a:latin typeface="Carlito"/>
                <a:cs typeface="Carlito"/>
              </a:rPr>
              <a:t>Mode</a:t>
            </a:r>
            <a:endParaRPr sz="2800">
              <a:latin typeface="Carlito"/>
              <a:cs typeface="Carlito"/>
            </a:endParaRPr>
          </a:p>
          <a:p>
            <a:pPr marL="545465" marR="43180" indent="-214629">
              <a:lnSpc>
                <a:spcPts val="3350"/>
              </a:lnSpc>
              <a:spcBef>
                <a:spcPts val="110"/>
              </a:spcBef>
              <a:buSzPct val="44642"/>
              <a:buFont typeface="OpenSymbol"/>
              <a:buChar char="●"/>
              <a:tabLst>
                <a:tab pos="545465" algn="l"/>
              </a:tabLst>
            </a:pPr>
            <a:r>
              <a:rPr dirty="0" sz="2800" spc="-10">
                <a:latin typeface="Carlito"/>
                <a:cs typeface="Carlito"/>
              </a:rPr>
              <a:t>Dispersion</a:t>
            </a:r>
            <a:r>
              <a:rPr dirty="0" sz="2800" spc="-55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of</a:t>
            </a:r>
            <a:r>
              <a:rPr dirty="0" sz="2800" spc="-45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a</a:t>
            </a:r>
            <a:r>
              <a:rPr dirty="0" sz="2800" spc="-45">
                <a:latin typeface="Carlito"/>
                <a:cs typeface="Carlito"/>
              </a:rPr>
              <a:t> </a:t>
            </a:r>
            <a:r>
              <a:rPr dirty="0" sz="2800" spc="-10">
                <a:latin typeface="Carlito"/>
                <a:cs typeface="Carlito"/>
              </a:rPr>
              <a:t>Distribution:</a:t>
            </a:r>
            <a:r>
              <a:rPr dirty="0" sz="2800" spc="-50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Range,</a:t>
            </a:r>
            <a:r>
              <a:rPr dirty="0" sz="2800" spc="-50">
                <a:latin typeface="Carlito"/>
                <a:cs typeface="Carlito"/>
              </a:rPr>
              <a:t> </a:t>
            </a:r>
            <a:r>
              <a:rPr dirty="0" sz="2800" spc="-10">
                <a:latin typeface="Carlito"/>
                <a:cs typeface="Carlito"/>
              </a:rPr>
              <a:t>Interquartile </a:t>
            </a:r>
            <a:r>
              <a:rPr dirty="0" sz="2800">
                <a:latin typeface="Carlito"/>
                <a:cs typeface="Carlito"/>
              </a:rPr>
              <a:t>range,</a:t>
            </a:r>
            <a:r>
              <a:rPr dirty="0" sz="2800" spc="-125">
                <a:latin typeface="Carlito"/>
                <a:cs typeface="Carlito"/>
              </a:rPr>
              <a:t> </a:t>
            </a:r>
            <a:r>
              <a:rPr dirty="0" sz="2800" spc="-10">
                <a:latin typeface="Carlito"/>
                <a:cs typeface="Carlito"/>
              </a:rPr>
              <a:t>Variance,</a:t>
            </a:r>
            <a:r>
              <a:rPr dirty="0" sz="2800" spc="-130">
                <a:latin typeface="Carlito"/>
                <a:cs typeface="Carlito"/>
              </a:rPr>
              <a:t> </a:t>
            </a:r>
            <a:r>
              <a:rPr dirty="0" sz="2800" spc="-10">
                <a:latin typeface="Carlito"/>
                <a:cs typeface="Carlito"/>
              </a:rPr>
              <a:t>Standard</a:t>
            </a:r>
            <a:r>
              <a:rPr dirty="0" sz="2800" spc="-125">
                <a:latin typeface="Carlito"/>
                <a:cs typeface="Carlito"/>
              </a:rPr>
              <a:t> </a:t>
            </a:r>
            <a:r>
              <a:rPr dirty="0" sz="2800" spc="-10">
                <a:latin typeface="Carlito"/>
                <a:cs typeface="Carlito"/>
              </a:rPr>
              <a:t>deviation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623417" y="5195417"/>
            <a:ext cx="15049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963980" y="5214505"/>
            <a:ext cx="726122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latin typeface="Carlito"/>
                <a:cs typeface="Carlito"/>
              </a:rPr>
              <a:t>Diagnostic</a:t>
            </a:r>
            <a:r>
              <a:rPr dirty="0" sz="2800" spc="-95" b="1">
                <a:latin typeface="Carlito"/>
                <a:cs typeface="Carlito"/>
              </a:rPr>
              <a:t> </a:t>
            </a:r>
            <a:r>
              <a:rPr dirty="0" sz="2800" spc="-10" b="1">
                <a:latin typeface="Carlito"/>
                <a:cs typeface="Carlito"/>
              </a:rPr>
              <a:t>Analytics/Causal</a:t>
            </a:r>
            <a:r>
              <a:rPr dirty="0" sz="2800" spc="-95" b="1">
                <a:latin typeface="Carlito"/>
                <a:cs typeface="Carlito"/>
              </a:rPr>
              <a:t> </a:t>
            </a:r>
            <a:r>
              <a:rPr dirty="0" sz="2800" b="1">
                <a:latin typeface="Carlito"/>
                <a:cs typeface="Carlito"/>
              </a:rPr>
              <a:t>analysis</a:t>
            </a:r>
            <a:r>
              <a:rPr dirty="0" sz="2800">
                <a:latin typeface="Carlito"/>
                <a:cs typeface="Carlito"/>
              </a:rPr>
              <a:t>:</a:t>
            </a:r>
            <a:r>
              <a:rPr dirty="0" sz="2800" spc="-95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Are</a:t>
            </a:r>
            <a:r>
              <a:rPr dirty="0" sz="2800" spc="-95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used</a:t>
            </a:r>
            <a:r>
              <a:rPr dirty="0" sz="2800" spc="-100">
                <a:latin typeface="Carlito"/>
                <a:cs typeface="Carlito"/>
              </a:rPr>
              <a:t> </a:t>
            </a:r>
            <a:r>
              <a:rPr dirty="0" sz="2800" spc="-25">
                <a:latin typeface="Carlito"/>
                <a:cs typeface="Carlito"/>
              </a:rPr>
              <a:t>for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951280" y="5641098"/>
            <a:ext cx="7646670" cy="8782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ts val="3354"/>
              </a:lnSpc>
              <a:spcBef>
                <a:spcPts val="100"/>
              </a:spcBef>
            </a:pPr>
            <a:r>
              <a:rPr dirty="0" sz="2800" spc="-25">
                <a:latin typeface="Carlito"/>
                <a:cs typeface="Carlito"/>
              </a:rPr>
              <a:t>discovery,</a:t>
            </a:r>
            <a:r>
              <a:rPr dirty="0" sz="2800" spc="-75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or</a:t>
            </a:r>
            <a:r>
              <a:rPr dirty="0" sz="2800" spc="-75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to</a:t>
            </a:r>
            <a:r>
              <a:rPr dirty="0" sz="2800" spc="-80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determine</a:t>
            </a:r>
            <a:r>
              <a:rPr dirty="0" sz="2800" spc="-80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why</a:t>
            </a:r>
            <a:r>
              <a:rPr dirty="0" sz="2800" spc="-75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something</a:t>
            </a:r>
            <a:r>
              <a:rPr dirty="0" sz="2800" spc="-75">
                <a:latin typeface="Carlito"/>
                <a:cs typeface="Carlito"/>
              </a:rPr>
              <a:t> </a:t>
            </a:r>
            <a:r>
              <a:rPr dirty="0" sz="2800" spc="-10">
                <a:latin typeface="Carlito"/>
                <a:cs typeface="Carlito"/>
              </a:rPr>
              <a:t>happened</a:t>
            </a:r>
            <a:endParaRPr sz="2800">
              <a:latin typeface="Carlito"/>
              <a:cs typeface="Carlito"/>
            </a:endParaRPr>
          </a:p>
          <a:p>
            <a:pPr marL="544830" indent="-213995">
              <a:lnSpc>
                <a:spcPts val="3354"/>
              </a:lnSpc>
              <a:buSzPct val="44642"/>
              <a:buFont typeface="OpenSymbol"/>
              <a:buChar char="●"/>
              <a:tabLst>
                <a:tab pos="544830" algn="l"/>
              </a:tabLst>
            </a:pPr>
            <a:r>
              <a:rPr dirty="0" sz="2800" spc="-10">
                <a:latin typeface="Carlito"/>
                <a:cs typeface="Carlito"/>
              </a:rPr>
              <a:t>Correlation:</a:t>
            </a:r>
            <a:r>
              <a:rPr dirty="0" sz="2800" spc="-60">
                <a:latin typeface="Carlito"/>
                <a:cs typeface="Carlito"/>
              </a:rPr>
              <a:t> </a:t>
            </a:r>
            <a:r>
              <a:rPr dirty="0" sz="2800" spc="-30">
                <a:latin typeface="Carlito"/>
                <a:cs typeface="Carlito"/>
              </a:rPr>
              <a:t>Pearson’s</a:t>
            </a:r>
            <a:r>
              <a:rPr dirty="0" sz="2800" spc="-65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r</a:t>
            </a:r>
            <a:r>
              <a:rPr dirty="0" sz="2800" spc="-60">
                <a:latin typeface="Carlito"/>
                <a:cs typeface="Carlito"/>
              </a:rPr>
              <a:t> </a:t>
            </a:r>
            <a:r>
              <a:rPr dirty="0" sz="2800" spc="-10">
                <a:latin typeface="Carlito"/>
                <a:cs typeface="Carlito"/>
              </a:rPr>
              <a:t>correlation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7064" y="560057"/>
            <a:ext cx="583501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Types</a:t>
            </a:r>
            <a:r>
              <a:rPr dirty="0" spc="-155"/>
              <a:t> </a:t>
            </a:r>
            <a:r>
              <a:rPr dirty="0"/>
              <a:t>of</a:t>
            </a:r>
            <a:r>
              <a:rPr dirty="0" spc="-114"/>
              <a:t> </a:t>
            </a:r>
            <a:r>
              <a:rPr dirty="0" spc="-20"/>
              <a:t>Data</a:t>
            </a:r>
            <a:r>
              <a:rPr dirty="0" spc="-285"/>
              <a:t> </a:t>
            </a:r>
            <a:r>
              <a:rPr dirty="0" spc="-10"/>
              <a:t>Analytics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23417" y="1182141"/>
            <a:ext cx="15049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63980" y="1201229"/>
            <a:ext cx="8413115" cy="17303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99800"/>
              </a:lnSpc>
              <a:spcBef>
                <a:spcPts val="105"/>
              </a:spcBef>
            </a:pPr>
            <a:r>
              <a:rPr dirty="0" sz="2800" b="1">
                <a:latin typeface="Carlito"/>
                <a:cs typeface="Carlito"/>
              </a:rPr>
              <a:t>Predictive</a:t>
            </a:r>
            <a:r>
              <a:rPr dirty="0" sz="2800" spc="420" b="1">
                <a:latin typeface="Carlito"/>
                <a:cs typeface="Carlito"/>
              </a:rPr>
              <a:t>   </a:t>
            </a:r>
            <a:r>
              <a:rPr dirty="0" sz="2800" b="1">
                <a:latin typeface="Carlito"/>
                <a:cs typeface="Carlito"/>
              </a:rPr>
              <a:t>Analytics</a:t>
            </a:r>
            <a:r>
              <a:rPr dirty="0" sz="2800">
                <a:latin typeface="Carlito"/>
                <a:cs typeface="Carlito"/>
              </a:rPr>
              <a:t>:</a:t>
            </a:r>
            <a:r>
              <a:rPr dirty="0" sz="2800" spc="415">
                <a:latin typeface="Carlito"/>
                <a:cs typeface="Carlito"/>
              </a:rPr>
              <a:t>   </a:t>
            </a:r>
            <a:r>
              <a:rPr dirty="0" sz="2800">
                <a:latin typeface="Carlito"/>
                <a:cs typeface="Carlito"/>
              </a:rPr>
              <a:t>These</a:t>
            </a:r>
            <a:r>
              <a:rPr dirty="0" sz="2800" spc="420">
                <a:latin typeface="Carlito"/>
                <a:cs typeface="Carlito"/>
              </a:rPr>
              <a:t>   </a:t>
            </a:r>
            <a:r>
              <a:rPr dirty="0" sz="2800">
                <a:latin typeface="Carlito"/>
                <a:cs typeface="Carlito"/>
              </a:rPr>
              <a:t>analytics</a:t>
            </a:r>
            <a:r>
              <a:rPr dirty="0" sz="2800" spc="415">
                <a:latin typeface="Carlito"/>
                <a:cs typeface="Carlito"/>
              </a:rPr>
              <a:t>   </a:t>
            </a:r>
            <a:r>
              <a:rPr dirty="0" sz="2800">
                <a:latin typeface="Carlito"/>
                <a:cs typeface="Carlito"/>
              </a:rPr>
              <a:t>are</a:t>
            </a:r>
            <a:r>
              <a:rPr dirty="0" sz="2800" spc="420">
                <a:latin typeface="Carlito"/>
                <a:cs typeface="Carlito"/>
              </a:rPr>
              <a:t>   </a:t>
            </a:r>
            <a:r>
              <a:rPr dirty="0" sz="2800" spc="-10">
                <a:latin typeface="Carlito"/>
                <a:cs typeface="Carlito"/>
              </a:rPr>
              <a:t>about </a:t>
            </a:r>
            <a:r>
              <a:rPr dirty="0" sz="2800">
                <a:latin typeface="Carlito"/>
                <a:cs typeface="Carlito"/>
              </a:rPr>
              <a:t>understanding</a:t>
            </a:r>
            <a:r>
              <a:rPr dirty="0" sz="2800" spc="365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the</a:t>
            </a:r>
            <a:r>
              <a:rPr dirty="0" sz="2800" spc="370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future</a:t>
            </a:r>
            <a:r>
              <a:rPr dirty="0" sz="2800" spc="365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using</a:t>
            </a:r>
            <a:r>
              <a:rPr dirty="0" sz="2800" spc="365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the</a:t>
            </a:r>
            <a:r>
              <a:rPr dirty="0" sz="2800" spc="375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data</a:t>
            </a:r>
            <a:r>
              <a:rPr dirty="0" sz="2800" spc="380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and</a:t>
            </a:r>
            <a:r>
              <a:rPr dirty="0" sz="2800" spc="365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the</a:t>
            </a:r>
            <a:r>
              <a:rPr dirty="0" sz="2800" spc="365">
                <a:latin typeface="Carlito"/>
                <a:cs typeface="Carlito"/>
              </a:rPr>
              <a:t> </a:t>
            </a:r>
            <a:r>
              <a:rPr dirty="0" sz="2800" spc="-10">
                <a:latin typeface="Carlito"/>
                <a:cs typeface="Carlito"/>
              </a:rPr>
              <a:t>trends </a:t>
            </a:r>
            <a:r>
              <a:rPr dirty="0" sz="2800">
                <a:latin typeface="Carlito"/>
                <a:cs typeface="Carlito"/>
              </a:rPr>
              <a:t>we</a:t>
            </a:r>
            <a:r>
              <a:rPr dirty="0" sz="2800" spc="114">
                <a:latin typeface="Carlito"/>
                <a:cs typeface="Carlito"/>
              </a:rPr>
              <a:t>  </a:t>
            </a:r>
            <a:r>
              <a:rPr dirty="0" sz="2800">
                <a:latin typeface="Carlito"/>
                <a:cs typeface="Carlito"/>
              </a:rPr>
              <a:t>have</a:t>
            </a:r>
            <a:r>
              <a:rPr dirty="0" sz="2800" spc="114">
                <a:latin typeface="Carlito"/>
                <a:cs typeface="Carlito"/>
              </a:rPr>
              <a:t>  </a:t>
            </a:r>
            <a:r>
              <a:rPr dirty="0" sz="2800">
                <a:latin typeface="Carlito"/>
                <a:cs typeface="Carlito"/>
              </a:rPr>
              <a:t>seen</a:t>
            </a:r>
            <a:r>
              <a:rPr dirty="0" sz="2800" spc="114">
                <a:latin typeface="Carlito"/>
                <a:cs typeface="Carlito"/>
              </a:rPr>
              <a:t>  </a:t>
            </a:r>
            <a:r>
              <a:rPr dirty="0" sz="2800">
                <a:latin typeface="Carlito"/>
                <a:cs typeface="Carlito"/>
              </a:rPr>
              <a:t>in</a:t>
            </a:r>
            <a:r>
              <a:rPr dirty="0" sz="2800" spc="110">
                <a:latin typeface="Carlito"/>
                <a:cs typeface="Carlito"/>
              </a:rPr>
              <a:t>  </a:t>
            </a:r>
            <a:r>
              <a:rPr dirty="0" sz="2800">
                <a:latin typeface="Carlito"/>
                <a:cs typeface="Carlito"/>
              </a:rPr>
              <a:t>the</a:t>
            </a:r>
            <a:r>
              <a:rPr dirty="0" sz="2800" spc="110">
                <a:latin typeface="Carlito"/>
                <a:cs typeface="Carlito"/>
              </a:rPr>
              <a:t>  </a:t>
            </a:r>
            <a:r>
              <a:rPr dirty="0" sz="2800">
                <a:latin typeface="Carlito"/>
                <a:cs typeface="Carlito"/>
              </a:rPr>
              <a:t>past,</a:t>
            </a:r>
            <a:r>
              <a:rPr dirty="0" sz="2800" spc="114">
                <a:latin typeface="Carlito"/>
                <a:cs typeface="Carlito"/>
              </a:rPr>
              <a:t>  </a:t>
            </a:r>
            <a:r>
              <a:rPr dirty="0" sz="2800">
                <a:latin typeface="Carlito"/>
                <a:cs typeface="Carlito"/>
              </a:rPr>
              <a:t>as</a:t>
            </a:r>
            <a:r>
              <a:rPr dirty="0" sz="2800" spc="114">
                <a:latin typeface="Carlito"/>
                <a:cs typeface="Carlito"/>
              </a:rPr>
              <a:t>  </a:t>
            </a:r>
            <a:r>
              <a:rPr dirty="0" sz="2800">
                <a:latin typeface="Carlito"/>
                <a:cs typeface="Carlito"/>
              </a:rPr>
              <a:t>well</a:t>
            </a:r>
            <a:r>
              <a:rPr dirty="0" sz="2800" spc="110">
                <a:latin typeface="Carlito"/>
                <a:cs typeface="Carlito"/>
              </a:rPr>
              <a:t>  </a:t>
            </a:r>
            <a:r>
              <a:rPr dirty="0" sz="2800">
                <a:latin typeface="Carlito"/>
                <a:cs typeface="Carlito"/>
              </a:rPr>
              <a:t>as</a:t>
            </a:r>
            <a:r>
              <a:rPr dirty="0" sz="2800" spc="110">
                <a:latin typeface="Carlito"/>
                <a:cs typeface="Carlito"/>
              </a:rPr>
              <a:t>  </a:t>
            </a:r>
            <a:r>
              <a:rPr dirty="0" sz="2800">
                <a:latin typeface="Carlito"/>
                <a:cs typeface="Carlito"/>
              </a:rPr>
              <a:t>emerging</a:t>
            </a:r>
            <a:r>
              <a:rPr dirty="0" sz="2800" spc="114">
                <a:latin typeface="Carlito"/>
                <a:cs typeface="Carlito"/>
              </a:rPr>
              <a:t>  </a:t>
            </a:r>
            <a:r>
              <a:rPr dirty="0" sz="2800" spc="-25">
                <a:latin typeface="Carlito"/>
                <a:cs typeface="Carlito"/>
              </a:rPr>
              <a:t>new </a:t>
            </a:r>
            <a:r>
              <a:rPr dirty="0" sz="2800" spc="-10">
                <a:latin typeface="Carlito"/>
                <a:cs typeface="Carlito"/>
              </a:rPr>
              <a:t>contexts</a:t>
            </a:r>
            <a:r>
              <a:rPr dirty="0" sz="2800" spc="-60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and</a:t>
            </a:r>
            <a:r>
              <a:rPr dirty="0" sz="2800" spc="-60">
                <a:latin typeface="Carlito"/>
                <a:cs typeface="Carlito"/>
              </a:rPr>
              <a:t> </a:t>
            </a:r>
            <a:r>
              <a:rPr dirty="0" sz="2800" spc="-10">
                <a:latin typeface="Carlito"/>
                <a:cs typeface="Carlito"/>
              </a:rPr>
              <a:t>processes.</a:t>
            </a:r>
            <a:r>
              <a:rPr dirty="0" sz="2800" spc="-60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They</a:t>
            </a:r>
            <a:r>
              <a:rPr dirty="0" sz="2800" spc="-60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are</a:t>
            </a:r>
            <a:r>
              <a:rPr dirty="0" sz="2800" spc="-55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done</a:t>
            </a:r>
            <a:r>
              <a:rPr dirty="0" sz="2800" spc="-55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in</a:t>
            </a:r>
            <a:r>
              <a:rPr dirty="0" sz="2800" spc="-60">
                <a:latin typeface="Carlito"/>
                <a:cs typeface="Carlito"/>
              </a:rPr>
              <a:t> </a:t>
            </a:r>
            <a:r>
              <a:rPr dirty="0" sz="2800" spc="-10">
                <a:latin typeface="Carlito"/>
                <a:cs typeface="Carlito"/>
              </a:rPr>
              <a:t>stages: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23417" y="5017935"/>
            <a:ext cx="140970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50">
                <a:latin typeface="Arial"/>
                <a:cs typeface="Arial"/>
              </a:rPr>
              <a:t>•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963980" y="5037010"/>
            <a:ext cx="8407400" cy="2007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600" b="1">
                <a:latin typeface="Carlito"/>
                <a:cs typeface="Carlito"/>
              </a:rPr>
              <a:t>Prescriptive</a:t>
            </a:r>
            <a:r>
              <a:rPr dirty="0" sz="2600" spc="370" b="1">
                <a:latin typeface="Carlito"/>
                <a:cs typeface="Carlito"/>
              </a:rPr>
              <a:t>  </a:t>
            </a:r>
            <a:r>
              <a:rPr dirty="0" sz="2600" b="1">
                <a:latin typeface="Carlito"/>
                <a:cs typeface="Carlito"/>
              </a:rPr>
              <a:t>Analytics</a:t>
            </a:r>
            <a:r>
              <a:rPr dirty="0" sz="2600">
                <a:latin typeface="Carlito"/>
                <a:cs typeface="Carlito"/>
              </a:rPr>
              <a:t>:</a:t>
            </a:r>
            <a:r>
              <a:rPr dirty="0" sz="2600" spc="375">
                <a:latin typeface="Carlito"/>
                <a:cs typeface="Carlito"/>
              </a:rPr>
              <a:t>  </a:t>
            </a:r>
            <a:r>
              <a:rPr dirty="0" sz="2600">
                <a:latin typeface="Carlito"/>
                <a:cs typeface="Carlito"/>
              </a:rPr>
              <a:t>Analyzes</a:t>
            </a:r>
            <a:r>
              <a:rPr dirty="0" sz="2600" spc="380">
                <a:latin typeface="Carlito"/>
                <a:cs typeface="Carlito"/>
              </a:rPr>
              <a:t>  </a:t>
            </a:r>
            <a:r>
              <a:rPr dirty="0" sz="2600">
                <a:latin typeface="Carlito"/>
                <a:cs typeface="Carlito"/>
              </a:rPr>
              <a:t>potential</a:t>
            </a:r>
            <a:r>
              <a:rPr dirty="0" sz="2600" spc="375">
                <a:latin typeface="Carlito"/>
                <a:cs typeface="Carlito"/>
              </a:rPr>
              <a:t>  </a:t>
            </a:r>
            <a:r>
              <a:rPr dirty="0" sz="2600">
                <a:latin typeface="Carlito"/>
                <a:cs typeface="Carlito"/>
              </a:rPr>
              <a:t>decisions,</a:t>
            </a:r>
            <a:r>
              <a:rPr dirty="0" sz="2600" spc="375">
                <a:latin typeface="Carlito"/>
                <a:cs typeface="Carlito"/>
              </a:rPr>
              <a:t>  </a:t>
            </a:r>
            <a:r>
              <a:rPr dirty="0" sz="2600" spc="-25">
                <a:latin typeface="Carlito"/>
                <a:cs typeface="Carlito"/>
              </a:rPr>
              <a:t>the </a:t>
            </a:r>
            <a:r>
              <a:rPr dirty="0" sz="2600">
                <a:latin typeface="Carlito"/>
                <a:cs typeface="Carlito"/>
              </a:rPr>
              <a:t>interactions</a:t>
            </a:r>
            <a:r>
              <a:rPr dirty="0" sz="2600" spc="30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between</a:t>
            </a:r>
            <a:r>
              <a:rPr dirty="0" sz="2600" spc="40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decisions,</a:t>
            </a:r>
            <a:r>
              <a:rPr dirty="0" sz="2600" spc="30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the</a:t>
            </a:r>
            <a:r>
              <a:rPr dirty="0" sz="2600" spc="40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influences</a:t>
            </a:r>
            <a:r>
              <a:rPr dirty="0" sz="2600" spc="25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that</a:t>
            </a:r>
            <a:r>
              <a:rPr dirty="0" sz="2600" spc="35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bear</a:t>
            </a:r>
            <a:r>
              <a:rPr dirty="0" sz="2600" spc="35">
                <a:latin typeface="Carlito"/>
                <a:cs typeface="Carlito"/>
              </a:rPr>
              <a:t> </a:t>
            </a:r>
            <a:r>
              <a:rPr dirty="0" sz="2600" spc="-20">
                <a:latin typeface="Carlito"/>
                <a:cs typeface="Carlito"/>
              </a:rPr>
              <a:t>upon </a:t>
            </a:r>
            <a:r>
              <a:rPr dirty="0" sz="2600">
                <a:latin typeface="Carlito"/>
                <a:cs typeface="Carlito"/>
              </a:rPr>
              <a:t>these</a:t>
            </a:r>
            <a:r>
              <a:rPr dirty="0" sz="2600" spc="55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decisions,</a:t>
            </a:r>
            <a:r>
              <a:rPr dirty="0" sz="2600" spc="55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and</a:t>
            </a:r>
            <a:r>
              <a:rPr dirty="0" sz="2600" spc="55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the</a:t>
            </a:r>
            <a:r>
              <a:rPr dirty="0" sz="2600" spc="65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bearing</a:t>
            </a:r>
            <a:r>
              <a:rPr dirty="0" sz="2600" spc="55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all</a:t>
            </a:r>
            <a:r>
              <a:rPr dirty="0" sz="2600" spc="60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of</a:t>
            </a:r>
            <a:r>
              <a:rPr dirty="0" sz="2600" spc="60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this</a:t>
            </a:r>
            <a:r>
              <a:rPr dirty="0" sz="2600" spc="70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has</a:t>
            </a:r>
            <a:r>
              <a:rPr dirty="0" sz="2600" spc="55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on</a:t>
            </a:r>
            <a:r>
              <a:rPr dirty="0" sz="2600" spc="60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an</a:t>
            </a:r>
            <a:r>
              <a:rPr dirty="0" sz="2600" spc="55">
                <a:latin typeface="Carlito"/>
                <a:cs typeface="Carlito"/>
              </a:rPr>
              <a:t> </a:t>
            </a:r>
            <a:r>
              <a:rPr dirty="0" sz="2600" spc="-10">
                <a:latin typeface="Carlito"/>
                <a:cs typeface="Carlito"/>
              </a:rPr>
              <a:t>outcome </a:t>
            </a:r>
            <a:r>
              <a:rPr dirty="0" sz="2600">
                <a:latin typeface="Carlito"/>
                <a:cs typeface="Carlito"/>
              </a:rPr>
              <a:t>to</a:t>
            </a:r>
            <a:r>
              <a:rPr dirty="0" sz="2600" spc="430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ultimately</a:t>
            </a:r>
            <a:r>
              <a:rPr dirty="0" sz="2600" spc="465">
                <a:latin typeface="Carlito"/>
                <a:cs typeface="Carlito"/>
              </a:rPr>
              <a:t> </a:t>
            </a:r>
            <a:r>
              <a:rPr dirty="0" sz="2600" b="1">
                <a:latin typeface="Carlito"/>
                <a:cs typeface="Carlito"/>
              </a:rPr>
              <a:t>prescribe</a:t>
            </a:r>
            <a:r>
              <a:rPr dirty="0" sz="2600" spc="445" b="1">
                <a:latin typeface="Carlito"/>
                <a:cs typeface="Carlito"/>
              </a:rPr>
              <a:t> </a:t>
            </a:r>
            <a:r>
              <a:rPr dirty="0" sz="2600" b="1">
                <a:latin typeface="Carlito"/>
                <a:cs typeface="Carlito"/>
              </a:rPr>
              <a:t>an</a:t>
            </a:r>
            <a:r>
              <a:rPr dirty="0" sz="2600" spc="434" b="1">
                <a:latin typeface="Carlito"/>
                <a:cs typeface="Carlito"/>
              </a:rPr>
              <a:t> </a:t>
            </a:r>
            <a:r>
              <a:rPr dirty="0" sz="2600" b="1">
                <a:latin typeface="Carlito"/>
                <a:cs typeface="Carlito"/>
              </a:rPr>
              <a:t>optimal</a:t>
            </a:r>
            <a:r>
              <a:rPr dirty="0" sz="2600" spc="434" b="1">
                <a:latin typeface="Carlito"/>
                <a:cs typeface="Carlito"/>
              </a:rPr>
              <a:t> </a:t>
            </a:r>
            <a:r>
              <a:rPr dirty="0" sz="2600" b="1">
                <a:latin typeface="Carlito"/>
                <a:cs typeface="Carlito"/>
              </a:rPr>
              <a:t>course</a:t>
            </a:r>
            <a:r>
              <a:rPr dirty="0" sz="2600" spc="430" b="1">
                <a:latin typeface="Carlito"/>
                <a:cs typeface="Carlito"/>
              </a:rPr>
              <a:t> </a:t>
            </a:r>
            <a:r>
              <a:rPr dirty="0" sz="2600" b="1">
                <a:latin typeface="Carlito"/>
                <a:cs typeface="Carlito"/>
              </a:rPr>
              <a:t>of</a:t>
            </a:r>
            <a:r>
              <a:rPr dirty="0" sz="2600" spc="450" b="1">
                <a:latin typeface="Carlito"/>
                <a:cs typeface="Carlito"/>
              </a:rPr>
              <a:t> </a:t>
            </a:r>
            <a:r>
              <a:rPr dirty="0" sz="2600" b="1">
                <a:latin typeface="Carlito"/>
                <a:cs typeface="Carlito"/>
              </a:rPr>
              <a:t>action</a:t>
            </a:r>
            <a:r>
              <a:rPr dirty="0" sz="2600" spc="434" b="1">
                <a:latin typeface="Carlito"/>
                <a:cs typeface="Carlito"/>
              </a:rPr>
              <a:t> </a:t>
            </a:r>
            <a:r>
              <a:rPr dirty="0" sz="2600" b="1">
                <a:latin typeface="Carlito"/>
                <a:cs typeface="Carlito"/>
              </a:rPr>
              <a:t>in</a:t>
            </a:r>
            <a:r>
              <a:rPr dirty="0" sz="2600" spc="430" b="1">
                <a:latin typeface="Carlito"/>
                <a:cs typeface="Carlito"/>
              </a:rPr>
              <a:t> </a:t>
            </a:r>
            <a:r>
              <a:rPr dirty="0" sz="2600" spc="-20" b="1">
                <a:latin typeface="Carlito"/>
                <a:cs typeface="Carlito"/>
              </a:rPr>
              <a:t>real time</a:t>
            </a:r>
            <a:endParaRPr sz="2600">
              <a:latin typeface="Carlito"/>
              <a:cs typeface="Carlito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1679" y="3000972"/>
            <a:ext cx="5576747" cy="201058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Dr. Solomon Teferra</dc:creator>
  <dc:title>PowerPoint Presentation</dc:title>
  <dcterms:created xsi:type="dcterms:W3CDTF">2024-04-08T14:14:31Z</dcterms:created>
  <dcterms:modified xsi:type="dcterms:W3CDTF">2024-04-08T14:14:31Z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2024-03-13T00:00:00Z</vt:filetime>
  </property>
  <property fmtid="{D5CDD505-2E9C-101B-9397-08002B2CF9AE}" pid="3" name="Creator">
    <vt:lpwstr>Impress</vt:lpwstr>
  </property>
  <property fmtid="{D5CDD505-2E9C-101B-9397-08002B2CF9AE}" pid="4" name="LastSaved">
    <vt:filetime>2024-04-08T00:00:00Z</vt:filetime>
  </property>
  <property fmtid="{D5CDD505-2E9C-101B-9397-08002B2CF9AE}" pid="5" name="Producer">
    <vt:lpwstr>3-Heights(TM) PDF Security Shell 4.8.25.2 (http://www.pdf-tools.com)</vt:lpwstr>
  </property>
</Properties>
</file>