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4" r:id="rId5"/>
    <p:sldId id="259" r:id="rId6"/>
    <p:sldId id="260" r:id="rId7"/>
    <p:sldId id="261" r:id="rId8"/>
    <p:sldId id="262" r:id="rId9"/>
    <p:sldId id="286" r:id="rId10"/>
    <p:sldId id="285" r:id="rId11"/>
    <p:sldId id="263" r:id="rId12"/>
    <p:sldId id="264" r:id="rId13"/>
    <p:sldId id="265" r:id="rId14"/>
    <p:sldId id="287" r:id="rId15"/>
    <p:sldId id="288" r:id="rId16"/>
    <p:sldId id="266" r:id="rId17"/>
    <p:sldId id="289" r:id="rId18"/>
    <p:sldId id="290" r:id="rId19"/>
    <p:sldId id="291" r:id="rId20"/>
    <p:sldId id="292" r:id="rId21"/>
    <p:sldId id="293" r:id="rId22"/>
    <p:sldId id="294" r:id="rId23"/>
    <p:sldId id="295"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FA91E63-4576-4B30-AAC7-E85B5E9EE610}" type="datetimeFigureOut">
              <a:rPr lang="en-US" smtClean="0"/>
              <a:t>4/10/2023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4FF2F3E-27BA-486F-B471-9B2FF424384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350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A91E63-4576-4B30-AAC7-E85B5E9EE610}"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F2F3E-27BA-486F-B471-9B2FF4243848}" type="slidenum">
              <a:rPr lang="en-US" smtClean="0"/>
              <a:t>‹#›</a:t>
            </a:fld>
            <a:endParaRPr lang="en-US"/>
          </a:p>
        </p:txBody>
      </p:sp>
    </p:spTree>
    <p:extLst>
      <p:ext uri="{BB962C8B-B14F-4D97-AF65-F5344CB8AC3E}">
        <p14:creationId xmlns:p14="http://schemas.microsoft.com/office/powerpoint/2010/main" val="309626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91E63-4576-4B30-AAC7-E85B5E9EE61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2F3E-27BA-486F-B471-9B2FF424384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6612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91E63-4576-4B30-AAC7-E85B5E9EE61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2F3E-27BA-486F-B471-9B2FF424384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7024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91E63-4576-4B30-AAC7-E85B5E9EE61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2F3E-27BA-486F-B471-9B2FF4243848}" type="slidenum">
              <a:rPr lang="en-US" smtClean="0"/>
              <a:t>‹#›</a:t>
            </a:fld>
            <a:endParaRPr lang="en-US"/>
          </a:p>
        </p:txBody>
      </p:sp>
    </p:spTree>
    <p:extLst>
      <p:ext uri="{BB962C8B-B14F-4D97-AF65-F5344CB8AC3E}">
        <p14:creationId xmlns:p14="http://schemas.microsoft.com/office/powerpoint/2010/main" val="1944162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91E63-4576-4B30-AAC7-E85B5E9EE61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2F3E-27BA-486F-B471-9B2FF424384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739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91E63-4576-4B30-AAC7-E85B5E9EE61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2F3E-27BA-486F-B471-9B2FF424384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0465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A91E63-4576-4B30-AAC7-E85B5E9EE61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2F3E-27BA-486F-B471-9B2FF424384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9016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A91E63-4576-4B30-AAC7-E85B5E9EE61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2F3E-27BA-486F-B471-9B2FF424384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0326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A91E63-4576-4B30-AAC7-E85B5E9EE61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2F3E-27BA-486F-B471-9B2FF4243848}" type="slidenum">
              <a:rPr lang="en-US" smtClean="0"/>
              <a:t>‹#›</a:t>
            </a:fld>
            <a:endParaRPr lang="en-US"/>
          </a:p>
        </p:txBody>
      </p:sp>
    </p:spTree>
    <p:extLst>
      <p:ext uri="{BB962C8B-B14F-4D97-AF65-F5344CB8AC3E}">
        <p14:creationId xmlns:p14="http://schemas.microsoft.com/office/powerpoint/2010/main" val="249628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91E63-4576-4B30-AAC7-E85B5E9EE61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2F3E-27BA-486F-B471-9B2FF424384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148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A91E63-4576-4B30-AAC7-E85B5E9EE610}"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F2F3E-27BA-486F-B471-9B2FF4243848}" type="slidenum">
              <a:rPr lang="en-US" smtClean="0"/>
              <a:t>‹#›</a:t>
            </a:fld>
            <a:endParaRPr lang="en-US"/>
          </a:p>
        </p:txBody>
      </p:sp>
    </p:spTree>
    <p:extLst>
      <p:ext uri="{BB962C8B-B14F-4D97-AF65-F5344CB8AC3E}">
        <p14:creationId xmlns:p14="http://schemas.microsoft.com/office/powerpoint/2010/main" val="210834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A91E63-4576-4B30-AAC7-E85B5E9EE610}"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FF2F3E-27BA-486F-B471-9B2FF424384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583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A91E63-4576-4B30-AAC7-E85B5E9EE610}"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FF2F3E-27BA-486F-B471-9B2FF424384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344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91E63-4576-4B30-AAC7-E85B5E9EE610}" type="datetimeFigureOut">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FF2F3E-27BA-486F-B471-9B2FF4243848}" type="slidenum">
              <a:rPr lang="en-US" smtClean="0"/>
              <a:t>‹#›</a:t>
            </a:fld>
            <a:endParaRPr lang="en-US"/>
          </a:p>
        </p:txBody>
      </p:sp>
    </p:spTree>
    <p:extLst>
      <p:ext uri="{BB962C8B-B14F-4D97-AF65-F5344CB8AC3E}">
        <p14:creationId xmlns:p14="http://schemas.microsoft.com/office/powerpoint/2010/main" val="2877002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A91E63-4576-4B30-AAC7-E85B5E9EE610}"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F2F3E-27BA-486F-B471-9B2FF424384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145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A91E63-4576-4B30-AAC7-E85B5E9EE610}"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F2F3E-27BA-486F-B471-9B2FF4243848}" type="slidenum">
              <a:rPr lang="en-US" smtClean="0"/>
              <a:t>‹#›</a:t>
            </a:fld>
            <a:endParaRPr lang="en-US"/>
          </a:p>
        </p:txBody>
      </p:sp>
    </p:spTree>
    <p:extLst>
      <p:ext uri="{BB962C8B-B14F-4D97-AF65-F5344CB8AC3E}">
        <p14:creationId xmlns:p14="http://schemas.microsoft.com/office/powerpoint/2010/main" val="114760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A91E63-4576-4B30-AAC7-E85B5E9EE610}" type="datetimeFigureOut">
              <a:rPr lang="en-US" smtClean="0"/>
              <a:t>4/10/2023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FF2F3E-27BA-486F-B471-9B2FF4243848}" type="slidenum">
              <a:rPr lang="en-US" smtClean="0"/>
              <a:t>‹#›</a:t>
            </a:fld>
            <a:endParaRPr lang="en-US"/>
          </a:p>
        </p:txBody>
      </p:sp>
    </p:spTree>
    <p:extLst>
      <p:ext uri="{BB962C8B-B14F-4D97-AF65-F5344CB8AC3E}">
        <p14:creationId xmlns:p14="http://schemas.microsoft.com/office/powerpoint/2010/main" val="618962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002060"/>
                </a:solidFill>
                <a:latin typeface="Copperplate Gothic Bold" panose="020E0705020206020404" pitchFamily="34" charset="0"/>
              </a:rPr>
              <a:t>Chapter One </a:t>
            </a:r>
            <a:endParaRPr lang="en-US" sz="5400" b="1" dirty="0">
              <a:solidFill>
                <a:srgbClr val="002060"/>
              </a:solidFill>
              <a:latin typeface="Copperplate Gothic Bold" panose="020E0705020206020404" pitchFamily="34" charset="0"/>
            </a:endParaRPr>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6000" b="1" dirty="0">
                <a:solidFill>
                  <a:srgbClr val="FF0000"/>
                </a:solidFill>
                <a:latin typeface="Copperplate Gothic Bold" panose="020E0705020206020404" pitchFamily="34" charset="0"/>
              </a:rPr>
              <a:t>Introduction to Data </a:t>
            </a:r>
            <a:r>
              <a:rPr lang="en-US" sz="6000" b="1" dirty="0" smtClean="0">
                <a:solidFill>
                  <a:srgbClr val="FF0000"/>
                </a:solidFill>
                <a:latin typeface="Copperplate Gothic Bold" panose="020E0705020206020404" pitchFamily="34" charset="0"/>
              </a:rPr>
              <a:t>Science</a:t>
            </a:r>
            <a:endParaRPr lang="en-US" sz="6000" dirty="0">
              <a:solidFill>
                <a:srgbClr val="FF0000"/>
              </a:solidFill>
              <a:latin typeface="Copperplate Gothic Bold" panose="020E0705020206020404" pitchFamily="34" charset="0"/>
            </a:endParaRPr>
          </a:p>
        </p:txBody>
      </p:sp>
    </p:spTree>
    <p:extLst>
      <p:ext uri="{BB962C8B-B14F-4D97-AF65-F5344CB8AC3E}">
        <p14:creationId xmlns:p14="http://schemas.microsoft.com/office/powerpoint/2010/main" val="2896002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83212" y="914401"/>
            <a:ext cx="9706707" cy="5359790"/>
          </a:xfrm>
          <a:prstGeom prst="rect">
            <a:avLst/>
          </a:prstGeom>
        </p:spPr>
      </p:pic>
    </p:spTree>
    <p:extLst>
      <p:ext uri="{BB962C8B-B14F-4D97-AF65-F5344CB8AC3E}">
        <p14:creationId xmlns:p14="http://schemas.microsoft.com/office/powerpoint/2010/main" val="3048574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21757"/>
            <a:ext cx="9601196" cy="1303867"/>
          </a:xfrm>
        </p:spPr>
        <p:txBody>
          <a:bodyPr/>
          <a:lstStyle/>
          <a:p>
            <a:r>
              <a:rPr lang="en-US" b="1" dirty="0" smtClean="0"/>
              <a:t>Continued ….</a:t>
            </a:r>
            <a:endParaRPr lang="en-US" b="1" dirty="0"/>
          </a:p>
        </p:txBody>
      </p:sp>
      <p:sp>
        <p:nvSpPr>
          <p:cNvPr id="3" name="Content Placeholder 2"/>
          <p:cNvSpPr>
            <a:spLocks noGrp="1"/>
          </p:cNvSpPr>
          <p:nvPr>
            <p:ph idx="1"/>
          </p:nvPr>
        </p:nvSpPr>
        <p:spPr>
          <a:xfrm>
            <a:off x="838200" y="1839692"/>
            <a:ext cx="10515600" cy="4782993"/>
          </a:xfrm>
        </p:spPr>
        <p:txBody>
          <a:bodyPr>
            <a:normAutofit fontScale="92500" lnSpcReduction="20000"/>
          </a:bodyPr>
          <a:lstStyle/>
          <a:p>
            <a:pPr algn="just">
              <a:lnSpc>
                <a:spcPct val="150000"/>
              </a:lnSpc>
            </a:pPr>
            <a:r>
              <a:rPr lang="en-US" sz="3400" dirty="0" smtClean="0">
                <a:latin typeface="Times New Roman" panose="02020603050405020304" pitchFamily="18" charset="0"/>
                <a:cs typeface="Times New Roman" panose="02020603050405020304" pitchFamily="18" charset="0"/>
              </a:rPr>
              <a:t>Data science is the field of study that combines domain expertise, programming skills, and knowledge of math and statistics to extract meaningful insights from data. </a:t>
            </a:r>
          </a:p>
          <a:p>
            <a:pPr algn="just">
              <a:lnSpc>
                <a:spcPct val="150000"/>
              </a:lnSpc>
            </a:pPr>
            <a:r>
              <a:rPr lang="en-US" sz="3400" dirty="0" smtClean="0">
                <a:latin typeface="Times New Roman" panose="02020603050405020304" pitchFamily="18" charset="0"/>
                <a:cs typeface="Times New Roman" panose="02020603050405020304" pitchFamily="18" charset="0"/>
              </a:rPr>
              <a:t>Data science practitioners apply machine learning algorithms to numbers, text, images, video, audio, and more to produce artificial intelligence (AI) systems that perform tasks which ordinarily require human intelligence.</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889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093" y="317114"/>
            <a:ext cx="9601196" cy="1303867"/>
          </a:xfrm>
        </p:spPr>
        <p:txBody>
          <a:bodyPr/>
          <a:lstStyle/>
          <a:p>
            <a:pPr algn="ctr"/>
            <a:r>
              <a:rPr lang="en-US" b="1" dirty="0" smtClean="0"/>
              <a:t>Data Science is Multidisciplinary </a:t>
            </a:r>
            <a:endParaRPr lang="en-US" b="1" dirty="0"/>
          </a:p>
        </p:txBody>
      </p:sp>
      <p:pic>
        <p:nvPicPr>
          <p:cNvPr id="4" name="Picture 3"/>
          <p:cNvPicPr>
            <a:picLocks noChangeAspect="1"/>
          </p:cNvPicPr>
          <p:nvPr/>
        </p:nvPicPr>
        <p:blipFill>
          <a:blip r:embed="rId2"/>
          <a:stretch>
            <a:fillRect/>
          </a:stretch>
        </p:blipFill>
        <p:spPr>
          <a:xfrm>
            <a:off x="2415669" y="1358178"/>
            <a:ext cx="7249825" cy="5040597"/>
          </a:xfrm>
          <a:prstGeom prst="rect">
            <a:avLst/>
          </a:prstGeom>
        </p:spPr>
      </p:pic>
    </p:spTree>
    <p:extLst>
      <p:ext uri="{BB962C8B-B14F-4D97-AF65-F5344CB8AC3E}">
        <p14:creationId xmlns:p14="http://schemas.microsoft.com/office/powerpoint/2010/main" val="2666924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469513"/>
            <a:ext cx="9601196" cy="1303867"/>
          </a:xfrm>
        </p:spPr>
        <p:txBody>
          <a:bodyPr/>
          <a:lstStyle/>
          <a:p>
            <a:r>
              <a:rPr lang="en-US" b="1" dirty="0" smtClean="0">
                <a:latin typeface="Times New Roman" panose="02020603050405020304" pitchFamily="18" charset="0"/>
                <a:cs typeface="Times New Roman" panose="02020603050405020304" pitchFamily="18" charset="0"/>
              </a:rPr>
              <a:t>What Data Science do?</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82279"/>
            <a:ext cx="10515600" cy="4852266"/>
          </a:xfrm>
        </p:spPr>
        <p:txBody>
          <a:bodyPr>
            <a:normAutofit fontScale="77500" lnSpcReduction="20000"/>
          </a:bodyPr>
          <a:lstStyle/>
          <a:p>
            <a:pPr>
              <a:lnSpc>
                <a:spcPct val="150000"/>
              </a:lnSpc>
            </a:pPr>
            <a:r>
              <a:rPr lang="en-US" sz="3400" dirty="0" smtClean="0"/>
              <a:t>A typical data science process looks like this, which can be modified for specific use case:</a:t>
            </a:r>
          </a:p>
          <a:p>
            <a:pPr lvl="1">
              <a:lnSpc>
                <a:spcPct val="150000"/>
              </a:lnSpc>
              <a:buFont typeface="Wingdings" panose="05000000000000000000" pitchFamily="2" charset="2"/>
              <a:buChar char="Ø"/>
            </a:pPr>
            <a:r>
              <a:rPr lang="en-US" sz="3400" dirty="0" smtClean="0"/>
              <a:t>Understand the business</a:t>
            </a:r>
          </a:p>
          <a:p>
            <a:pPr lvl="1">
              <a:lnSpc>
                <a:spcPct val="150000"/>
              </a:lnSpc>
              <a:buFont typeface="Wingdings" panose="05000000000000000000" pitchFamily="2" charset="2"/>
              <a:buChar char="Ø"/>
            </a:pPr>
            <a:r>
              <a:rPr lang="en-US" sz="3400" dirty="0" smtClean="0"/>
              <a:t>Collect &amp; explore the data</a:t>
            </a:r>
          </a:p>
          <a:p>
            <a:pPr lvl="1">
              <a:lnSpc>
                <a:spcPct val="150000"/>
              </a:lnSpc>
              <a:buFont typeface="Wingdings" panose="05000000000000000000" pitchFamily="2" charset="2"/>
              <a:buChar char="Ø"/>
            </a:pPr>
            <a:r>
              <a:rPr lang="en-US" sz="3400" dirty="0" smtClean="0"/>
              <a:t>Prepare &amp; process the data</a:t>
            </a:r>
          </a:p>
          <a:p>
            <a:pPr lvl="1">
              <a:lnSpc>
                <a:spcPct val="150000"/>
              </a:lnSpc>
              <a:buFont typeface="Wingdings" panose="05000000000000000000" pitchFamily="2" charset="2"/>
              <a:buChar char="Ø"/>
            </a:pPr>
            <a:r>
              <a:rPr lang="en-US" sz="3400" dirty="0" smtClean="0"/>
              <a:t>Build &amp; validate the models</a:t>
            </a:r>
          </a:p>
          <a:p>
            <a:pPr lvl="1">
              <a:lnSpc>
                <a:spcPct val="150000"/>
              </a:lnSpc>
              <a:buFont typeface="Wingdings" panose="05000000000000000000" pitchFamily="2" charset="2"/>
              <a:buChar char="Ø"/>
            </a:pPr>
            <a:r>
              <a:rPr lang="en-US" sz="3400" dirty="0" smtClean="0"/>
              <a:t>Deploy &amp; monitor the performance</a:t>
            </a:r>
            <a:endParaRPr lang="en-US" sz="3400" dirty="0"/>
          </a:p>
        </p:txBody>
      </p:sp>
    </p:spTree>
    <p:extLst>
      <p:ext uri="{BB962C8B-B14F-4D97-AF65-F5344CB8AC3E}">
        <p14:creationId xmlns:p14="http://schemas.microsoft.com/office/powerpoint/2010/main" val="887970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is Data Science Important?</a:t>
            </a:r>
            <a:r>
              <a:rPr lang="en-US" b="1" dirty="0"/>
              <a:t/>
            </a:r>
            <a:br>
              <a:rPr lang="en-US" b="1" dirty="0"/>
            </a:br>
            <a:endParaRPr lang="en-US" dirty="0"/>
          </a:p>
        </p:txBody>
      </p:sp>
      <p:sp>
        <p:nvSpPr>
          <p:cNvPr id="3" name="Content Placeholder 2"/>
          <p:cNvSpPr>
            <a:spLocks noGrp="1"/>
          </p:cNvSpPr>
          <p:nvPr>
            <p:ph idx="1"/>
          </p:nvPr>
        </p:nvSpPr>
        <p:spPr/>
        <p:txBody>
          <a:bodyPr/>
          <a:lstStyle/>
          <a:p>
            <a:r>
              <a:rPr lang="en-US" u="sng" dirty="0"/>
              <a:t>By leveraging the right data</a:t>
            </a:r>
            <a:r>
              <a:rPr lang="en-US" dirty="0"/>
              <a:t>, companies can create and implement business strategies to stay ahead of the competition</a:t>
            </a:r>
          </a:p>
          <a:p>
            <a:r>
              <a:rPr lang="en-US" dirty="0"/>
              <a:t>Leaders can make </a:t>
            </a:r>
            <a:r>
              <a:rPr lang="en-US" u="sng" dirty="0"/>
              <a:t>data-driven decisions </a:t>
            </a:r>
            <a:r>
              <a:rPr lang="en-US" dirty="0"/>
              <a:t>to solve business problems using </a:t>
            </a:r>
            <a:r>
              <a:rPr lang="en-US" u="sng" dirty="0"/>
              <a:t>trends</a:t>
            </a:r>
            <a:r>
              <a:rPr lang="en-US" dirty="0"/>
              <a:t> and </a:t>
            </a:r>
            <a:r>
              <a:rPr lang="en-US" u="sng" dirty="0"/>
              <a:t>data insights</a:t>
            </a:r>
            <a:r>
              <a:rPr lang="en-US" dirty="0"/>
              <a:t> </a:t>
            </a:r>
          </a:p>
          <a:p>
            <a:r>
              <a:rPr lang="en-US" dirty="0"/>
              <a:t>Recommendations for business growth and expansion can be made by combining </a:t>
            </a:r>
            <a:r>
              <a:rPr lang="en-US" u="sng" dirty="0"/>
              <a:t>experiments with analytics</a:t>
            </a:r>
            <a:r>
              <a:rPr lang="en-US" dirty="0"/>
              <a:t> </a:t>
            </a:r>
          </a:p>
        </p:txBody>
      </p:sp>
    </p:spTree>
    <p:extLst>
      <p:ext uri="{BB962C8B-B14F-4D97-AF65-F5344CB8AC3E}">
        <p14:creationId xmlns:p14="http://schemas.microsoft.com/office/powerpoint/2010/main" val="3025621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It is a good opportunity for companies to achieve a sustainable competitive advantage by </a:t>
            </a:r>
            <a:r>
              <a:rPr lang="en-US" u="sng" dirty="0"/>
              <a:t>evaluating the current data strategy approach</a:t>
            </a:r>
          </a:p>
          <a:p>
            <a:r>
              <a:rPr lang="en-US" dirty="0"/>
              <a:t>Leaders can also drive business improvement and re-evaluate the company’s needs by </a:t>
            </a:r>
            <a:r>
              <a:rPr lang="en-US" u="sng" dirty="0"/>
              <a:t>analyzing data sets and future trends</a:t>
            </a:r>
          </a:p>
        </p:txBody>
      </p:sp>
    </p:spTree>
    <p:extLst>
      <p:ext uri="{BB962C8B-B14F-4D97-AF65-F5344CB8AC3E}">
        <p14:creationId xmlns:p14="http://schemas.microsoft.com/office/powerpoint/2010/main" val="232499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98405" y="500495"/>
            <a:ext cx="10371341" cy="5997287"/>
          </a:xfrm>
          <a:prstGeom prst="rect">
            <a:avLst/>
          </a:prstGeom>
        </p:spPr>
      </p:pic>
    </p:spTree>
    <p:extLst>
      <p:ext uri="{BB962C8B-B14F-4D97-AF65-F5344CB8AC3E}">
        <p14:creationId xmlns:p14="http://schemas.microsoft.com/office/powerpoint/2010/main" val="2455358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91923"/>
          </a:xfrm>
        </p:spPr>
        <p:txBody>
          <a:bodyPr>
            <a:normAutofit fontScale="90000"/>
          </a:bodyPr>
          <a:lstStyle/>
          <a:p>
            <a:r>
              <a:rPr lang="en-US" b="1" dirty="0"/>
              <a:t>1. Business Understanding</a:t>
            </a:r>
            <a:br>
              <a:rPr lang="en-US" b="1" dirty="0"/>
            </a:br>
            <a:endParaRPr lang="en-US" dirty="0"/>
          </a:p>
        </p:txBody>
      </p:sp>
      <p:sp>
        <p:nvSpPr>
          <p:cNvPr id="3" name="Content Placeholder 2"/>
          <p:cNvSpPr>
            <a:spLocks noGrp="1"/>
          </p:cNvSpPr>
          <p:nvPr>
            <p:ph idx="1"/>
          </p:nvPr>
        </p:nvSpPr>
        <p:spPr>
          <a:xfrm>
            <a:off x="1295401" y="1674055"/>
            <a:ext cx="9601196" cy="4201813"/>
          </a:xfrm>
        </p:spPr>
        <p:txBody>
          <a:bodyPr/>
          <a:lstStyle/>
          <a:p>
            <a:r>
              <a:rPr lang="en-US" dirty="0"/>
              <a:t> </a:t>
            </a:r>
            <a:r>
              <a:rPr lang="en-US" sz="3200" dirty="0"/>
              <a:t>identifying the central objectives of your project by identifying the variables that need to be predicted</a:t>
            </a:r>
            <a:r>
              <a:rPr lang="en-US" sz="3200" dirty="0" smtClean="0"/>
              <a:t>.</a:t>
            </a:r>
          </a:p>
          <a:p>
            <a:r>
              <a:rPr lang="en-US" sz="3200" dirty="0"/>
              <a:t>If it’s a regression, it could be something like a sales forecast. If it’s a clustering, it could be a customer profile. Understanding the power of data and how you can utilize it to derive results for your business by </a:t>
            </a:r>
            <a:r>
              <a:rPr lang="en-US" sz="3200" u="sng" dirty="0"/>
              <a:t>asking the right questions is more of an art than a science</a:t>
            </a:r>
            <a:r>
              <a:rPr lang="en-US" sz="3200" dirty="0"/>
              <a:t>, and doing this well comes with a lot of experience</a:t>
            </a:r>
            <a:endParaRPr lang="en-US" sz="3200" dirty="0"/>
          </a:p>
        </p:txBody>
      </p:sp>
    </p:spTree>
    <p:extLst>
      <p:ext uri="{BB962C8B-B14F-4D97-AF65-F5344CB8AC3E}">
        <p14:creationId xmlns:p14="http://schemas.microsoft.com/office/powerpoint/2010/main" val="335008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a:t>
            </a:r>
          </a:p>
        </p:txBody>
      </p:sp>
      <p:sp>
        <p:nvSpPr>
          <p:cNvPr id="3" name="Content Placeholder 2"/>
          <p:cNvSpPr>
            <a:spLocks noGrp="1"/>
          </p:cNvSpPr>
          <p:nvPr>
            <p:ph idx="1"/>
          </p:nvPr>
        </p:nvSpPr>
        <p:spPr/>
        <p:txBody>
          <a:bodyPr/>
          <a:lstStyle/>
          <a:p>
            <a:r>
              <a:rPr lang="en-US" dirty="0"/>
              <a:t>Data mining is the process of gathering your data from different </a:t>
            </a:r>
            <a:r>
              <a:rPr lang="en-US" dirty="0" smtClean="0"/>
              <a:t>sources</a:t>
            </a:r>
          </a:p>
          <a:p>
            <a:r>
              <a:rPr lang="en-US" dirty="0"/>
              <a:t>At this stage, some of the questions worth considering are - what data do I need for my project? Where does it live? How can I obtain it? What is the most efficient way to store and access all of it?</a:t>
            </a:r>
            <a:endParaRPr lang="en-US" dirty="0"/>
          </a:p>
        </p:txBody>
      </p:sp>
    </p:spTree>
    <p:extLst>
      <p:ext uri="{BB962C8B-B14F-4D97-AF65-F5344CB8AC3E}">
        <p14:creationId xmlns:p14="http://schemas.microsoft.com/office/powerpoint/2010/main" val="256507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Cleaning</a:t>
            </a:r>
          </a:p>
        </p:txBody>
      </p:sp>
      <p:sp>
        <p:nvSpPr>
          <p:cNvPr id="3" name="Content Placeholder 2"/>
          <p:cNvSpPr>
            <a:spLocks noGrp="1"/>
          </p:cNvSpPr>
          <p:nvPr>
            <p:ph idx="1"/>
          </p:nvPr>
        </p:nvSpPr>
        <p:spPr/>
        <p:txBody>
          <a:bodyPr>
            <a:normAutofit/>
          </a:bodyPr>
          <a:lstStyle/>
          <a:p>
            <a:pPr>
              <a:spcBef>
                <a:spcPts val="0"/>
              </a:spcBef>
              <a:spcAft>
                <a:spcPts val="0"/>
              </a:spcAft>
            </a:pPr>
            <a:r>
              <a:rPr lang="en-US" dirty="0"/>
              <a:t>It is the process of </a:t>
            </a:r>
            <a:r>
              <a:rPr lang="en-US" b="1" dirty="0" smtClean="0"/>
              <a:t>filtering</a:t>
            </a:r>
            <a:r>
              <a:rPr lang="en-US" dirty="0"/>
              <a:t>, and </a:t>
            </a:r>
            <a:r>
              <a:rPr lang="en-US" b="1" dirty="0"/>
              <a:t>cleaning</a:t>
            </a:r>
            <a:r>
              <a:rPr lang="en-US" dirty="0"/>
              <a:t> data before it is put in a data warehouse or any other storage solution on which data analysis can be carried </a:t>
            </a:r>
            <a:r>
              <a:rPr lang="en-US" dirty="0" smtClean="0"/>
              <a:t>out</a:t>
            </a:r>
          </a:p>
          <a:p>
            <a:pPr>
              <a:spcBef>
                <a:spcPts val="0"/>
              </a:spcBef>
              <a:spcAft>
                <a:spcPts val="0"/>
              </a:spcAft>
            </a:pPr>
            <a:r>
              <a:rPr lang="en-US" dirty="0" smtClean="0"/>
              <a:t>there </a:t>
            </a:r>
            <a:r>
              <a:rPr lang="en-US" dirty="0"/>
              <a:t>are so many possible scenarios that could necessitate cleaning. </a:t>
            </a:r>
            <a:endParaRPr lang="en-US" dirty="0" smtClean="0"/>
          </a:p>
          <a:p>
            <a:pPr>
              <a:spcBef>
                <a:spcPts val="0"/>
              </a:spcBef>
              <a:spcAft>
                <a:spcPts val="0"/>
              </a:spcAft>
            </a:pPr>
            <a:r>
              <a:rPr lang="en-US" dirty="0" smtClean="0"/>
              <a:t>For </a:t>
            </a:r>
            <a:r>
              <a:rPr lang="en-US" dirty="0"/>
              <a:t>instance, the data could also have </a:t>
            </a:r>
            <a:r>
              <a:rPr lang="en-US" b="1" dirty="0"/>
              <a:t>inconsistencies</a:t>
            </a:r>
            <a:r>
              <a:rPr lang="en-US" dirty="0"/>
              <a:t> within the same column, meaning that some rows could be labelled </a:t>
            </a:r>
            <a:r>
              <a:rPr lang="en-US" i="1" dirty="0"/>
              <a:t>0</a:t>
            </a:r>
            <a:r>
              <a:rPr lang="en-US" dirty="0"/>
              <a:t> or </a:t>
            </a:r>
            <a:r>
              <a:rPr lang="en-US" i="1" dirty="0"/>
              <a:t>1</a:t>
            </a:r>
            <a:r>
              <a:rPr lang="en-US" dirty="0"/>
              <a:t>, and others could be labelled </a:t>
            </a:r>
            <a:r>
              <a:rPr lang="en-US" i="1" dirty="0"/>
              <a:t>no</a:t>
            </a:r>
            <a:r>
              <a:rPr lang="en-US" dirty="0"/>
              <a:t> or </a:t>
            </a:r>
            <a:r>
              <a:rPr lang="en-US" i="1" dirty="0"/>
              <a:t>yes</a:t>
            </a:r>
            <a:r>
              <a:rPr lang="en-US" dirty="0" smtClean="0"/>
              <a:t>..</a:t>
            </a:r>
            <a:endParaRPr lang="en-US" dirty="0"/>
          </a:p>
        </p:txBody>
      </p:sp>
    </p:spTree>
    <p:extLst>
      <p:ext uri="{BB962C8B-B14F-4D97-AF65-F5344CB8AC3E}">
        <p14:creationId xmlns:p14="http://schemas.microsoft.com/office/powerpoint/2010/main" val="377628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584" y="386821"/>
            <a:ext cx="9601196" cy="1303867"/>
          </a:xfrm>
        </p:spPr>
        <p:txBody>
          <a:bodyPr/>
          <a:lstStyle/>
          <a:p>
            <a:r>
              <a:rPr lang="en-US" b="1" dirty="0" smtClean="0">
                <a:solidFill>
                  <a:srgbClr val="002060"/>
                </a:solidFill>
                <a:latin typeface="Copperplate Gothic Bold" panose="020E0705020206020404" pitchFamily="34" charset="0"/>
              </a:rPr>
              <a:t>Outline</a:t>
            </a:r>
            <a:endParaRPr lang="en-US" b="1" dirty="0">
              <a:solidFill>
                <a:srgbClr val="002060"/>
              </a:solidFill>
              <a:latin typeface="Copperplate Gothic Bold" panose="020E0705020206020404" pitchFamily="34" charset="0"/>
            </a:endParaRPr>
          </a:p>
        </p:txBody>
      </p:sp>
      <p:sp>
        <p:nvSpPr>
          <p:cNvPr id="3" name="Content Placeholder 2"/>
          <p:cNvSpPr>
            <a:spLocks noGrp="1"/>
          </p:cNvSpPr>
          <p:nvPr>
            <p:ph idx="1"/>
          </p:nvPr>
        </p:nvSpPr>
        <p:spPr>
          <a:xfrm>
            <a:off x="630382" y="1690688"/>
            <a:ext cx="10515600" cy="4351338"/>
          </a:xfrm>
        </p:spPr>
        <p:txBody>
          <a:bodyPr>
            <a:normAutofit fontScale="85000" lnSpcReduction="10000"/>
          </a:bodyPr>
          <a:lstStyle/>
          <a:p>
            <a:pPr>
              <a:lnSpc>
                <a:spcPct val="150000"/>
              </a:lnSpc>
              <a:buFont typeface="Wingdings" panose="05000000000000000000" pitchFamily="2" charset="2"/>
              <a:buChar char="v"/>
            </a:pPr>
            <a:r>
              <a:rPr lang="en-US" sz="3200" b="1" dirty="0" smtClean="0">
                <a:solidFill>
                  <a:schemeClr val="accent5">
                    <a:lumMod val="50000"/>
                  </a:schemeClr>
                </a:solidFill>
                <a:latin typeface="Abyssinica SIL" panose="02000000000000000000" pitchFamily="2" charset="0"/>
                <a:ea typeface="Abyssinica SIL" panose="02000000000000000000" pitchFamily="2" charset="0"/>
                <a:cs typeface="Abyssinica SIL" panose="02000000000000000000" pitchFamily="2" charset="0"/>
              </a:rPr>
              <a:t>Overview of the data Revolution </a:t>
            </a:r>
          </a:p>
          <a:p>
            <a:pPr>
              <a:lnSpc>
                <a:spcPct val="150000"/>
              </a:lnSpc>
              <a:buFont typeface="Wingdings" panose="05000000000000000000" pitchFamily="2" charset="2"/>
              <a:buChar char="v"/>
            </a:pPr>
            <a:r>
              <a:rPr lang="en-US" sz="3200" b="1" dirty="0" smtClean="0">
                <a:solidFill>
                  <a:schemeClr val="accent5">
                    <a:lumMod val="50000"/>
                  </a:schemeClr>
                </a:solidFill>
                <a:latin typeface="Abyssinica SIL" panose="02000000000000000000" pitchFamily="2" charset="0"/>
                <a:ea typeface="Abyssinica SIL" panose="02000000000000000000" pitchFamily="2" charset="0"/>
                <a:cs typeface="Abyssinica SIL" panose="02000000000000000000" pitchFamily="2" charset="0"/>
              </a:rPr>
              <a:t>The demand for data Professionals</a:t>
            </a:r>
          </a:p>
          <a:p>
            <a:pPr>
              <a:lnSpc>
                <a:spcPct val="150000"/>
              </a:lnSpc>
              <a:buFont typeface="Wingdings" panose="05000000000000000000" pitchFamily="2" charset="2"/>
              <a:buChar char="v"/>
            </a:pPr>
            <a:r>
              <a:rPr lang="en-US" sz="3200" b="1" dirty="0" smtClean="0">
                <a:solidFill>
                  <a:schemeClr val="accent5">
                    <a:lumMod val="50000"/>
                  </a:schemeClr>
                </a:solidFill>
                <a:latin typeface="Abyssinica SIL" panose="02000000000000000000" pitchFamily="2" charset="0"/>
                <a:ea typeface="Abyssinica SIL" panose="02000000000000000000" pitchFamily="2" charset="0"/>
                <a:cs typeface="Abyssinica SIL" panose="02000000000000000000" pitchFamily="2" charset="0"/>
              </a:rPr>
              <a:t>Defining the Data Science Discipline</a:t>
            </a:r>
          </a:p>
          <a:p>
            <a:pPr>
              <a:lnSpc>
                <a:spcPct val="150000"/>
              </a:lnSpc>
              <a:buFont typeface="Wingdings" panose="05000000000000000000" pitchFamily="2" charset="2"/>
              <a:buChar char="v"/>
            </a:pPr>
            <a:r>
              <a:rPr lang="en-US" sz="3200" b="1" dirty="0" smtClean="0">
                <a:solidFill>
                  <a:schemeClr val="accent5">
                    <a:lumMod val="50000"/>
                  </a:schemeClr>
                </a:solidFill>
                <a:latin typeface="Abyssinica SIL" panose="02000000000000000000" pitchFamily="2" charset="0"/>
                <a:ea typeface="Abyssinica SIL" panose="02000000000000000000" pitchFamily="2" charset="0"/>
                <a:cs typeface="Abyssinica SIL" panose="02000000000000000000" pitchFamily="2" charset="0"/>
              </a:rPr>
              <a:t>Data Science and other Data Related Disciplines</a:t>
            </a:r>
          </a:p>
          <a:p>
            <a:pPr>
              <a:lnSpc>
                <a:spcPct val="150000"/>
              </a:lnSpc>
              <a:buFont typeface="Wingdings" panose="05000000000000000000" pitchFamily="2" charset="2"/>
              <a:buChar char="v"/>
            </a:pPr>
            <a:r>
              <a:rPr lang="en-US" sz="3200" b="1" dirty="0" smtClean="0">
                <a:solidFill>
                  <a:schemeClr val="accent5">
                    <a:lumMod val="50000"/>
                  </a:schemeClr>
                </a:solidFill>
                <a:latin typeface="Abyssinica SIL" panose="02000000000000000000" pitchFamily="2" charset="0"/>
                <a:ea typeface="Abyssinica SIL" panose="02000000000000000000" pitchFamily="2" charset="0"/>
                <a:cs typeface="Abyssinica SIL" panose="02000000000000000000" pitchFamily="2" charset="0"/>
              </a:rPr>
              <a:t>Knowledge areas of the Data Science Discipline</a:t>
            </a:r>
          </a:p>
        </p:txBody>
      </p:sp>
    </p:spTree>
    <p:extLst>
      <p:ext uri="{BB962C8B-B14F-4D97-AF65-F5344CB8AC3E}">
        <p14:creationId xmlns:p14="http://schemas.microsoft.com/office/powerpoint/2010/main" val="3849133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Exploration</a:t>
            </a:r>
          </a:p>
        </p:txBody>
      </p:sp>
      <p:sp>
        <p:nvSpPr>
          <p:cNvPr id="3" name="Content Placeholder 2"/>
          <p:cNvSpPr>
            <a:spLocks noGrp="1"/>
          </p:cNvSpPr>
          <p:nvPr>
            <p:ph idx="1"/>
          </p:nvPr>
        </p:nvSpPr>
        <p:spPr/>
        <p:txBody>
          <a:bodyPr>
            <a:normAutofit/>
          </a:bodyPr>
          <a:lstStyle/>
          <a:p>
            <a:pPr>
              <a:spcBef>
                <a:spcPts val="0"/>
              </a:spcBef>
              <a:spcAft>
                <a:spcPts val="0"/>
              </a:spcAft>
            </a:pPr>
            <a:r>
              <a:rPr lang="en-US" sz="2800" dirty="0"/>
              <a:t>Involves </a:t>
            </a:r>
            <a:r>
              <a:rPr lang="en-US" sz="2800" b="1" dirty="0" smtClean="0">
                <a:solidFill>
                  <a:srgbClr val="0000FF"/>
                </a:solidFill>
              </a:rPr>
              <a:t>analysis</a:t>
            </a:r>
            <a:r>
              <a:rPr lang="en-US" sz="2800" dirty="0"/>
              <a:t> </a:t>
            </a:r>
            <a:r>
              <a:rPr lang="en-US" sz="2800" dirty="0" smtClean="0"/>
              <a:t>and  </a:t>
            </a:r>
            <a:r>
              <a:rPr lang="en-US" sz="2800" b="1" dirty="0">
                <a:solidFill>
                  <a:srgbClr val="0000FF"/>
                </a:solidFill>
              </a:rPr>
              <a:t>transforming</a:t>
            </a:r>
            <a:r>
              <a:rPr lang="en-US" sz="2800" dirty="0"/>
              <a:t>, </a:t>
            </a:r>
            <a:r>
              <a:rPr lang="en-US" sz="2800" dirty="0" smtClean="0"/>
              <a:t>data </a:t>
            </a:r>
            <a:r>
              <a:rPr lang="en-US" sz="2800" dirty="0"/>
              <a:t>with the goal of </a:t>
            </a:r>
            <a:r>
              <a:rPr lang="en-US" sz="2800" b="1" dirty="0"/>
              <a:t>highlighting relevant data</a:t>
            </a:r>
            <a:r>
              <a:rPr lang="en-US" sz="2800" dirty="0"/>
              <a:t>, </a:t>
            </a:r>
            <a:r>
              <a:rPr lang="en-US" sz="2800" b="1" dirty="0" smtClean="0"/>
              <a:t>synthesizing</a:t>
            </a:r>
            <a:r>
              <a:rPr lang="en-US" sz="2800" dirty="0" smtClean="0"/>
              <a:t> </a:t>
            </a:r>
            <a:r>
              <a:rPr lang="en-US" sz="2800" dirty="0"/>
              <a:t>and </a:t>
            </a:r>
            <a:r>
              <a:rPr lang="en-US" sz="2800" b="1" dirty="0"/>
              <a:t>extracting</a:t>
            </a:r>
            <a:r>
              <a:rPr lang="en-US" sz="2800" dirty="0"/>
              <a:t> </a:t>
            </a:r>
            <a:r>
              <a:rPr lang="en-US" sz="2800" b="1" dirty="0">
                <a:solidFill>
                  <a:schemeClr val="tx1">
                    <a:lumMod val="50000"/>
                  </a:schemeClr>
                </a:solidFill>
              </a:rPr>
              <a:t>useful hidden information with high potential </a:t>
            </a:r>
            <a:r>
              <a:rPr lang="en-US" sz="2800" dirty="0"/>
              <a:t>from a business point of </a:t>
            </a:r>
            <a:r>
              <a:rPr lang="en-US" sz="2800" dirty="0" smtClean="0"/>
              <a:t>view</a:t>
            </a:r>
          </a:p>
          <a:p>
            <a:pPr>
              <a:spcBef>
                <a:spcPts val="0"/>
              </a:spcBef>
              <a:spcAft>
                <a:spcPts val="0"/>
              </a:spcAft>
            </a:pPr>
            <a:r>
              <a:rPr lang="en-US" sz="2800" dirty="0"/>
              <a:t>This is where you understand the patterns and bias in your </a:t>
            </a:r>
            <a:r>
              <a:rPr lang="en-US" sz="2800" dirty="0" smtClean="0"/>
              <a:t>data</a:t>
            </a:r>
          </a:p>
          <a:p>
            <a:pPr>
              <a:spcBef>
                <a:spcPts val="0"/>
              </a:spcBef>
              <a:spcAft>
                <a:spcPts val="0"/>
              </a:spcAft>
            </a:pPr>
            <a:r>
              <a:rPr lang="en-US" sz="2800" dirty="0"/>
              <a:t>Using all of this information, you start to form hypotheses about your data and the problem you are tackling</a:t>
            </a:r>
            <a:endParaRPr lang="en-US" sz="2800" dirty="0"/>
          </a:p>
        </p:txBody>
      </p:sp>
    </p:spTree>
    <p:extLst>
      <p:ext uri="{BB962C8B-B14F-4D97-AF65-F5344CB8AC3E}">
        <p14:creationId xmlns:p14="http://schemas.microsoft.com/office/powerpoint/2010/main" val="99382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Feature Engineering</a:t>
            </a:r>
            <a:br>
              <a:rPr lang="en-US" b="1" dirty="0"/>
            </a:br>
            <a:endParaRPr lang="en-US" dirty="0"/>
          </a:p>
        </p:txBody>
      </p:sp>
      <p:sp>
        <p:nvSpPr>
          <p:cNvPr id="3" name="Content Placeholder 2"/>
          <p:cNvSpPr>
            <a:spLocks noGrp="1"/>
          </p:cNvSpPr>
          <p:nvPr>
            <p:ph idx="1"/>
          </p:nvPr>
        </p:nvSpPr>
        <p:spPr/>
        <p:txBody>
          <a:bodyPr/>
          <a:lstStyle/>
          <a:p>
            <a:r>
              <a:rPr lang="en-US" dirty="0"/>
              <a:t>In machine learning, a feature is a measurable property or attribute of a phenomenon being observed</a:t>
            </a:r>
            <a:r>
              <a:rPr lang="en-US" dirty="0" smtClean="0"/>
              <a:t>.</a:t>
            </a:r>
          </a:p>
          <a:p>
            <a:r>
              <a:rPr lang="en-US" dirty="0"/>
              <a:t>Feature selection is the process of cutting down the features that add more noise than </a:t>
            </a:r>
            <a:r>
              <a:rPr lang="en-US" dirty="0" smtClean="0"/>
              <a:t>information</a:t>
            </a:r>
          </a:p>
          <a:p>
            <a:r>
              <a:rPr lang="en-US" dirty="0"/>
              <a:t>Feature construction involves creating new features from the ones that you already have (and possibly ditching the old ones)</a:t>
            </a:r>
            <a:endParaRPr lang="en-US" dirty="0"/>
          </a:p>
        </p:txBody>
      </p:sp>
    </p:spTree>
    <p:extLst>
      <p:ext uri="{BB962C8B-B14F-4D97-AF65-F5344CB8AC3E}">
        <p14:creationId xmlns:p14="http://schemas.microsoft.com/office/powerpoint/2010/main" val="2799109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Predictive Modeling</a:t>
            </a:r>
          </a:p>
        </p:txBody>
      </p:sp>
      <p:sp>
        <p:nvSpPr>
          <p:cNvPr id="3" name="Content Placeholder 2"/>
          <p:cNvSpPr>
            <a:spLocks noGrp="1"/>
          </p:cNvSpPr>
          <p:nvPr>
            <p:ph idx="1"/>
          </p:nvPr>
        </p:nvSpPr>
        <p:spPr/>
        <p:txBody>
          <a:bodyPr/>
          <a:lstStyle/>
          <a:p>
            <a:r>
              <a:rPr lang="en-US" dirty="0"/>
              <a:t>this is where you decide which model to pick for your </a:t>
            </a:r>
            <a:r>
              <a:rPr lang="en-US" dirty="0" smtClean="0"/>
              <a:t>problem</a:t>
            </a:r>
          </a:p>
          <a:p>
            <a:r>
              <a:rPr lang="en-US" dirty="0"/>
              <a:t>that you end up training will be dependent on the size, type and quality of your data, how much time and computational resources you are willing to invest, and the type of output you intend to derive. </a:t>
            </a:r>
            <a:endParaRPr lang="en-US" dirty="0"/>
          </a:p>
        </p:txBody>
      </p:sp>
    </p:spTree>
    <p:extLst>
      <p:ext uri="{BB962C8B-B14F-4D97-AF65-F5344CB8AC3E}">
        <p14:creationId xmlns:p14="http://schemas.microsoft.com/office/powerpoint/2010/main" val="2750751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Visualization</a:t>
            </a:r>
          </a:p>
        </p:txBody>
      </p:sp>
      <p:sp>
        <p:nvSpPr>
          <p:cNvPr id="3" name="Content Placeholder 2"/>
          <p:cNvSpPr>
            <a:spLocks noGrp="1"/>
          </p:cNvSpPr>
          <p:nvPr>
            <p:ph idx="1"/>
          </p:nvPr>
        </p:nvSpPr>
        <p:spPr/>
        <p:txBody>
          <a:bodyPr/>
          <a:lstStyle/>
          <a:p>
            <a:r>
              <a:rPr lang="en-US" dirty="0"/>
              <a:t>Once you’ve derived the intended insights from your model, you have to represent them in way that the different key stakeholders in the project can understand</a:t>
            </a:r>
            <a:r>
              <a:rPr lang="en-US" dirty="0" smtClean="0"/>
              <a:t>.</a:t>
            </a:r>
          </a:p>
          <a:p>
            <a:r>
              <a:rPr lang="en-US" dirty="0"/>
              <a:t> This is where you evaluate how the success of your model relates to your original business understanding. Does it tackle the problems identified? Does the analysis yield any tangible solutions? </a:t>
            </a:r>
            <a:endParaRPr lang="en-US" dirty="0"/>
          </a:p>
        </p:txBody>
      </p:sp>
    </p:spTree>
    <p:extLst>
      <p:ext uri="{BB962C8B-B14F-4D97-AF65-F5344CB8AC3E}">
        <p14:creationId xmlns:p14="http://schemas.microsoft.com/office/powerpoint/2010/main" val="2412400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372532"/>
            <a:ext cx="9601196" cy="1303867"/>
          </a:xfrm>
        </p:spPr>
        <p:txBody>
          <a:bodyPr>
            <a:normAutofit/>
          </a:bodyPr>
          <a:lstStyle/>
          <a:p>
            <a:pPr lvl="1" algn="l" rtl="0">
              <a:lnSpc>
                <a:spcPct val="90000"/>
              </a:lnSpc>
              <a:spcBef>
                <a:spcPct val="0"/>
              </a:spcBef>
            </a:pPr>
            <a:r>
              <a:rPr lang="en-US" sz="3600" b="1" dirty="0">
                <a:latin typeface="Times New Roman" panose="02020603050405020304" pitchFamily="18" charset="0"/>
                <a:cs typeface="Times New Roman" panose="02020603050405020304" pitchFamily="18" charset="0"/>
              </a:rPr>
              <a:t>Data Science and other Data Related </a:t>
            </a:r>
            <a:r>
              <a:rPr lang="en-US" sz="3600" b="1" dirty="0" smtClean="0">
                <a:latin typeface="Times New Roman" panose="02020603050405020304" pitchFamily="18" charset="0"/>
                <a:cs typeface="Times New Roman" panose="02020603050405020304" pitchFamily="18" charset="0"/>
              </a:rPr>
              <a:t>Disciplines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1600"/>
            <a:ext cx="10515600" cy="5084618"/>
          </a:xfrm>
        </p:spPr>
        <p:txBody>
          <a:bodyPr>
            <a:normAutofit fontScale="70000" lnSpcReduction="20000"/>
          </a:bodyPr>
          <a:lstStyle/>
          <a:p>
            <a:pPr marL="0" indent="0">
              <a:buNone/>
            </a:pPr>
            <a:r>
              <a:rPr lang="it-IT" sz="4000" b="1" dirty="0"/>
              <a:t>Data Science vs Data Analysis</a:t>
            </a:r>
            <a:endParaRPr lang="it-IT" sz="4000" dirty="0"/>
          </a:p>
          <a:p>
            <a:pPr algn="just">
              <a:lnSpc>
                <a:spcPct val="160000"/>
              </a:lnSpc>
            </a:pPr>
            <a:r>
              <a:rPr lang="en-US" sz="3400" dirty="0">
                <a:latin typeface="Times New Roman" panose="02020603050405020304" pitchFamily="18" charset="0"/>
                <a:cs typeface="Times New Roman" panose="02020603050405020304" pitchFamily="18" charset="0"/>
              </a:rPr>
              <a:t>Data analysis emphasizes on correlative analysis to predict relationships between data sets or known variables to discover how a particular event can occur in the future</a:t>
            </a:r>
            <a:r>
              <a:rPr lang="en-US" sz="3400" dirty="0" smtClean="0">
                <a:latin typeface="Times New Roman" panose="02020603050405020304" pitchFamily="18" charset="0"/>
                <a:cs typeface="Times New Roman" panose="02020603050405020304" pitchFamily="18" charset="0"/>
              </a:rPr>
              <a:t>.</a:t>
            </a:r>
          </a:p>
          <a:p>
            <a:pPr algn="just">
              <a:lnSpc>
                <a:spcPct val="160000"/>
              </a:lnSpc>
            </a:pPr>
            <a:r>
              <a:rPr lang="en-US" sz="3400" dirty="0">
                <a:latin typeface="Times New Roman" panose="02020603050405020304" pitchFamily="18" charset="0"/>
                <a:cs typeface="Times New Roman" panose="02020603050405020304" pitchFamily="18" charset="0"/>
              </a:rPr>
              <a:t>Data science emphasizes on providing strategic actionable insights into the world where people don’t know what they don’t know</a:t>
            </a:r>
            <a:r>
              <a:rPr lang="en-US" sz="3400" dirty="0" smtClean="0">
                <a:latin typeface="Times New Roman" panose="02020603050405020304" pitchFamily="18" charset="0"/>
                <a:cs typeface="Times New Roman" panose="02020603050405020304" pitchFamily="18" charset="0"/>
              </a:rPr>
              <a:t>.</a:t>
            </a:r>
          </a:p>
          <a:p>
            <a:pPr algn="just">
              <a:lnSpc>
                <a:spcPct val="160000"/>
              </a:lnSpc>
            </a:pPr>
            <a:r>
              <a:rPr lang="en-US" sz="3400" dirty="0">
                <a:latin typeface="Times New Roman" panose="02020603050405020304" pitchFamily="18" charset="0"/>
                <a:cs typeface="Times New Roman" panose="02020603050405020304" pitchFamily="18" charset="0"/>
              </a:rPr>
              <a:t>Data Analysts focus more on descriptive nature of data analysis, but the role of a Data Scientist is to deep dive into the data and find actionable insights based on the data set.</a:t>
            </a:r>
          </a:p>
        </p:txBody>
      </p:sp>
    </p:spTree>
    <p:extLst>
      <p:ext uri="{BB962C8B-B14F-4D97-AF65-F5344CB8AC3E}">
        <p14:creationId xmlns:p14="http://schemas.microsoft.com/office/powerpoint/2010/main" val="3200944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29732"/>
            <a:ext cx="9601196" cy="666559"/>
          </a:xfrm>
        </p:spPr>
        <p:txBody>
          <a:bodyPr>
            <a:normAutofit fontScale="90000"/>
          </a:bodyPr>
          <a:lstStyle/>
          <a:p>
            <a:r>
              <a:rPr lang="it-IT" b="1" dirty="0"/>
              <a:t>Data Science vs Data Mining</a:t>
            </a:r>
            <a:r>
              <a:rPr lang="it-IT" dirty="0"/>
              <a:t/>
            </a:r>
            <a:br>
              <a:rPr lang="it-IT" dirty="0"/>
            </a:br>
            <a:endParaRPr lang="en-US" dirty="0"/>
          </a:p>
        </p:txBody>
      </p:sp>
      <p:sp>
        <p:nvSpPr>
          <p:cNvPr id="3" name="Content Placeholder 2"/>
          <p:cNvSpPr>
            <a:spLocks noGrp="1"/>
          </p:cNvSpPr>
          <p:nvPr>
            <p:ph idx="1"/>
          </p:nvPr>
        </p:nvSpPr>
        <p:spPr>
          <a:xfrm>
            <a:off x="1295401" y="1343891"/>
            <a:ext cx="9601196" cy="4738254"/>
          </a:xfrm>
        </p:spPr>
        <p:txBody>
          <a:bodyPr>
            <a:noAutofit/>
          </a:bodyPr>
          <a:lstStyle/>
          <a:p>
            <a:pPr algn="just">
              <a:lnSpc>
                <a:spcPct val="150000"/>
              </a:lnSpc>
            </a:pPr>
            <a:r>
              <a:rPr lang="en-US" dirty="0"/>
              <a:t>Data mining is a subset of data science that refers to the process of collecting data and searching it for patterns in data. </a:t>
            </a:r>
            <a:endParaRPr lang="en-US" dirty="0" smtClean="0"/>
          </a:p>
          <a:p>
            <a:pPr algn="just">
              <a:lnSpc>
                <a:spcPct val="150000"/>
              </a:lnSpc>
            </a:pPr>
            <a:r>
              <a:rPr lang="en-US" dirty="0" smtClean="0"/>
              <a:t>The </a:t>
            </a:r>
            <a:r>
              <a:rPr lang="en-US" dirty="0"/>
              <a:t>main goal is to design algorithms that extract insights from large unstructured data sets and validate the findings by applying identified patterns to novel subsets of data. </a:t>
            </a:r>
            <a:endParaRPr lang="en-US" dirty="0" smtClean="0"/>
          </a:p>
          <a:p>
            <a:pPr algn="just">
              <a:lnSpc>
                <a:spcPct val="150000"/>
              </a:lnSpc>
            </a:pPr>
            <a:r>
              <a:rPr lang="en-US" dirty="0" smtClean="0"/>
              <a:t>The </a:t>
            </a:r>
            <a:r>
              <a:rPr lang="en-US" dirty="0"/>
              <a:t>ultimate and direct business application of data mining is prediction</a:t>
            </a:r>
            <a:r>
              <a:rPr lang="en-US" dirty="0" smtClean="0"/>
              <a:t>.</a:t>
            </a:r>
          </a:p>
          <a:p>
            <a:pPr algn="just">
              <a:lnSpc>
                <a:spcPct val="150000"/>
              </a:lnSpc>
            </a:pPr>
            <a:r>
              <a:rPr lang="en-US" dirty="0"/>
              <a:t>Data Science is dependent on data mining. Rather data mining can be considered the first step of data science.</a:t>
            </a:r>
          </a:p>
        </p:txBody>
      </p:sp>
    </p:spTree>
    <p:extLst>
      <p:ext uri="{BB962C8B-B14F-4D97-AF65-F5344CB8AC3E}">
        <p14:creationId xmlns:p14="http://schemas.microsoft.com/office/powerpoint/2010/main" val="1329895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88170"/>
            <a:ext cx="9601196" cy="791250"/>
          </a:xfrm>
        </p:spPr>
        <p:txBody>
          <a:bodyPr>
            <a:normAutofit/>
          </a:bodyPr>
          <a:lstStyle/>
          <a:p>
            <a:r>
              <a:rPr lang="en-US" b="1" dirty="0"/>
              <a:t>Data Science vs Machine </a:t>
            </a:r>
            <a:r>
              <a:rPr lang="en-US" b="1" dirty="0" smtClean="0"/>
              <a:t>Learning</a:t>
            </a:r>
            <a:endParaRPr lang="en-US" dirty="0"/>
          </a:p>
        </p:txBody>
      </p:sp>
      <p:sp>
        <p:nvSpPr>
          <p:cNvPr id="3" name="Content Placeholder 2"/>
          <p:cNvSpPr>
            <a:spLocks noGrp="1"/>
          </p:cNvSpPr>
          <p:nvPr>
            <p:ph idx="1"/>
          </p:nvPr>
        </p:nvSpPr>
        <p:spPr>
          <a:xfrm>
            <a:off x="1295401" y="1690256"/>
            <a:ext cx="9857506" cy="4342632"/>
          </a:xfrm>
        </p:spPr>
        <p:txBody>
          <a:bodyPr>
            <a:noAutofit/>
          </a:bodyPr>
          <a:lstStyle/>
          <a:p>
            <a:pPr algn="just">
              <a:lnSpc>
                <a:spcPct val="150000"/>
              </a:lnSpc>
            </a:pPr>
            <a:r>
              <a:rPr lang="en-US" dirty="0"/>
              <a:t>Machine learning along with data science and big data is gaining traction because of its widespread use in various big data companies across the world. </a:t>
            </a:r>
            <a:endParaRPr lang="en-US" dirty="0" smtClean="0"/>
          </a:p>
          <a:p>
            <a:pPr algn="just">
              <a:lnSpc>
                <a:spcPct val="150000"/>
              </a:lnSpc>
            </a:pPr>
            <a:r>
              <a:rPr lang="en-US" dirty="0" smtClean="0"/>
              <a:t>The </a:t>
            </a:r>
            <a:r>
              <a:rPr lang="en-US" dirty="0"/>
              <a:t>major refining tools for doing data science is machine learning which is a cocktail of statistics, computer science and mathematics. </a:t>
            </a:r>
            <a:endParaRPr lang="en-US" dirty="0" smtClean="0"/>
          </a:p>
          <a:p>
            <a:pPr algn="just">
              <a:lnSpc>
                <a:spcPct val="150000"/>
              </a:lnSpc>
            </a:pPr>
            <a:r>
              <a:rPr lang="en-US" dirty="0" smtClean="0"/>
              <a:t>Data </a:t>
            </a:r>
            <a:r>
              <a:rPr lang="en-US" dirty="0"/>
              <a:t>science is a broader discipline that materializes around machine learning concepts which include interaction with existing systems like production databases, data acquisition and data cleaning.</a:t>
            </a:r>
          </a:p>
        </p:txBody>
      </p:sp>
    </p:spTree>
    <p:extLst>
      <p:ext uri="{BB962C8B-B14F-4D97-AF65-F5344CB8AC3E}">
        <p14:creationId xmlns:p14="http://schemas.microsoft.com/office/powerpoint/2010/main" val="2341328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46605"/>
            <a:ext cx="9601196" cy="514159"/>
          </a:xfrm>
        </p:spPr>
        <p:txBody>
          <a:bodyPr>
            <a:normAutofit fontScale="90000"/>
          </a:bodyPr>
          <a:lstStyle/>
          <a:p>
            <a:r>
              <a:rPr lang="en-US" b="1" dirty="0"/>
              <a:t>Data Science vs. Deep </a:t>
            </a:r>
            <a:r>
              <a:rPr lang="en-US" b="1" dirty="0" smtClean="0"/>
              <a:t>Learning</a:t>
            </a:r>
            <a:endParaRPr lang="en-US" dirty="0"/>
          </a:p>
        </p:txBody>
      </p:sp>
      <p:sp>
        <p:nvSpPr>
          <p:cNvPr id="3" name="Content Placeholder 2"/>
          <p:cNvSpPr>
            <a:spLocks noGrp="1"/>
          </p:cNvSpPr>
          <p:nvPr>
            <p:ph idx="1"/>
          </p:nvPr>
        </p:nvSpPr>
        <p:spPr>
          <a:xfrm>
            <a:off x="1198419" y="1260764"/>
            <a:ext cx="10051471" cy="4453468"/>
          </a:xfrm>
        </p:spPr>
        <p:txBody>
          <a:bodyPr>
            <a:normAutofit fontScale="85000" lnSpcReduction="10000"/>
          </a:bodyPr>
          <a:lstStyle/>
          <a:p>
            <a:pPr algn="just">
              <a:lnSpc>
                <a:spcPct val="160000"/>
              </a:lnSpc>
            </a:pPr>
            <a:r>
              <a:rPr lang="en-US" sz="2800" dirty="0"/>
              <a:t>Deep learning is a branch of the broader field of machine learning. Deep learning involves the use of neural networks in problem-solving. A neural network is a framework where several machine learning techniques are combined to solve specific tasks. </a:t>
            </a:r>
            <a:endParaRPr lang="en-US" sz="2800" dirty="0" smtClean="0"/>
          </a:p>
          <a:p>
            <a:pPr algn="just">
              <a:lnSpc>
                <a:spcPct val="160000"/>
              </a:lnSpc>
            </a:pPr>
            <a:r>
              <a:rPr lang="en-US" sz="2800" dirty="0"/>
              <a:t>Deep learning is a part of machine learning, and machine learning is a part of data science. </a:t>
            </a:r>
          </a:p>
          <a:p>
            <a:pPr algn="just">
              <a:lnSpc>
                <a:spcPct val="160000"/>
              </a:lnSpc>
            </a:pPr>
            <a:r>
              <a:rPr lang="en-US" sz="2800" dirty="0"/>
              <a:t>Hence data science comprises the tools and techniques used in deep learning too.</a:t>
            </a:r>
          </a:p>
          <a:p>
            <a:endParaRPr lang="en-US" dirty="0"/>
          </a:p>
        </p:txBody>
      </p:sp>
    </p:spTree>
    <p:extLst>
      <p:ext uri="{BB962C8B-B14F-4D97-AF65-F5344CB8AC3E}">
        <p14:creationId xmlns:p14="http://schemas.microsoft.com/office/powerpoint/2010/main" val="3054345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88169"/>
            <a:ext cx="9601196" cy="805104"/>
          </a:xfrm>
        </p:spPr>
        <p:txBody>
          <a:bodyPr>
            <a:normAutofit/>
          </a:bodyPr>
          <a:lstStyle/>
          <a:p>
            <a:r>
              <a:rPr lang="en-US" dirty="0"/>
              <a:t>Data Science vs. Data </a:t>
            </a:r>
            <a:r>
              <a:rPr lang="en-US" dirty="0" smtClean="0"/>
              <a:t>Engineering</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903197994"/>
              </p:ext>
            </p:extLst>
          </p:nvPr>
        </p:nvGraphicFramePr>
        <p:xfrm>
          <a:off x="1295402" y="1482437"/>
          <a:ext cx="9982200" cy="4074008"/>
        </p:xfrm>
        <a:graphic>
          <a:graphicData uri="http://schemas.openxmlformats.org/drawingml/2006/table">
            <a:tbl>
              <a:tblPr firstRow="1" bandRow="1">
                <a:tableStyleId>{5C22544A-7EE6-4342-B048-85BDC9FD1C3A}</a:tableStyleId>
              </a:tblPr>
              <a:tblGrid>
                <a:gridCol w="4991100">
                  <a:extLst>
                    <a:ext uri="{9D8B030D-6E8A-4147-A177-3AD203B41FA5}">
                      <a16:colId xmlns:a16="http://schemas.microsoft.com/office/drawing/2014/main" val="2782521372"/>
                    </a:ext>
                  </a:extLst>
                </a:gridCol>
                <a:gridCol w="4991100">
                  <a:extLst>
                    <a:ext uri="{9D8B030D-6E8A-4147-A177-3AD203B41FA5}">
                      <a16:colId xmlns:a16="http://schemas.microsoft.com/office/drawing/2014/main" val="331438644"/>
                    </a:ext>
                  </a:extLst>
                </a:gridCol>
              </a:tblGrid>
              <a:tr h="954186">
                <a:tc>
                  <a:txBody>
                    <a:bodyPr/>
                    <a:lstStyle/>
                    <a:p>
                      <a:endParaRPr lang="en-US" dirty="0"/>
                    </a:p>
                  </a:txBody>
                  <a:tcPr/>
                </a:tc>
                <a:tc>
                  <a:txBody>
                    <a:bodyPr/>
                    <a:lstStyle/>
                    <a:p>
                      <a:endParaRPr lang="en-US"/>
                    </a:p>
                  </a:txBody>
                  <a:tcPr/>
                </a:tc>
                <a:extLst>
                  <a:ext uri="{0D108BD9-81ED-4DB2-BD59-A6C34878D82A}">
                    <a16:rowId xmlns:a16="http://schemas.microsoft.com/office/drawing/2014/main" val="3018895387"/>
                  </a:ext>
                </a:extLst>
              </a:tr>
              <a:tr h="1573847">
                <a:tc>
                  <a:txBody>
                    <a:bodyPr/>
                    <a:lstStyle/>
                    <a:p>
                      <a:r>
                        <a:rPr lang="en-US" sz="2200" dirty="0" smtClean="0"/>
                        <a:t>Data engineering primarily involves the design</a:t>
                      </a:r>
                    </a:p>
                    <a:p>
                      <a:r>
                        <a:rPr lang="en-US" sz="2200" dirty="0" smtClean="0"/>
                        <a:t>And implementation of reliable and secure database management systems.</a:t>
                      </a:r>
                      <a:endParaRPr lang="en-US" sz="2200" dirty="0"/>
                    </a:p>
                  </a:txBody>
                  <a:tcPr/>
                </a:tc>
                <a:tc>
                  <a:txBody>
                    <a:bodyPr/>
                    <a:lstStyle/>
                    <a:p>
                      <a:r>
                        <a:rPr lang="en-US" sz="2200" dirty="0" smtClean="0"/>
                        <a:t>Data Science involves taking raw data available,</a:t>
                      </a:r>
                      <a:r>
                        <a:rPr lang="en-US" sz="2200" baseline="0" dirty="0" smtClean="0"/>
                        <a:t> and applying analytic tools and modeling techniques to analyze the data to get insights on the data.</a:t>
                      </a:r>
                      <a:endParaRPr lang="en-US" sz="2200" dirty="0"/>
                    </a:p>
                  </a:txBody>
                  <a:tcPr/>
                </a:tc>
                <a:extLst>
                  <a:ext uri="{0D108BD9-81ED-4DB2-BD59-A6C34878D82A}">
                    <a16:rowId xmlns:a16="http://schemas.microsoft.com/office/drawing/2014/main" val="2233729784"/>
                  </a:ext>
                </a:extLst>
              </a:tr>
              <a:tr h="1545975">
                <a:tc>
                  <a:txBody>
                    <a:bodyPr/>
                    <a:lstStyle/>
                    <a:p>
                      <a:r>
                        <a:rPr lang="en-US" sz="2200" dirty="0" smtClean="0"/>
                        <a:t>Data engineering</a:t>
                      </a:r>
                      <a:r>
                        <a:rPr lang="en-US" sz="2200" baseline="0" dirty="0" smtClean="0"/>
                        <a:t> transforms the big data into</a:t>
                      </a:r>
                    </a:p>
                    <a:p>
                      <a:r>
                        <a:rPr lang="en-US" sz="2200" baseline="0" dirty="0" smtClean="0"/>
                        <a:t>A structure that can be further processed and analyzed</a:t>
                      </a:r>
                      <a:endParaRPr lang="en-US" sz="2200" dirty="0"/>
                    </a:p>
                  </a:txBody>
                  <a:tcPr/>
                </a:tc>
                <a:tc>
                  <a:txBody>
                    <a:bodyPr/>
                    <a:lstStyle/>
                    <a:p>
                      <a:r>
                        <a:rPr lang="en-US" sz="2200" dirty="0" smtClean="0"/>
                        <a:t>Data science performs the</a:t>
                      </a:r>
                      <a:r>
                        <a:rPr lang="en-US" sz="2200" baseline="0" dirty="0" smtClean="0"/>
                        <a:t> actual analysis of Big Data</a:t>
                      </a:r>
                      <a:endParaRPr lang="en-US" sz="2200" dirty="0"/>
                    </a:p>
                  </a:txBody>
                  <a:tcPr/>
                </a:tc>
                <a:extLst>
                  <a:ext uri="{0D108BD9-81ED-4DB2-BD59-A6C34878D82A}">
                    <a16:rowId xmlns:a16="http://schemas.microsoft.com/office/drawing/2014/main" val="4092054505"/>
                  </a:ext>
                </a:extLst>
              </a:tr>
            </a:tbl>
          </a:graphicData>
        </a:graphic>
      </p:graphicFrame>
    </p:spTree>
    <p:extLst>
      <p:ext uri="{BB962C8B-B14F-4D97-AF65-F5344CB8AC3E}">
        <p14:creationId xmlns:p14="http://schemas.microsoft.com/office/powerpoint/2010/main" val="648344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713" y="566495"/>
            <a:ext cx="9601196" cy="846669"/>
          </a:xfrm>
        </p:spPr>
        <p:txBody>
          <a:bodyPr>
            <a:normAutofit/>
          </a:bodyPr>
          <a:lstStyle/>
          <a:p>
            <a:r>
              <a:rPr lang="en-US" b="1" dirty="0"/>
              <a:t>Data Science vs </a:t>
            </a:r>
            <a:r>
              <a:rPr lang="en-US" b="1" dirty="0" smtClean="0"/>
              <a:t>Statistics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10903435"/>
              </p:ext>
            </p:extLst>
          </p:nvPr>
        </p:nvGraphicFramePr>
        <p:xfrm>
          <a:off x="1170709" y="1413164"/>
          <a:ext cx="9601200" cy="402844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3212138168"/>
                    </a:ext>
                  </a:extLst>
                </a:gridCol>
                <a:gridCol w="4800600">
                  <a:extLst>
                    <a:ext uri="{9D8B030D-6E8A-4147-A177-3AD203B41FA5}">
                      <a16:colId xmlns:a16="http://schemas.microsoft.com/office/drawing/2014/main" val="1333128384"/>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2406524387"/>
                  </a:ext>
                </a:extLst>
              </a:tr>
              <a:tr h="370840">
                <a:tc>
                  <a:txBody>
                    <a:bodyPr/>
                    <a:lstStyle/>
                    <a:p>
                      <a:r>
                        <a:rPr lang="en-US" b="0" dirty="0">
                          <a:effectLst/>
                          <a:latin typeface="arial" panose="020B0604020202020204" pitchFamily="34" charset="0"/>
                        </a:rPr>
                        <a:t>Data Science is an umbrella term for scientific techniques which involve processing, algorithms, and statistical analysis of data to extract actionable insights from the data.</a:t>
                      </a:r>
                      <a:endParaRPr lang="en-US" b="0" dirty="0">
                        <a:effectLst/>
                      </a:endParaRPr>
                    </a:p>
                  </a:txBody>
                  <a:tcPr anchor="ctr"/>
                </a:tc>
                <a:tc>
                  <a:txBody>
                    <a:bodyPr/>
                    <a:lstStyle/>
                    <a:p>
                      <a:r>
                        <a:rPr lang="en-US" b="0" dirty="0">
                          <a:effectLst/>
                          <a:latin typeface="arial" panose="020B0604020202020204" pitchFamily="34" charset="0"/>
                        </a:rPr>
                        <a:t>Statistics is a branch of mathematics that involves providing a collection of methods to plan for data collection, evaluation, and representation for any further data analysis.</a:t>
                      </a:r>
                      <a:endParaRPr lang="en-US" b="0" dirty="0">
                        <a:effectLst/>
                      </a:endParaRPr>
                    </a:p>
                  </a:txBody>
                  <a:tcPr anchor="ctr"/>
                </a:tc>
                <a:extLst>
                  <a:ext uri="{0D108BD9-81ED-4DB2-BD59-A6C34878D82A}">
                    <a16:rowId xmlns:a16="http://schemas.microsoft.com/office/drawing/2014/main" val="3133953728"/>
                  </a:ext>
                </a:extLst>
              </a:tr>
              <a:tr h="370840">
                <a:tc>
                  <a:txBody>
                    <a:bodyPr/>
                    <a:lstStyle/>
                    <a:p>
                      <a:r>
                        <a:rPr lang="en-US" b="0" dirty="0">
                          <a:effectLst/>
                          <a:latin typeface="arial" panose="020B0604020202020204" pitchFamily="34" charset="0"/>
                        </a:rPr>
                        <a:t>Data Science is used to solve data-related problems with large data sets by identifying trends, patterns, or behaviors in the data</a:t>
                      </a:r>
                      <a:endParaRPr lang="en-US" b="0" dirty="0">
                        <a:effectLst/>
                      </a:endParaRPr>
                    </a:p>
                  </a:txBody>
                  <a:tcPr anchor="ctr"/>
                </a:tc>
                <a:tc>
                  <a:txBody>
                    <a:bodyPr/>
                    <a:lstStyle/>
                    <a:p>
                      <a:r>
                        <a:rPr lang="en-US" b="0" dirty="0">
                          <a:effectLst/>
                          <a:latin typeface="arial" panose="020B0604020202020204" pitchFamily="34" charset="0"/>
                        </a:rPr>
                        <a:t>Statistics is used to perform data analysis using tables, charts, and graphs on relatively smaller data sets.</a:t>
                      </a:r>
                      <a:endParaRPr lang="en-US" b="0" dirty="0">
                        <a:effectLst/>
                      </a:endParaRPr>
                    </a:p>
                  </a:txBody>
                  <a:tcPr anchor="ctr"/>
                </a:tc>
                <a:extLst>
                  <a:ext uri="{0D108BD9-81ED-4DB2-BD59-A6C34878D82A}">
                    <a16:rowId xmlns:a16="http://schemas.microsoft.com/office/drawing/2014/main" val="4198263640"/>
                  </a:ext>
                </a:extLst>
              </a:tr>
              <a:tr h="370840">
                <a:tc>
                  <a:txBody>
                    <a:bodyPr/>
                    <a:lstStyle/>
                    <a:p>
                      <a:r>
                        <a:rPr lang="en-US" b="0" dirty="0">
                          <a:effectLst/>
                          <a:latin typeface="arial" panose="020B0604020202020204" pitchFamily="34" charset="0"/>
                        </a:rPr>
                        <a:t>Data may be in any format i.e., text, files, videos, pictures, logs, etc.</a:t>
                      </a:r>
                      <a:endParaRPr lang="en-US" b="0" dirty="0">
                        <a:effectLst/>
                      </a:endParaRPr>
                    </a:p>
                  </a:txBody>
                  <a:tcPr anchor="ctr"/>
                </a:tc>
                <a:tc>
                  <a:txBody>
                    <a:bodyPr/>
                    <a:lstStyle/>
                    <a:p>
                      <a:r>
                        <a:rPr lang="en-US" b="0" dirty="0">
                          <a:effectLst/>
                          <a:latin typeface="arial" panose="020B0604020202020204" pitchFamily="34" charset="0"/>
                        </a:rPr>
                        <a:t>The data involved is usually numeric.</a:t>
                      </a:r>
                      <a:endParaRPr lang="en-US" b="0" dirty="0">
                        <a:effectLst/>
                      </a:endParaRPr>
                    </a:p>
                  </a:txBody>
                  <a:tcPr anchor="ctr"/>
                </a:tc>
                <a:extLst>
                  <a:ext uri="{0D108BD9-81ED-4DB2-BD59-A6C34878D82A}">
                    <a16:rowId xmlns:a16="http://schemas.microsoft.com/office/drawing/2014/main" val="2804527207"/>
                  </a:ext>
                </a:extLst>
              </a:tr>
              <a:tr h="370840">
                <a:tc>
                  <a:txBody>
                    <a:bodyPr/>
                    <a:lstStyle/>
                    <a:p>
                      <a:r>
                        <a:rPr lang="en-US" b="0" dirty="0">
                          <a:effectLst/>
                          <a:latin typeface="arial" panose="020B0604020202020204" pitchFamily="34" charset="0"/>
                        </a:rPr>
                        <a:t>Data may be structured, unstructured, semi-structured, or a mix of all.</a:t>
                      </a:r>
                      <a:endParaRPr lang="en-US" b="0" dirty="0">
                        <a:effectLst/>
                      </a:endParaRPr>
                    </a:p>
                  </a:txBody>
                  <a:tcPr anchor="ctr"/>
                </a:tc>
                <a:tc>
                  <a:txBody>
                    <a:bodyPr/>
                    <a:lstStyle/>
                    <a:p>
                      <a:r>
                        <a:rPr lang="en-US" b="0" dirty="0">
                          <a:effectLst/>
                          <a:latin typeface="arial" panose="020B0604020202020204" pitchFamily="34" charset="0"/>
                        </a:rPr>
                        <a:t>Data is usually in a structured format.</a:t>
                      </a:r>
                      <a:endParaRPr lang="en-US" b="0" dirty="0">
                        <a:effectLst/>
                      </a:endParaRPr>
                    </a:p>
                  </a:txBody>
                  <a:tcPr anchor="ctr"/>
                </a:tc>
                <a:extLst>
                  <a:ext uri="{0D108BD9-81ED-4DB2-BD59-A6C34878D82A}">
                    <a16:rowId xmlns:a16="http://schemas.microsoft.com/office/drawing/2014/main" val="2260773181"/>
                  </a:ext>
                </a:extLst>
              </a:tr>
            </a:tbl>
          </a:graphicData>
        </a:graphic>
      </p:graphicFrame>
    </p:spTree>
    <p:extLst>
      <p:ext uri="{BB962C8B-B14F-4D97-AF65-F5344CB8AC3E}">
        <p14:creationId xmlns:p14="http://schemas.microsoft.com/office/powerpoint/2010/main" val="193682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784" y="511077"/>
            <a:ext cx="9601196" cy="1303867"/>
          </a:xfrm>
        </p:spPr>
        <p:txBody>
          <a:bodyPr>
            <a:normAutofit fontScale="90000"/>
          </a:bodyPr>
          <a:lstStyle/>
          <a:p>
            <a:r>
              <a:rPr lang="en-US" b="1" dirty="0">
                <a:solidFill>
                  <a:schemeClr val="accent5">
                    <a:lumMod val="50000"/>
                  </a:schemeClr>
                </a:solidFill>
                <a:latin typeface="Abyssinica SIL" panose="02000000000000000000" pitchFamily="2" charset="0"/>
                <a:ea typeface="Abyssinica SIL" panose="02000000000000000000" pitchFamily="2" charset="0"/>
                <a:cs typeface="Abyssinica SIL" panose="02000000000000000000" pitchFamily="2" charset="0"/>
              </a:rPr>
              <a:t>Overview of the data Revolution </a:t>
            </a:r>
            <a:endParaRPr lang="en-US" dirty="0"/>
          </a:p>
        </p:txBody>
      </p:sp>
      <p:sp>
        <p:nvSpPr>
          <p:cNvPr id="3" name="Content Placeholder 2"/>
          <p:cNvSpPr>
            <a:spLocks noGrp="1"/>
          </p:cNvSpPr>
          <p:nvPr>
            <p:ph idx="1"/>
          </p:nvPr>
        </p:nvSpPr>
        <p:spPr>
          <a:xfrm>
            <a:off x="838200" y="1690687"/>
            <a:ext cx="10515600" cy="4834803"/>
          </a:xfrm>
        </p:spPr>
        <p:txBody>
          <a:bodyPr>
            <a:normAutofit fontScale="92500"/>
          </a:bodyPr>
          <a:lstStyle/>
          <a:p>
            <a:pPr algn="just">
              <a:lnSpc>
                <a:spcPct val="150000"/>
              </a:lnSpc>
            </a:pPr>
            <a:r>
              <a:rPr lang="en-US" sz="3400" dirty="0" smtClean="0">
                <a:latin typeface="Times New Roman" panose="02020603050405020304" pitchFamily="18" charset="0"/>
                <a:cs typeface="Times New Roman" panose="02020603050405020304" pitchFamily="18" charset="0"/>
              </a:rPr>
              <a:t>Data revolution refers to the “transformative actions needed to respond to the demands of a complex development agenda, improvements in how data is produced and used. </a:t>
            </a:r>
          </a:p>
          <a:p>
            <a:pPr algn="just">
              <a:lnSpc>
                <a:spcPct val="150000"/>
              </a:lnSpc>
            </a:pPr>
            <a:r>
              <a:rPr lang="en-US" sz="3400" dirty="0" smtClean="0">
                <a:latin typeface="Times New Roman" panose="02020603050405020304" pitchFamily="18" charset="0"/>
                <a:cs typeface="Times New Roman" panose="02020603050405020304" pitchFamily="18" charset="0"/>
              </a:rPr>
              <a:t>It also touches </a:t>
            </a:r>
            <a:r>
              <a:rPr lang="en-US" sz="3400" dirty="0">
                <a:latin typeface="Times New Roman" panose="02020603050405020304" pitchFamily="18" charset="0"/>
                <a:cs typeface="Times New Roman" panose="02020603050405020304" pitchFamily="18" charset="0"/>
              </a:rPr>
              <a:t>upon issues of data management, data governance, and data lifecycle, and describes key current and future trends for a broad range of data-related activities.</a:t>
            </a:r>
            <a:endParaRPr lang="en-US" sz="34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30028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11141"/>
          </a:xfrm>
        </p:spPr>
        <p:txBody>
          <a:bodyPr>
            <a:normAutofit fontScale="90000"/>
          </a:bodyPr>
          <a:lstStyle/>
          <a:p>
            <a:r>
              <a:rPr lang="en-US" b="1" dirty="0"/>
              <a:t>Data Science vs Artificial Intelligence</a:t>
            </a:r>
            <a:r>
              <a:rPr lang="en-US" dirty="0"/>
              <a:t/>
            </a:r>
            <a:br>
              <a:rPr lang="en-US" dirty="0"/>
            </a:br>
            <a:endParaRPr lang="en-US" dirty="0"/>
          </a:p>
        </p:txBody>
      </p:sp>
      <p:sp>
        <p:nvSpPr>
          <p:cNvPr id="3" name="Content Placeholder 2"/>
          <p:cNvSpPr>
            <a:spLocks noGrp="1"/>
          </p:cNvSpPr>
          <p:nvPr>
            <p:ph idx="1"/>
          </p:nvPr>
        </p:nvSpPr>
        <p:spPr>
          <a:xfrm>
            <a:off x="1295402" y="1864205"/>
            <a:ext cx="9601196" cy="3318936"/>
          </a:xfrm>
        </p:spPr>
        <p:txBody>
          <a:bodyPr>
            <a:normAutofit lnSpcReduction="10000"/>
          </a:bodyPr>
          <a:lstStyle/>
          <a:p>
            <a:pPr algn="just">
              <a:lnSpc>
                <a:spcPct val="150000"/>
              </a:lnSpc>
            </a:pPr>
            <a:r>
              <a:rPr lang="en-US" dirty="0"/>
              <a:t>Artificial Intelligence spans various knowledge domains like robotics, cognitive science, natural language processing, human-computer interaction, pattern recognition, etc.  </a:t>
            </a:r>
            <a:endParaRPr lang="en-US" dirty="0" smtClean="0"/>
          </a:p>
          <a:p>
            <a:pPr algn="just">
              <a:lnSpc>
                <a:spcPct val="150000"/>
              </a:lnSpc>
            </a:pPr>
            <a:r>
              <a:rPr lang="en-US" dirty="0" smtClean="0"/>
              <a:t>Artificial </a:t>
            </a:r>
            <a:r>
              <a:rPr lang="en-US" dirty="0"/>
              <a:t>Intelligence is a core part of data science and very well intersects with pattern recognition and the design of intelligent systems that perform various tasks.</a:t>
            </a:r>
          </a:p>
        </p:txBody>
      </p:sp>
    </p:spTree>
    <p:extLst>
      <p:ext uri="{BB962C8B-B14F-4D97-AF65-F5344CB8AC3E}">
        <p14:creationId xmlns:p14="http://schemas.microsoft.com/office/powerpoint/2010/main" val="3369846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Knowledge areas of the Data Science Discipline</a:t>
            </a:r>
          </a:p>
        </p:txBody>
      </p:sp>
      <p:sp>
        <p:nvSpPr>
          <p:cNvPr id="3" name="Content Placeholder 2"/>
          <p:cNvSpPr>
            <a:spLocks noGrp="1"/>
          </p:cNvSpPr>
          <p:nvPr>
            <p:ph idx="1"/>
          </p:nvPr>
        </p:nvSpPr>
        <p:spPr>
          <a:xfrm>
            <a:off x="1295402" y="2390677"/>
            <a:ext cx="9601196" cy="3608341"/>
          </a:xfrm>
        </p:spPr>
        <p:txBody>
          <a:bodyPr>
            <a:normAutofit/>
          </a:bodyPr>
          <a:lstStyle/>
          <a:p>
            <a:pPr>
              <a:lnSpc>
                <a:spcPct val="150000"/>
              </a:lnSpc>
            </a:pPr>
            <a:r>
              <a:rPr lang="en-US" sz="2600" dirty="0"/>
              <a:t>A data </a:t>
            </a:r>
            <a:r>
              <a:rPr lang="en-US" sz="2600" dirty="0" smtClean="0"/>
              <a:t>scientist </a:t>
            </a:r>
            <a:r>
              <a:rPr lang="en-US" sz="2600" dirty="0"/>
              <a:t>should have skills and knowledge in the following areas</a:t>
            </a:r>
            <a:r>
              <a:rPr lang="en-US" sz="2600" dirty="0" smtClean="0"/>
              <a:t>:</a:t>
            </a:r>
          </a:p>
          <a:p>
            <a:pPr>
              <a:lnSpc>
                <a:spcPct val="150000"/>
              </a:lnSpc>
              <a:buFont typeface="Wingdings" panose="05000000000000000000" pitchFamily="2" charset="2"/>
              <a:buChar char="Ø"/>
            </a:pPr>
            <a:r>
              <a:rPr lang="en-US" sz="2600" b="1" dirty="0"/>
              <a:t>Data, statistics, or other quantitative methods.</a:t>
            </a:r>
            <a:endParaRPr lang="en-US" sz="2600" dirty="0"/>
          </a:p>
          <a:p>
            <a:pPr>
              <a:lnSpc>
                <a:spcPct val="150000"/>
              </a:lnSpc>
              <a:buFont typeface="Wingdings" panose="05000000000000000000" pitchFamily="2" charset="2"/>
              <a:buChar char="Ø"/>
            </a:pPr>
            <a:r>
              <a:rPr lang="en-US" sz="2600" b="1" dirty="0"/>
              <a:t>Programming, computer science, or engineering.</a:t>
            </a:r>
            <a:endParaRPr lang="en-US" sz="2600" dirty="0"/>
          </a:p>
          <a:p>
            <a:pPr>
              <a:lnSpc>
                <a:spcPct val="150000"/>
              </a:lnSpc>
              <a:buFont typeface="Wingdings" panose="05000000000000000000" pitchFamily="2" charset="2"/>
              <a:buChar char="Ø"/>
            </a:pPr>
            <a:r>
              <a:rPr lang="en-US" sz="2600" b="1" dirty="0"/>
              <a:t>Domain under investigation.</a:t>
            </a:r>
            <a:endParaRPr lang="en-US" sz="2600" dirty="0"/>
          </a:p>
          <a:p>
            <a:endParaRPr lang="en-US" dirty="0"/>
          </a:p>
        </p:txBody>
      </p:sp>
    </p:spTree>
    <p:extLst>
      <p:ext uri="{BB962C8B-B14F-4D97-AF65-F5344CB8AC3E}">
        <p14:creationId xmlns:p14="http://schemas.microsoft.com/office/powerpoint/2010/main" val="3454970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092969"/>
            <a:ext cx="9601196" cy="902086"/>
          </a:xfrm>
        </p:spPr>
        <p:txBody>
          <a:bodyPr>
            <a:normAutofit fontScale="90000"/>
          </a:bodyPr>
          <a:lstStyle/>
          <a:p>
            <a:r>
              <a:rPr lang="en-US" b="1" dirty="0"/>
              <a:t>Data, Statistics, or other Quantitative Methods</a:t>
            </a:r>
            <a:br>
              <a:rPr lang="en-US" b="1" dirty="0"/>
            </a:br>
            <a:endParaRPr lang="en-US" dirty="0"/>
          </a:p>
        </p:txBody>
      </p:sp>
      <p:sp>
        <p:nvSpPr>
          <p:cNvPr id="3" name="Content Placeholder 2"/>
          <p:cNvSpPr>
            <a:spLocks noGrp="1"/>
          </p:cNvSpPr>
          <p:nvPr>
            <p:ph idx="1"/>
          </p:nvPr>
        </p:nvSpPr>
        <p:spPr>
          <a:xfrm>
            <a:off x="1392383" y="1995054"/>
            <a:ext cx="9601196" cy="4211781"/>
          </a:xfrm>
        </p:spPr>
        <p:txBody>
          <a:bodyPr>
            <a:normAutofit/>
          </a:bodyPr>
          <a:lstStyle/>
          <a:p>
            <a:pPr algn="just"/>
            <a:r>
              <a:rPr lang="en-US" dirty="0"/>
              <a:t>At the heart of data science is the transformation of data into knowledge</a:t>
            </a:r>
            <a:r>
              <a:rPr lang="en-US" dirty="0" smtClean="0"/>
              <a:t>.</a:t>
            </a:r>
          </a:p>
          <a:p>
            <a:pPr algn="just"/>
            <a:r>
              <a:rPr lang="en-US" dirty="0"/>
              <a:t>To create knowledge, data scientists should understand both descriptive and inferential statistics</a:t>
            </a:r>
            <a:r>
              <a:rPr lang="en-US" dirty="0" smtClean="0"/>
              <a:t>.</a:t>
            </a:r>
          </a:p>
          <a:p>
            <a:pPr algn="just"/>
            <a:r>
              <a:rPr lang="en-US" i="1" dirty="0"/>
              <a:t>Descriptive statistics</a:t>
            </a:r>
            <a:r>
              <a:rPr lang="en-US" dirty="0"/>
              <a:t> characterize a sample of reality and includes such measures as </a:t>
            </a:r>
            <a:r>
              <a:rPr lang="en-US" i="1" dirty="0" err="1"/>
              <a:t>centre</a:t>
            </a:r>
            <a:r>
              <a:rPr lang="en-US" i="1" dirty="0"/>
              <a:t> </a:t>
            </a:r>
            <a:r>
              <a:rPr lang="en-US" dirty="0"/>
              <a:t>(e.g. mean, median</a:t>
            </a:r>
            <a:r>
              <a:rPr lang="en-US" dirty="0" smtClean="0"/>
              <a:t>),</a:t>
            </a:r>
          </a:p>
          <a:p>
            <a:pPr algn="just"/>
            <a:r>
              <a:rPr lang="en-US" i="1" dirty="0"/>
              <a:t>Inferential statistics</a:t>
            </a:r>
            <a:r>
              <a:rPr lang="en-US" dirty="0"/>
              <a:t> makes conclusions about the population based on the description of the sample data</a:t>
            </a:r>
            <a:r>
              <a:rPr lang="en-US" dirty="0" smtClean="0"/>
              <a:t>.</a:t>
            </a:r>
          </a:p>
          <a:p>
            <a:pPr algn="just"/>
            <a:r>
              <a:rPr lang="en-US" dirty="0"/>
              <a:t>Data scientists may also have knowledge of other quantitative methods including </a:t>
            </a:r>
            <a:r>
              <a:rPr lang="en-US" i="1" dirty="0"/>
              <a:t>forecasting</a:t>
            </a:r>
            <a:r>
              <a:rPr lang="en-US" dirty="0"/>
              <a:t>.</a:t>
            </a:r>
          </a:p>
        </p:txBody>
      </p:sp>
    </p:spTree>
    <p:extLst>
      <p:ext uri="{BB962C8B-B14F-4D97-AF65-F5344CB8AC3E}">
        <p14:creationId xmlns:p14="http://schemas.microsoft.com/office/powerpoint/2010/main" val="1116910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915941"/>
          </a:xfrm>
        </p:spPr>
        <p:txBody>
          <a:bodyPr>
            <a:normAutofit fontScale="90000"/>
          </a:bodyPr>
          <a:lstStyle/>
          <a:p>
            <a:r>
              <a:rPr lang="en-US" b="1" dirty="0"/>
              <a:t>Programming, computer science, or engineering.</a:t>
            </a:r>
            <a:r>
              <a:rPr lang="en-US" dirty="0"/>
              <a:t/>
            </a:r>
            <a:br>
              <a:rPr lang="en-US" dirty="0"/>
            </a:br>
            <a:endParaRPr lang="en-US" dirty="0"/>
          </a:p>
        </p:txBody>
      </p:sp>
      <p:sp>
        <p:nvSpPr>
          <p:cNvPr id="3" name="Content Placeholder 2"/>
          <p:cNvSpPr>
            <a:spLocks noGrp="1"/>
          </p:cNvSpPr>
          <p:nvPr>
            <p:ph idx="1"/>
          </p:nvPr>
        </p:nvSpPr>
        <p:spPr>
          <a:xfrm>
            <a:off x="1295402" y="1773382"/>
            <a:ext cx="9601196" cy="4378036"/>
          </a:xfrm>
        </p:spPr>
        <p:txBody>
          <a:bodyPr>
            <a:normAutofit/>
          </a:bodyPr>
          <a:lstStyle/>
          <a:p>
            <a:pPr algn="just">
              <a:lnSpc>
                <a:spcPct val="150000"/>
              </a:lnSpc>
            </a:pPr>
            <a:r>
              <a:rPr lang="en-US" dirty="0"/>
              <a:t>Programming typically is the </a:t>
            </a:r>
            <a:r>
              <a:rPr lang="en-US" dirty="0" err="1"/>
              <a:t>centre</a:t>
            </a:r>
            <a:r>
              <a:rPr lang="en-US" dirty="0"/>
              <a:t> of fields such as computer science and computer systems engineering</a:t>
            </a:r>
            <a:r>
              <a:rPr lang="en-US" dirty="0" smtClean="0"/>
              <a:t>.</a:t>
            </a:r>
          </a:p>
          <a:p>
            <a:pPr algn="just">
              <a:lnSpc>
                <a:spcPct val="150000"/>
              </a:lnSpc>
            </a:pPr>
            <a:r>
              <a:rPr lang="en-US" dirty="0"/>
              <a:t>Data scientists need advanced programming skills for the manipulation of data, the calculation of complex metrics, and for advanced machine learning</a:t>
            </a:r>
            <a:r>
              <a:rPr lang="en-US" dirty="0" smtClean="0"/>
              <a:t>.</a:t>
            </a:r>
          </a:p>
          <a:p>
            <a:pPr algn="just">
              <a:lnSpc>
                <a:spcPct val="150000"/>
              </a:lnSpc>
            </a:pPr>
            <a:r>
              <a:rPr lang="en-US" dirty="0"/>
              <a:t>Data scientists need to have some understanding of data storage techniques including databases, data warehouses, and data lakes.</a:t>
            </a:r>
          </a:p>
        </p:txBody>
      </p:sp>
    </p:spTree>
    <p:extLst>
      <p:ext uri="{BB962C8B-B14F-4D97-AF65-F5344CB8AC3E}">
        <p14:creationId xmlns:p14="http://schemas.microsoft.com/office/powerpoint/2010/main" val="252048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638850"/>
          </a:xfrm>
        </p:spPr>
        <p:txBody>
          <a:bodyPr>
            <a:normAutofit fontScale="90000"/>
          </a:bodyPr>
          <a:lstStyle/>
          <a:p>
            <a:r>
              <a:rPr lang="en-US" b="1" dirty="0"/>
              <a:t>Domain under investigation.</a:t>
            </a:r>
            <a:r>
              <a:rPr lang="en-US" dirty="0"/>
              <a:t/>
            </a:r>
            <a:br>
              <a:rPr lang="en-US" dirty="0"/>
            </a:br>
            <a:endParaRPr lang="en-US" dirty="0"/>
          </a:p>
        </p:txBody>
      </p:sp>
      <p:sp>
        <p:nvSpPr>
          <p:cNvPr id="3" name="Content Placeholder 2"/>
          <p:cNvSpPr>
            <a:spLocks noGrp="1"/>
          </p:cNvSpPr>
          <p:nvPr>
            <p:ph idx="1"/>
          </p:nvPr>
        </p:nvSpPr>
        <p:spPr>
          <a:xfrm>
            <a:off x="1295402" y="1620982"/>
            <a:ext cx="9601196" cy="4364181"/>
          </a:xfrm>
        </p:spPr>
        <p:txBody>
          <a:bodyPr/>
          <a:lstStyle/>
          <a:p>
            <a:pPr algn="just">
              <a:lnSpc>
                <a:spcPct val="150000"/>
              </a:lnSpc>
            </a:pPr>
            <a:r>
              <a:rPr lang="en-US" sz="2600" dirty="0"/>
              <a:t>Data scientists also need a good understanding of the domain area knowledge base to contribute additional valuable knowledge to the domain.</a:t>
            </a:r>
          </a:p>
          <a:p>
            <a:pPr algn="just">
              <a:lnSpc>
                <a:spcPct val="150000"/>
              </a:lnSpc>
            </a:pPr>
            <a:r>
              <a:rPr lang="en-US" sz="2600" dirty="0"/>
              <a:t>Domain area knowledge also helps to better define the problem, determine what is already known, and accurately interpret the results.</a:t>
            </a:r>
          </a:p>
          <a:p>
            <a:endParaRPr lang="en-US" dirty="0"/>
          </a:p>
        </p:txBody>
      </p:sp>
    </p:spTree>
    <p:extLst>
      <p:ext uri="{BB962C8B-B14F-4D97-AF65-F5344CB8AC3E}">
        <p14:creationId xmlns:p14="http://schemas.microsoft.com/office/powerpoint/2010/main" val="2287282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9600" b="1" dirty="0" smtClean="0"/>
              <a:t>The End </a:t>
            </a:r>
            <a:endParaRPr lang="en-US" sz="9600" b="1" dirty="0"/>
          </a:p>
        </p:txBody>
      </p:sp>
    </p:spTree>
    <p:extLst>
      <p:ext uri="{BB962C8B-B14F-4D97-AF65-F5344CB8AC3E}">
        <p14:creationId xmlns:p14="http://schemas.microsoft.com/office/powerpoint/2010/main" val="316841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2" y="635768"/>
            <a:ext cx="9601196" cy="1303867"/>
          </a:xfrm>
        </p:spPr>
        <p:txBody>
          <a:bodyPr/>
          <a:lstStyle/>
          <a:p>
            <a:r>
              <a:rPr lang="en-US" b="1" dirty="0" smtClean="0"/>
              <a:t>Continued……..</a:t>
            </a:r>
            <a:endParaRPr lang="en-US" b="1" dirty="0"/>
          </a:p>
        </p:txBody>
      </p:sp>
      <p:sp>
        <p:nvSpPr>
          <p:cNvPr id="3" name="Content Placeholder 2"/>
          <p:cNvSpPr>
            <a:spLocks noGrp="1"/>
          </p:cNvSpPr>
          <p:nvPr>
            <p:ph idx="1"/>
          </p:nvPr>
        </p:nvSpPr>
        <p:spPr>
          <a:xfrm>
            <a:off x="838200" y="1825624"/>
            <a:ext cx="10515600" cy="4727575"/>
          </a:xfrm>
        </p:spPr>
        <p:txBody>
          <a:bodyPr>
            <a:normAutofit fontScale="92500"/>
          </a:bodyPr>
          <a:lstStyle/>
          <a:p>
            <a:pPr algn="just">
              <a:lnSpc>
                <a:spcPct val="150000"/>
              </a:lnSpc>
            </a:pPr>
            <a:r>
              <a:rPr lang="en-US" sz="3400" dirty="0" smtClean="0">
                <a:latin typeface="Times New Roman" panose="02020603050405020304" pitchFamily="18" charset="0"/>
                <a:cs typeface="Times New Roman" panose="02020603050405020304" pitchFamily="18" charset="0"/>
              </a:rPr>
              <a:t>It concern to closing data gaps to prevent discrimination; building capacity and data literacy in “small data” and “Big Data”.</a:t>
            </a:r>
          </a:p>
          <a:p>
            <a:pPr algn="just">
              <a:lnSpc>
                <a:spcPct val="150000"/>
              </a:lnSpc>
            </a:pPr>
            <a:r>
              <a:rPr lang="en-US" sz="3400" dirty="0" smtClean="0">
                <a:latin typeface="Times New Roman" panose="02020603050405020304" pitchFamily="18" charset="0"/>
                <a:cs typeface="Times New Roman" panose="02020603050405020304" pitchFamily="18" charset="0"/>
              </a:rPr>
              <a:t>Big Data is described as “data sets that are impossible to store and process using common software tools, regardless of the computing power or the physical storage at hand”</a:t>
            </a:r>
          </a:p>
          <a:p>
            <a:endParaRPr lang="en-US" dirty="0"/>
          </a:p>
        </p:txBody>
      </p:sp>
    </p:spTree>
    <p:extLst>
      <p:ext uri="{BB962C8B-B14F-4D97-AF65-F5344CB8AC3E}">
        <p14:creationId xmlns:p14="http://schemas.microsoft.com/office/powerpoint/2010/main" val="96936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1765" y="427950"/>
            <a:ext cx="9601196" cy="1303867"/>
          </a:xfrm>
        </p:spPr>
        <p:txBody>
          <a:bodyPr>
            <a:normAutofit/>
          </a:bodyPr>
          <a:lstStyle/>
          <a:p>
            <a:pPr lvl="1" algn="l" rtl="0">
              <a:lnSpc>
                <a:spcPct val="90000"/>
              </a:lnSpc>
              <a:spcBef>
                <a:spcPct val="0"/>
              </a:spcBef>
            </a:pPr>
            <a:r>
              <a:rPr lang="en-US" sz="4000" b="1" dirty="0">
                <a:latin typeface="Abyssinica SIL" panose="02000000000000000000" pitchFamily="2" charset="0"/>
                <a:ea typeface="Abyssinica SIL" panose="02000000000000000000" pitchFamily="2" charset="0"/>
                <a:cs typeface="Abyssinica SIL" panose="02000000000000000000" pitchFamily="2" charset="0"/>
              </a:rPr>
              <a:t>The demand for data </a:t>
            </a:r>
            <a:r>
              <a:rPr lang="en-US" sz="4000" b="1" dirty="0" smtClean="0">
                <a:latin typeface="Abyssinica SIL" panose="02000000000000000000" pitchFamily="2" charset="0"/>
                <a:ea typeface="Abyssinica SIL" panose="02000000000000000000" pitchFamily="2" charset="0"/>
                <a:cs typeface="Abyssinica SIL" panose="02000000000000000000" pitchFamily="2" charset="0"/>
              </a:rPr>
              <a:t>Professionals</a:t>
            </a:r>
            <a:endParaRPr lang="en-US" sz="4000" b="1" dirty="0">
              <a:latin typeface="Abyssinica SIL" panose="02000000000000000000" pitchFamily="2" charset="0"/>
              <a:ea typeface="Abyssinica SIL" panose="02000000000000000000" pitchFamily="2" charset="0"/>
              <a:cs typeface="Abyssinica SIL" panose="02000000000000000000" pitchFamily="2" charset="0"/>
            </a:endParaRPr>
          </a:p>
        </p:txBody>
      </p:sp>
      <p:sp>
        <p:nvSpPr>
          <p:cNvPr id="3" name="Content Placeholder 2"/>
          <p:cNvSpPr>
            <a:spLocks noGrp="1"/>
          </p:cNvSpPr>
          <p:nvPr>
            <p:ph idx="1"/>
          </p:nvPr>
        </p:nvSpPr>
        <p:spPr>
          <a:xfrm>
            <a:off x="838200" y="1520824"/>
            <a:ext cx="10515600" cy="5032375"/>
          </a:xfrm>
        </p:spPr>
        <p:txBody>
          <a:bodyPr>
            <a:normAutofit fontScale="92500"/>
          </a:bodyPr>
          <a:lstStyle/>
          <a:p>
            <a:pPr>
              <a:lnSpc>
                <a:spcPct val="150000"/>
              </a:lnSpc>
            </a:pPr>
            <a:r>
              <a:rPr lang="en-US" sz="3200" dirty="0"/>
              <a:t>Why Data Science Professionals Are So Much in Demand Globally</a:t>
            </a:r>
            <a:r>
              <a:rPr lang="en-US" sz="3200" dirty="0" smtClean="0"/>
              <a:t>?</a:t>
            </a:r>
          </a:p>
          <a:p>
            <a:pPr>
              <a:lnSpc>
                <a:spcPct val="150000"/>
              </a:lnSpc>
              <a:buFont typeface="Wingdings" panose="05000000000000000000" pitchFamily="2" charset="2"/>
              <a:buChar char="ü"/>
            </a:pPr>
            <a:r>
              <a:rPr lang="en-US" sz="3000" b="1" dirty="0"/>
              <a:t>Abundance of data:</a:t>
            </a:r>
            <a:r>
              <a:rPr lang="en-US" sz="3000" dirty="0"/>
              <a:t> Organizations around the world are finding it a big challenge to handle the enormous amounts of data at their </a:t>
            </a:r>
            <a:r>
              <a:rPr lang="en-US" sz="3000" dirty="0" smtClean="0"/>
              <a:t>disposal.</a:t>
            </a:r>
          </a:p>
          <a:p>
            <a:pPr>
              <a:lnSpc>
                <a:spcPct val="150000"/>
              </a:lnSpc>
              <a:buFont typeface="Wingdings" panose="05000000000000000000" pitchFamily="2" charset="2"/>
              <a:buChar char="ü"/>
            </a:pPr>
            <a:r>
              <a:rPr lang="en-US" sz="3000" b="1" dirty="0"/>
              <a:t>Talent deficit:</a:t>
            </a:r>
            <a:r>
              <a:rPr lang="en-US" sz="3000" dirty="0"/>
              <a:t> Finding an equipped talent in the data science domain is </a:t>
            </a:r>
            <a:r>
              <a:rPr lang="en-US" sz="3000" dirty="0" smtClean="0"/>
              <a:t>tough.</a:t>
            </a:r>
          </a:p>
          <a:p>
            <a:endParaRPr lang="en-US" dirty="0"/>
          </a:p>
        </p:txBody>
      </p:sp>
    </p:spTree>
    <p:extLst>
      <p:ext uri="{BB962C8B-B14F-4D97-AF65-F5344CB8AC3E}">
        <p14:creationId xmlns:p14="http://schemas.microsoft.com/office/powerpoint/2010/main" val="2359466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11078"/>
            <a:ext cx="9601196" cy="1303867"/>
          </a:xfrm>
        </p:spPr>
        <p:txBody>
          <a:bodyPr/>
          <a:lstStyle/>
          <a:p>
            <a:r>
              <a:rPr lang="en-US" b="1" dirty="0" smtClean="0"/>
              <a:t>Continued…..</a:t>
            </a:r>
            <a:endParaRPr lang="en-US" b="1" dirty="0"/>
          </a:p>
        </p:txBody>
      </p:sp>
      <p:sp>
        <p:nvSpPr>
          <p:cNvPr id="3" name="Content Placeholder 2"/>
          <p:cNvSpPr>
            <a:spLocks noGrp="1"/>
          </p:cNvSpPr>
          <p:nvPr>
            <p:ph idx="1"/>
          </p:nvPr>
        </p:nvSpPr>
        <p:spPr>
          <a:xfrm>
            <a:off x="838200" y="1634065"/>
            <a:ext cx="10515600" cy="4755284"/>
          </a:xfrm>
        </p:spPr>
        <p:txBody>
          <a:bodyPr>
            <a:normAutofit/>
          </a:bodyPr>
          <a:lstStyle/>
          <a:p>
            <a:pPr algn="just">
              <a:lnSpc>
                <a:spcPct val="150000"/>
              </a:lnSpc>
            </a:pPr>
            <a:r>
              <a:rPr lang="en-US" sz="3400" b="1" dirty="0">
                <a:latin typeface="Times New Roman" panose="02020603050405020304" pitchFamily="18" charset="0"/>
                <a:cs typeface="Times New Roman" panose="02020603050405020304" pitchFamily="18" charset="0"/>
              </a:rPr>
              <a:t>No entry for professionals with zero knowledge of related subjects:</a:t>
            </a:r>
            <a:r>
              <a:rPr lang="en-US" sz="3400" dirty="0">
                <a:latin typeface="Times New Roman" panose="02020603050405020304" pitchFamily="18" charset="0"/>
                <a:cs typeface="Times New Roman" panose="02020603050405020304" pitchFamily="18" charset="0"/>
              </a:rPr>
              <a:t> Entry is almost banned for professionals or students with no connection with computer science, engineering, mathematics/statistics, and general science. </a:t>
            </a:r>
            <a:endParaRPr lang="en-US" sz="3400" dirty="0" smtClean="0">
              <a:latin typeface="Times New Roman" panose="02020603050405020304" pitchFamily="18" charset="0"/>
              <a:cs typeface="Times New Roman" panose="02020603050405020304" pitchFamily="18" charset="0"/>
            </a:endParaRPr>
          </a:p>
          <a:p>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8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49623"/>
            <a:ext cx="9601196" cy="1303867"/>
          </a:xfrm>
        </p:spPr>
        <p:txBody>
          <a:bodyPr/>
          <a:lstStyle/>
          <a:p>
            <a:r>
              <a:rPr lang="en-US" b="1" dirty="0" smtClean="0"/>
              <a:t>Continued ….</a:t>
            </a:r>
            <a:endParaRPr lang="en-US" b="1" dirty="0"/>
          </a:p>
        </p:txBody>
      </p:sp>
      <p:sp>
        <p:nvSpPr>
          <p:cNvPr id="3" name="Content Placeholder 2"/>
          <p:cNvSpPr>
            <a:spLocks noGrp="1"/>
          </p:cNvSpPr>
          <p:nvPr>
            <p:ph idx="1"/>
          </p:nvPr>
        </p:nvSpPr>
        <p:spPr>
          <a:xfrm>
            <a:off x="838200" y="1825625"/>
            <a:ext cx="10515600" cy="4699866"/>
          </a:xfrm>
        </p:spPr>
        <p:txBody>
          <a:bodyPr>
            <a:normAutofit fontScale="92500"/>
          </a:bodyPr>
          <a:lstStyle/>
          <a:p>
            <a:pPr algn="just">
              <a:lnSpc>
                <a:spcPct val="150000"/>
              </a:lnSpc>
            </a:pPr>
            <a:r>
              <a:rPr lang="en-US" sz="3400" b="1" dirty="0" smtClean="0">
                <a:latin typeface="Times New Roman" panose="02020603050405020304" pitchFamily="18" charset="0"/>
                <a:cs typeface="Times New Roman" panose="02020603050405020304" pitchFamily="18" charset="0"/>
              </a:rPr>
              <a:t>Handsome salary:</a:t>
            </a:r>
            <a:r>
              <a:rPr lang="en-US" sz="3400" dirty="0" smtClean="0">
                <a:latin typeface="Times New Roman" panose="02020603050405020304" pitchFamily="18" charset="0"/>
                <a:cs typeface="Times New Roman" panose="02020603050405020304" pitchFamily="18" charset="0"/>
              </a:rPr>
              <a:t> There’s no doubt about that! The pay is simply great! But so is the work that goes into being a data science professional in your organization.</a:t>
            </a:r>
          </a:p>
          <a:p>
            <a:pPr algn="just">
              <a:lnSpc>
                <a:spcPct val="150000"/>
              </a:lnSpc>
            </a:pPr>
            <a:r>
              <a:rPr lang="en-US" sz="3400" b="1" dirty="0" smtClean="0">
                <a:latin typeface="Times New Roman" panose="02020603050405020304" pitchFamily="18" charset="0"/>
                <a:cs typeface="Times New Roman" panose="02020603050405020304" pitchFamily="18" charset="0"/>
              </a:rPr>
              <a:t>Diverse and long skillset required:</a:t>
            </a:r>
            <a:r>
              <a:rPr lang="en-US" sz="3400" dirty="0" smtClean="0">
                <a:latin typeface="Times New Roman" panose="02020603050405020304" pitchFamily="18" charset="0"/>
                <a:cs typeface="Times New Roman" panose="02020603050405020304" pitchFamily="18" charset="0"/>
              </a:rPr>
              <a:t> Being a data science professional requires so much than having an ordinary knowledge of programming, or coding. </a:t>
            </a:r>
            <a:endParaRPr lang="en-US" sz="3400" b="1"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4648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3600" dirty="0" smtClean="0">
                <a:latin typeface="Copperplate Gothic Bold" panose="020E0705020206020404" pitchFamily="34" charset="0"/>
                <a:cs typeface="Times New Roman" panose="02020603050405020304" pitchFamily="18" charset="0"/>
              </a:rPr>
              <a:t>Data </a:t>
            </a:r>
            <a:r>
              <a:rPr lang="en-US" sz="3600" dirty="0">
                <a:latin typeface="Copperplate Gothic Bold" panose="020E0705020206020404" pitchFamily="34" charset="0"/>
                <a:cs typeface="Times New Roman" panose="02020603050405020304" pitchFamily="18" charset="0"/>
              </a:rPr>
              <a:t>Science </a:t>
            </a:r>
            <a:r>
              <a:rPr lang="en-US" sz="3600" dirty="0" smtClean="0">
                <a:latin typeface="Copperplate Gothic Bold" panose="020E0705020206020404" pitchFamily="34" charset="0"/>
                <a:cs typeface="Times New Roman" panose="02020603050405020304" pitchFamily="18" charset="0"/>
              </a:rPr>
              <a:t>Discipline</a:t>
            </a:r>
            <a:endParaRPr lang="en-US" sz="3600" dirty="0">
              <a:latin typeface="Copperplate Gothic Bold" panose="020E0705020206020404" pitchFamily="34"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sz="3400" dirty="0" smtClean="0">
                <a:latin typeface="Times New Roman" panose="02020603050405020304" pitchFamily="18" charset="0"/>
                <a:cs typeface="Times New Roman" panose="02020603050405020304" pitchFamily="18" charset="0"/>
              </a:rPr>
              <a:t>Data science is an interdisciplinary field that uses scientific methods, processes, algorithms and systems to extract knowledge and insights from data in various forms, both structured and unstructured, similar to data mining</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72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insights</a:t>
            </a:r>
          </a:p>
        </p:txBody>
      </p:sp>
      <p:sp>
        <p:nvSpPr>
          <p:cNvPr id="3" name="Content Placeholder 2"/>
          <p:cNvSpPr>
            <a:spLocks noGrp="1"/>
          </p:cNvSpPr>
          <p:nvPr>
            <p:ph idx="1"/>
          </p:nvPr>
        </p:nvSpPr>
        <p:spPr>
          <a:xfrm>
            <a:off x="1295401" y="2285999"/>
            <a:ext cx="9601196" cy="3589869"/>
          </a:xfrm>
        </p:spPr>
        <p:txBody>
          <a:bodyPr>
            <a:normAutofit/>
          </a:bodyPr>
          <a:lstStyle/>
          <a:p>
            <a:r>
              <a:rPr lang="en-US" sz="2800" dirty="0"/>
              <a:t>Data insights refers to </a:t>
            </a:r>
            <a:r>
              <a:rPr lang="en-US" sz="2800" b="1" dirty="0"/>
              <a:t>the deep understanding an individual or organization gains from analyzing information on a particular issue</a:t>
            </a:r>
            <a:r>
              <a:rPr lang="en-US" sz="2800" dirty="0"/>
              <a:t>. This deep understanding helps organizations make better decisions than by relying on gut </a:t>
            </a:r>
            <a:r>
              <a:rPr lang="en-US" sz="2800" dirty="0" smtClean="0"/>
              <a:t>instinct</a:t>
            </a:r>
          </a:p>
          <a:p>
            <a:r>
              <a:rPr lang="en-US" dirty="0"/>
              <a:t>Data: </a:t>
            </a:r>
            <a:r>
              <a:rPr lang="en-US" b="1" dirty="0"/>
              <a:t>Customers complain that sales reps often take over 72 hours to respond to their messages</a:t>
            </a:r>
            <a:r>
              <a:rPr lang="en-US" dirty="0"/>
              <a:t>. </a:t>
            </a:r>
            <a:endParaRPr lang="en-US" dirty="0" smtClean="0"/>
          </a:p>
          <a:p>
            <a:r>
              <a:rPr lang="en-US" dirty="0" smtClean="0"/>
              <a:t>Data </a:t>
            </a:r>
            <a:r>
              <a:rPr lang="en-US" dirty="0"/>
              <a:t>insight: You decide your reps should receive training on how to automate and improve response times.</a:t>
            </a:r>
            <a:endParaRPr lang="en-US" sz="2800" dirty="0"/>
          </a:p>
        </p:txBody>
      </p:sp>
    </p:spTree>
    <p:extLst>
      <p:ext uri="{BB962C8B-B14F-4D97-AF65-F5344CB8AC3E}">
        <p14:creationId xmlns:p14="http://schemas.microsoft.com/office/powerpoint/2010/main" val="20306444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430</TotalTime>
  <Words>2022</Words>
  <Application>Microsoft Office PowerPoint</Application>
  <PresentationFormat>Widescreen</PresentationFormat>
  <Paragraphs>130</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Abyssinica SIL</vt:lpstr>
      <vt:lpstr>Arial</vt:lpstr>
      <vt:lpstr>Arial</vt:lpstr>
      <vt:lpstr>Copperplate Gothic Bold</vt:lpstr>
      <vt:lpstr>Garamond</vt:lpstr>
      <vt:lpstr>Times New Roman</vt:lpstr>
      <vt:lpstr>Wingdings</vt:lpstr>
      <vt:lpstr>Organic</vt:lpstr>
      <vt:lpstr>Chapter One </vt:lpstr>
      <vt:lpstr>Outline</vt:lpstr>
      <vt:lpstr>Overview of the data Revolution </vt:lpstr>
      <vt:lpstr>Continued……..</vt:lpstr>
      <vt:lpstr>The demand for data Professionals</vt:lpstr>
      <vt:lpstr>Continued…..</vt:lpstr>
      <vt:lpstr>Continued ….</vt:lpstr>
      <vt:lpstr>Data Science Discipline</vt:lpstr>
      <vt:lpstr>Data insights</vt:lpstr>
      <vt:lpstr>PowerPoint Presentation</vt:lpstr>
      <vt:lpstr>Continued ….</vt:lpstr>
      <vt:lpstr>Data Science is Multidisciplinary </vt:lpstr>
      <vt:lpstr>What Data Science do?</vt:lpstr>
      <vt:lpstr>Why is Data Science Important? </vt:lpstr>
      <vt:lpstr>Cont…</vt:lpstr>
      <vt:lpstr>PowerPoint Presentation</vt:lpstr>
      <vt:lpstr>1. Business Understanding </vt:lpstr>
      <vt:lpstr>Data mining</vt:lpstr>
      <vt:lpstr>Data Cleaning</vt:lpstr>
      <vt:lpstr>Data Exploration</vt:lpstr>
      <vt:lpstr>Feature Engineering </vt:lpstr>
      <vt:lpstr>Predictive Modeling</vt:lpstr>
      <vt:lpstr>Data Visualization</vt:lpstr>
      <vt:lpstr>Data Science and other Data Related Disciplines</vt:lpstr>
      <vt:lpstr>Data Science vs Data Mining </vt:lpstr>
      <vt:lpstr>Data Science vs Machine Learning</vt:lpstr>
      <vt:lpstr>Data Science vs. Deep Learning</vt:lpstr>
      <vt:lpstr>Data Science vs. Data Engineering</vt:lpstr>
      <vt:lpstr>Data Science vs Statistics</vt:lpstr>
      <vt:lpstr>Data Science vs Artificial Intelligence </vt:lpstr>
      <vt:lpstr>Knowledge areas of the Data Science Discipline</vt:lpstr>
      <vt:lpstr>Data, Statistics, or other Quantitative Methods </vt:lpstr>
      <vt:lpstr>Programming, computer science, or engineering. </vt:lpstr>
      <vt:lpstr>Domain under investigation.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dc:title>
  <dc:creator>teddy mekuria</dc:creator>
  <cp:lastModifiedBy>Windows User</cp:lastModifiedBy>
  <cp:revision>37</cp:revision>
  <dcterms:created xsi:type="dcterms:W3CDTF">2023-04-03T18:15:28Z</dcterms:created>
  <dcterms:modified xsi:type="dcterms:W3CDTF">2023-04-11T10:42:13Z</dcterms:modified>
</cp:coreProperties>
</file>