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52" r:id="rId3"/>
  </p:sldMasterIdLst>
  <p:notesMasterIdLst>
    <p:notesMasterId r:id="rId44"/>
  </p:notesMasterIdLst>
  <p:sldIdLst>
    <p:sldId id="500" r:id="rId4"/>
    <p:sldId id="1185" r:id="rId5"/>
    <p:sldId id="1187" r:id="rId6"/>
    <p:sldId id="1188" r:id="rId7"/>
    <p:sldId id="1189" r:id="rId8"/>
    <p:sldId id="1190" r:id="rId9"/>
    <p:sldId id="1191" r:id="rId10"/>
    <p:sldId id="1192" r:id="rId11"/>
    <p:sldId id="1193" r:id="rId12"/>
    <p:sldId id="1195" r:id="rId13"/>
    <p:sldId id="1196" r:id="rId14"/>
    <p:sldId id="1197" r:id="rId15"/>
    <p:sldId id="1201" r:id="rId16"/>
    <p:sldId id="1202" r:id="rId17"/>
    <p:sldId id="1203" r:id="rId18"/>
    <p:sldId id="1204" r:id="rId19"/>
    <p:sldId id="1205" r:id="rId20"/>
    <p:sldId id="1206" r:id="rId21"/>
    <p:sldId id="1207" r:id="rId22"/>
    <p:sldId id="1230" r:id="rId23"/>
    <p:sldId id="1232" r:id="rId24"/>
    <p:sldId id="1233" r:id="rId25"/>
    <p:sldId id="1208" r:id="rId26"/>
    <p:sldId id="1209" r:id="rId27"/>
    <p:sldId id="1210" r:id="rId28"/>
    <p:sldId id="1211" r:id="rId29"/>
    <p:sldId id="1234" r:id="rId30"/>
    <p:sldId id="1212" r:id="rId31"/>
    <p:sldId id="1215" r:id="rId32"/>
    <p:sldId id="1216" r:id="rId33"/>
    <p:sldId id="1218" r:id="rId34"/>
    <p:sldId id="1220" r:id="rId35"/>
    <p:sldId id="1221" r:id="rId36"/>
    <p:sldId id="1222" r:id="rId37"/>
    <p:sldId id="1223" r:id="rId38"/>
    <p:sldId id="1224" r:id="rId39"/>
    <p:sldId id="1225" r:id="rId40"/>
    <p:sldId id="1227" r:id="rId41"/>
    <p:sldId id="1228" r:id="rId42"/>
    <p:sldId id="1229"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Sneha Alex" initials="SA" lastIdx="20" clrIdx="5">
    <p:extLst>
      <p:ext uri="{19B8F6BF-5375-455C-9EA6-DF929625EA0E}">
        <p15:presenceInfo xmlns:p15="http://schemas.microsoft.com/office/powerpoint/2012/main" userId="S-1-5-21-1801674531-1177238915-682003330-3294822" providerId="AD"/>
      </p:ext>
    </p:extLst>
  </p:cmAuthor>
  <p:cmAuthor id="6" name="Telethia Willis (twillis)" initials="TW(" lastIdx="2" clrIdx="6">
    <p:extLst>
      <p:ext uri="{19B8F6BF-5375-455C-9EA6-DF929625EA0E}">
        <p15:presenceInfo xmlns:p15="http://schemas.microsoft.com/office/powerpoint/2012/main" userId="S::twillis@cisco.com::b3a0f02c-775d-4737-9fd6-3f4e1d55c5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3598" autoAdjust="0"/>
  </p:normalViewPr>
  <p:slideViewPr>
    <p:cSldViewPr snapToGrid="0" showGuides="1">
      <p:cViewPr varScale="1">
        <p:scale>
          <a:sx n="122" d="100"/>
          <a:sy n="122" d="100"/>
        </p:scale>
        <p:origin x="1728" y="10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12/3/2022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a:t>
            </a:fld>
            <a:endParaRPr kumimoji="0" lang="en-US" sz="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12.1.7</a:t>
            </a:r>
            <a:r>
              <a:rPr lang="en-GB" baseline="0" dirty="0"/>
              <a:t> </a:t>
            </a:r>
            <a:r>
              <a:rPr lang="en-GB" dirty="0"/>
              <a:t>– </a:t>
            </a:r>
            <a:r>
              <a:rPr lang="en-IN" sz="1200" b="0" i="0" u="none" strike="noStrike" kern="1200" dirty="0">
                <a:solidFill>
                  <a:schemeClr val="tx1"/>
                </a:solidFill>
                <a:effectLst/>
                <a:latin typeface="+mn-lt"/>
                <a:ea typeface="+mn-ea"/>
                <a:cs typeface="+mn-cs"/>
              </a:rPr>
              <a:t>Common Security Architectures</a:t>
            </a:r>
            <a:endParaRPr lang="en-US" altLang="en-US" dirty="0"/>
          </a:p>
        </p:txBody>
      </p:sp>
    </p:spTree>
    <p:extLst>
      <p:ext uri="{BB962C8B-B14F-4D97-AF65-F5344CB8AC3E}">
        <p14:creationId xmlns:p14="http://schemas.microsoft.com/office/powerpoint/2010/main" val="254728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12.1.7 – </a:t>
            </a:r>
            <a:r>
              <a:rPr lang="en-IN" sz="1200" b="0" i="0" u="none" strike="noStrike" kern="1200" dirty="0">
                <a:solidFill>
                  <a:schemeClr val="tx1"/>
                </a:solidFill>
                <a:effectLst/>
                <a:latin typeface="+mn-lt"/>
                <a:ea typeface="+mn-ea"/>
                <a:cs typeface="+mn-cs"/>
              </a:rPr>
              <a:t>Common Security Architectures</a:t>
            </a:r>
            <a:endParaRPr lang="en-US" altLang="en-US" dirty="0"/>
          </a:p>
        </p:txBody>
      </p:sp>
    </p:spTree>
    <p:extLst>
      <p:ext uri="{BB962C8B-B14F-4D97-AF65-F5344CB8AC3E}">
        <p14:creationId xmlns:p14="http://schemas.microsoft.com/office/powerpoint/2010/main" val="2543472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12.1.7 – </a:t>
            </a:r>
            <a:r>
              <a:rPr lang="en-IN" sz="1200" b="0" i="0" u="none" strike="noStrike" kern="1200" dirty="0">
                <a:solidFill>
                  <a:schemeClr val="tx1"/>
                </a:solidFill>
                <a:effectLst/>
                <a:latin typeface="+mn-lt"/>
                <a:ea typeface="+mn-ea"/>
                <a:cs typeface="+mn-cs"/>
              </a:rPr>
              <a:t>Common Security Architectures</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12.1.8 – </a:t>
            </a:r>
            <a:r>
              <a:rPr lang="en-US" sz="1200" b="0" i="0" u="none" strike="noStrike" kern="1200" dirty="0">
                <a:solidFill>
                  <a:schemeClr val="tx1"/>
                </a:solidFill>
                <a:effectLst/>
                <a:latin typeface="+mn-lt"/>
                <a:ea typeface="+mn-ea"/>
                <a:cs typeface="+mn-cs"/>
              </a:rPr>
              <a:t>Check your Understanding - Identify the Network Topology</a:t>
            </a:r>
          </a:p>
          <a:p>
            <a:endParaRPr lang="en-US" altLang="en-US" dirty="0"/>
          </a:p>
        </p:txBody>
      </p:sp>
    </p:spTree>
    <p:extLst>
      <p:ext uri="{BB962C8B-B14F-4D97-AF65-F5344CB8AC3E}">
        <p14:creationId xmlns:p14="http://schemas.microsoft.com/office/powerpoint/2010/main" val="192136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a:t>
            </a:r>
            <a:r>
              <a:rPr lang="en-GB" dirty="0"/>
              <a:t>–</a:t>
            </a:r>
            <a:r>
              <a:rPr lang="en-US" sz="1200" b="0" dirty="0">
                <a:solidFill>
                  <a:srgbClr val="FF0000"/>
                </a:solidFill>
              </a:rPr>
              <a:t>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12.2.2 – </a:t>
            </a:r>
            <a:r>
              <a:rPr lang="en-IN" sz="1200" b="0" i="0" u="none" strike="noStrike" kern="1200" dirty="0">
                <a:solidFill>
                  <a:schemeClr val="tx1"/>
                </a:solidFill>
                <a:effectLst/>
                <a:latin typeface="+mn-lt"/>
                <a:ea typeface="+mn-ea"/>
                <a:cs typeface="+mn-cs"/>
              </a:rPr>
              <a:t>Firewalls</a:t>
            </a:r>
            <a:endParaRPr lang="en-US" altLang="en-US" dirty="0"/>
          </a:p>
        </p:txBody>
      </p:sp>
    </p:spTree>
    <p:extLst>
      <p:ext uri="{BB962C8B-B14F-4D97-AF65-F5344CB8AC3E}">
        <p14:creationId xmlns:p14="http://schemas.microsoft.com/office/powerpoint/2010/main" val="278589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12.2.2 – </a:t>
            </a:r>
            <a:r>
              <a:rPr lang="en-IN" sz="1200" b="0" i="0" u="none" strike="noStrike" kern="1200" dirty="0">
                <a:solidFill>
                  <a:schemeClr val="tx1"/>
                </a:solidFill>
                <a:effectLst/>
                <a:latin typeface="+mn-lt"/>
                <a:ea typeface="+mn-ea"/>
                <a:cs typeface="+mn-cs"/>
              </a:rPr>
              <a:t>Firewalls</a:t>
            </a:r>
            <a:endParaRPr lang="en-US" altLang="en-US" dirty="0"/>
          </a:p>
        </p:txBody>
      </p:sp>
    </p:spTree>
    <p:extLst>
      <p:ext uri="{BB962C8B-B14F-4D97-AF65-F5344CB8AC3E}">
        <p14:creationId xmlns:p14="http://schemas.microsoft.com/office/powerpoint/2010/main" val="14063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12.2.3 – </a:t>
            </a:r>
            <a:r>
              <a:rPr lang="en-IN" sz="1200" b="0" i="0" u="none" strike="noStrike" kern="1200" dirty="0">
                <a:solidFill>
                  <a:schemeClr val="tx1"/>
                </a:solidFill>
                <a:effectLst/>
                <a:latin typeface="+mn-lt"/>
                <a:ea typeface="+mn-ea"/>
                <a:cs typeface="+mn-cs"/>
              </a:rPr>
              <a:t>Firewall</a:t>
            </a:r>
            <a:r>
              <a:rPr lang="en-IN" sz="1200" b="0" i="0" u="none" strike="noStrike" kern="1200" baseline="0" dirty="0">
                <a:solidFill>
                  <a:schemeClr val="tx1"/>
                </a:solidFill>
                <a:effectLst/>
                <a:latin typeface="+mn-lt"/>
                <a:ea typeface="+mn-ea"/>
                <a:cs typeface="+mn-cs"/>
              </a:rPr>
              <a:t> Type Descriptions</a:t>
            </a:r>
            <a:endParaRPr lang="en-US" altLang="en-US" dirty="0"/>
          </a:p>
        </p:txBody>
      </p:sp>
    </p:spTree>
    <p:extLst>
      <p:ext uri="{BB962C8B-B14F-4D97-AF65-F5344CB8AC3E}">
        <p14:creationId xmlns:p14="http://schemas.microsoft.com/office/powerpoint/2010/main" val="393888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12.2.3 – </a:t>
            </a:r>
            <a:r>
              <a:rPr lang="en-IN" sz="1200" b="0" i="0" u="none" strike="noStrike" kern="1200" dirty="0">
                <a:solidFill>
                  <a:schemeClr val="tx1"/>
                </a:solidFill>
                <a:effectLst/>
                <a:latin typeface="+mn-lt"/>
                <a:ea typeface="+mn-ea"/>
                <a:cs typeface="+mn-cs"/>
              </a:rPr>
              <a:t>Firewall</a:t>
            </a:r>
            <a:r>
              <a:rPr lang="en-IN" sz="1200" b="0" i="0" u="none" strike="noStrike" kern="1200" baseline="0" dirty="0">
                <a:solidFill>
                  <a:schemeClr val="tx1"/>
                </a:solidFill>
                <a:effectLst/>
                <a:latin typeface="+mn-lt"/>
                <a:ea typeface="+mn-ea"/>
                <a:cs typeface="+mn-cs"/>
              </a:rPr>
              <a:t> Type Descriptions</a:t>
            </a:r>
            <a:endParaRPr lang="en-US" altLang="en-US" dirty="0"/>
          </a:p>
        </p:txBody>
      </p:sp>
    </p:spTree>
    <p:extLst>
      <p:ext uri="{BB962C8B-B14F-4D97-AF65-F5344CB8AC3E}">
        <p14:creationId xmlns:p14="http://schemas.microsoft.com/office/powerpoint/2010/main" val="17906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12.2.3 – </a:t>
            </a:r>
            <a:r>
              <a:rPr lang="en-IN" sz="1200" b="0" i="0" u="none" strike="noStrike" kern="1200" dirty="0">
                <a:solidFill>
                  <a:schemeClr val="tx1"/>
                </a:solidFill>
                <a:effectLst/>
                <a:latin typeface="+mn-lt"/>
                <a:ea typeface="+mn-ea"/>
                <a:cs typeface="+mn-cs"/>
              </a:rPr>
              <a:t>Firewall</a:t>
            </a:r>
            <a:r>
              <a:rPr lang="en-IN" sz="1200" b="0" i="0" u="none" strike="noStrike" kern="1200" baseline="0" dirty="0">
                <a:solidFill>
                  <a:schemeClr val="tx1"/>
                </a:solidFill>
                <a:effectLst/>
                <a:latin typeface="+mn-lt"/>
                <a:ea typeface="+mn-ea"/>
                <a:cs typeface="+mn-cs"/>
              </a:rPr>
              <a:t> Type Descriptions</a:t>
            </a:r>
            <a:endParaRPr lang="en-US" altLang="en-US" dirty="0"/>
          </a:p>
        </p:txBody>
      </p:sp>
    </p:spTree>
    <p:extLst>
      <p:ext uri="{BB962C8B-B14F-4D97-AF65-F5344CB8AC3E}">
        <p14:creationId xmlns:p14="http://schemas.microsoft.com/office/powerpoint/2010/main" val="350461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12.2.3 – </a:t>
            </a:r>
            <a:r>
              <a:rPr lang="en-IN" sz="1200" b="0" i="0" u="none" strike="noStrike" kern="1200" dirty="0">
                <a:solidFill>
                  <a:schemeClr val="tx1"/>
                </a:solidFill>
                <a:effectLst/>
                <a:latin typeface="+mn-lt"/>
                <a:ea typeface="+mn-ea"/>
                <a:cs typeface="+mn-cs"/>
              </a:rPr>
              <a:t>Firewall</a:t>
            </a:r>
            <a:r>
              <a:rPr lang="en-IN" sz="1200" b="0" i="0" u="none" strike="noStrike" kern="1200" baseline="0" dirty="0">
                <a:solidFill>
                  <a:schemeClr val="tx1"/>
                </a:solidFill>
                <a:effectLst/>
                <a:latin typeface="+mn-lt"/>
                <a:ea typeface="+mn-ea"/>
                <a:cs typeface="+mn-cs"/>
              </a:rPr>
              <a:t> Type Descriptions</a:t>
            </a:r>
            <a:endParaRPr lang="en-US" altLang="en-US" dirty="0"/>
          </a:p>
        </p:txBody>
      </p:sp>
    </p:spTree>
    <p:extLst>
      <p:ext uri="{BB962C8B-B14F-4D97-AF65-F5344CB8AC3E}">
        <p14:creationId xmlns:p14="http://schemas.microsoft.com/office/powerpoint/2010/main" val="311227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12.2.3 – </a:t>
            </a:r>
            <a:r>
              <a:rPr lang="en-IN" sz="1200" b="0" i="0" u="none" strike="noStrike" kern="1200" dirty="0">
                <a:solidFill>
                  <a:schemeClr val="tx1"/>
                </a:solidFill>
                <a:effectLst/>
                <a:latin typeface="+mn-lt"/>
                <a:ea typeface="+mn-ea"/>
                <a:cs typeface="+mn-cs"/>
              </a:rPr>
              <a:t>Firewall</a:t>
            </a:r>
            <a:r>
              <a:rPr lang="en-IN" sz="1200" b="0" i="0" u="none" strike="noStrike" kern="1200" baseline="0" dirty="0">
                <a:solidFill>
                  <a:schemeClr val="tx1"/>
                </a:solidFill>
                <a:effectLst/>
                <a:latin typeface="+mn-lt"/>
                <a:ea typeface="+mn-ea"/>
                <a:cs typeface="+mn-cs"/>
              </a:rPr>
              <a:t> Type Descriptions</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12.2.4 – </a:t>
            </a:r>
            <a:r>
              <a:rPr lang="en-US" sz="1200" b="0" i="0" u="none" strike="noStrike" kern="1200" dirty="0">
                <a:solidFill>
                  <a:schemeClr val="tx1"/>
                </a:solidFill>
                <a:effectLst/>
                <a:latin typeface="+mn-lt"/>
                <a:ea typeface="+mn-ea"/>
                <a:cs typeface="+mn-cs"/>
              </a:rPr>
              <a:t>Check Your Understanding - Identify the Type of Firewall</a:t>
            </a:r>
            <a:endParaRPr lang="en-US" altLang="en-US" dirty="0"/>
          </a:p>
        </p:txBody>
      </p:sp>
    </p:spTree>
    <p:extLst>
      <p:ext uri="{BB962C8B-B14F-4D97-AF65-F5344CB8AC3E}">
        <p14:creationId xmlns:p14="http://schemas.microsoft.com/office/powerpoint/2010/main" val="343680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US" sz="1200" b="0" dirty="0"/>
              <a:t>12 </a:t>
            </a:r>
            <a:r>
              <a:rPr lang="en-GB" dirty="0"/>
              <a:t>–</a:t>
            </a:r>
            <a:r>
              <a:rPr lang="en-US" sz="1200" b="0" dirty="0"/>
              <a:t> </a:t>
            </a:r>
            <a:r>
              <a:rPr lang="en-IN" sz="1200" b="0" dirty="0">
                <a:solidFill>
                  <a:srgbClr val="FF0000"/>
                </a:solidFill>
              </a:rPr>
              <a:t>Network Security Infrastructure</a:t>
            </a:r>
            <a:endParaRPr lang="en-GB" b="0" dirty="0">
              <a:solidFill>
                <a:srgbClr val="FF0000"/>
              </a:solidFill>
            </a:endParaRPr>
          </a:p>
          <a:p>
            <a:pPr>
              <a:buFontTx/>
              <a:buNone/>
            </a:pPr>
            <a:r>
              <a:rPr lang="en-GB" dirty="0"/>
              <a:t>12.0 –</a:t>
            </a:r>
            <a:r>
              <a:rPr lang="en-US" sz="1200" b="0" dirty="0">
                <a:solidFill>
                  <a:srgbClr val="FF0000"/>
                </a:solidFill>
              </a:rPr>
              <a:t> </a:t>
            </a:r>
            <a:r>
              <a:rPr lang="en-IN" sz="1200" b="0" dirty="0">
                <a:solidFill>
                  <a:srgbClr val="FF0000"/>
                </a:solidFill>
              </a:rPr>
              <a:t>Introduction</a:t>
            </a:r>
            <a:endParaRPr lang="en-GB" b="0" dirty="0">
              <a:solidFill>
                <a:srgbClr val="FF0000"/>
              </a:solidFill>
            </a:endParaRPr>
          </a:p>
          <a:p>
            <a:r>
              <a:rPr lang="en-GB" dirty="0"/>
              <a:t>12.0.2 – </a:t>
            </a:r>
            <a:r>
              <a:rPr lang="en-US" sz="1200" b="0" i="0" u="none" strike="noStrike" kern="1200" dirty="0">
                <a:solidFill>
                  <a:schemeClr val="tx1"/>
                </a:solidFill>
                <a:effectLst/>
                <a:latin typeface="+mn-lt"/>
                <a:ea typeface="+mn-ea"/>
                <a:cs typeface="+mn-cs"/>
              </a:rPr>
              <a:t>What Will I Learn in this Module?</a:t>
            </a:r>
            <a:endParaRPr lang="en-GB" dirty="0"/>
          </a:p>
        </p:txBody>
      </p:sp>
    </p:spTree>
    <p:extLst>
      <p:ext uri="{BB962C8B-B14F-4D97-AF65-F5344CB8AC3E}">
        <p14:creationId xmlns:p14="http://schemas.microsoft.com/office/powerpoint/2010/main" val="3646616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approach to prevent malware exploits is for an administrator to continuously monitor the network and </a:t>
            </a:r>
            <a:r>
              <a:rPr lang="en-GB" dirty="0" err="1"/>
              <a:t>analyze</a:t>
            </a:r>
            <a:r>
              <a:rPr lang="en-GB" dirty="0"/>
              <a:t> the log files generated by network devices. Security operations </a:t>
            </a:r>
            <a:r>
              <a:rPr lang="en-GB" dirty="0" err="1"/>
              <a:t>center</a:t>
            </a:r>
            <a:r>
              <a:rPr lang="en-GB" dirty="0"/>
              <a:t> (SOC) tools, such as security information and event management (SIEM) and security orchestration, automation, and response (SOAR) systems automate the log file gathering and analysis process. It has become an accepted fact that malware will enter the network despite the best </a:t>
            </a:r>
            <a:r>
              <a:rPr lang="en-GB" dirty="0" err="1"/>
              <a:t>defenses</a:t>
            </a:r>
            <a:r>
              <a:rPr lang="en-GB" dirty="0"/>
              <a:t>. For this reason, a </a:t>
            </a:r>
            <a:r>
              <a:rPr lang="en-GB" dirty="0" err="1"/>
              <a:t>multilayered</a:t>
            </a:r>
            <a:r>
              <a:rPr lang="en-GB" dirty="0"/>
              <a:t> approach to malware protection must be employed. Logfiles generated by devices at each layer will help to identify whether an exploit has occurred, the diagnostic features of the exploit, and the extent of the damage within the enterprise. The information gathered in logfiles will also help to inform measures taken in response to the exploit, such as containment and mitigation.</a:t>
            </a:r>
          </a:p>
          <a:p>
            <a:endParaRPr lang="en-GB" dirty="0"/>
          </a:p>
          <a:p>
            <a:r>
              <a:rPr lang="en-GB" dirty="0"/>
              <a:t>Intrusion Detection Systems (IDS) were implemented to passively monitor the traffic on a network. The figure shows that an IDS-enabled device copies the traffic stream and </a:t>
            </a:r>
            <a:r>
              <a:rPr lang="en-GB" dirty="0" err="1"/>
              <a:t>analyzes</a:t>
            </a:r>
            <a:r>
              <a:rPr lang="en-GB" dirty="0"/>
              <a:t> the copied traffic rather than the actual forwarded packets.</a:t>
            </a:r>
            <a:endParaRPr lang="en-AU"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22</a:t>
            </a:fld>
            <a:endParaRPr lang="en-US" dirty="0"/>
          </a:p>
        </p:txBody>
      </p:sp>
    </p:spTree>
    <p:extLst>
      <p:ext uri="{BB962C8B-B14F-4D97-AF65-F5344CB8AC3E}">
        <p14:creationId xmlns:p14="http://schemas.microsoft.com/office/powerpoint/2010/main" val="289723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GB" b="0" i="0" dirty="0">
                <a:solidFill>
                  <a:srgbClr val="58585B"/>
                </a:solidFill>
                <a:effectLst/>
                <a:latin typeface="CiscoSans"/>
              </a:rPr>
              <a:t>IDS and IPS technologies are both deployed as sensors. An IDS or IPS sensor can be in the form of several different devices:</a:t>
            </a:r>
          </a:p>
          <a:p>
            <a:pPr algn="l">
              <a:buFont typeface="Arial" panose="020B0604020202020204" pitchFamily="34" charset="0"/>
              <a:buChar char="•"/>
            </a:pPr>
            <a:r>
              <a:rPr lang="en-GB" b="0" i="0" dirty="0">
                <a:solidFill>
                  <a:srgbClr val="58585B"/>
                </a:solidFill>
                <a:effectLst/>
                <a:latin typeface="CiscoSans"/>
              </a:rPr>
              <a:t>A router configured with IPS software</a:t>
            </a:r>
          </a:p>
          <a:p>
            <a:pPr algn="l">
              <a:buFont typeface="Arial" panose="020B0604020202020204" pitchFamily="34" charset="0"/>
              <a:buChar char="•"/>
            </a:pPr>
            <a:r>
              <a:rPr lang="en-GB" b="0" i="0" dirty="0">
                <a:solidFill>
                  <a:srgbClr val="58585B"/>
                </a:solidFill>
                <a:effectLst/>
                <a:latin typeface="CiscoSans"/>
              </a:rPr>
              <a:t>A device specifically designed to provide dedicated IDS or IPS services</a:t>
            </a:r>
          </a:p>
          <a:p>
            <a:pPr algn="l">
              <a:buFont typeface="Arial" panose="020B0604020202020204" pitchFamily="34" charset="0"/>
              <a:buChar char="•"/>
            </a:pPr>
            <a:r>
              <a:rPr lang="en-GB" b="0" i="0" dirty="0">
                <a:solidFill>
                  <a:srgbClr val="58585B"/>
                </a:solidFill>
                <a:effectLst/>
                <a:latin typeface="CiscoSans"/>
              </a:rPr>
              <a:t>A hardware module installed in an adaptive security appliance (ASA), switch, or router</a:t>
            </a:r>
          </a:p>
          <a:p>
            <a:pPr algn="l"/>
            <a:r>
              <a:rPr lang="en-GB" b="0" i="0" dirty="0">
                <a:solidFill>
                  <a:srgbClr val="58585B"/>
                </a:solidFill>
                <a:effectLst/>
                <a:latin typeface="CiscoSans"/>
              </a:rPr>
              <a:t>IDS and IPS technologies use signatures to detect patterns in network traffic. A signature is a set of rules that an IDS or IPS uses to detect malicious activity. Signatures can be used to detect severe breaches of security, to detect common network attacks, and to gather information. IDS and IPS technologies can detect atomic signature patterns (single-packet) or composite signature patterns (multi-packet).</a:t>
            </a:r>
          </a:p>
        </p:txBody>
      </p:sp>
    </p:spTree>
    <p:extLst>
      <p:ext uri="{BB962C8B-B14F-4D97-AF65-F5344CB8AC3E}">
        <p14:creationId xmlns:p14="http://schemas.microsoft.com/office/powerpoint/2010/main" val="4056721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12.2.6 – </a:t>
            </a:r>
            <a:r>
              <a:rPr lang="en-US" sz="1200" b="0" i="0" u="none" strike="noStrike" kern="1200" dirty="0">
                <a:solidFill>
                  <a:schemeClr val="tx1"/>
                </a:solidFill>
                <a:effectLst/>
                <a:latin typeface="+mn-lt"/>
                <a:ea typeface="+mn-ea"/>
                <a:cs typeface="+mn-cs"/>
              </a:rPr>
              <a:t>Advantages and Disadvantages of IDS and IPS</a:t>
            </a:r>
            <a:endParaRPr lang="en-US" altLang="en-US" dirty="0"/>
          </a:p>
        </p:txBody>
      </p:sp>
    </p:spTree>
    <p:extLst>
      <p:ext uri="{BB962C8B-B14F-4D97-AF65-F5344CB8AC3E}">
        <p14:creationId xmlns:p14="http://schemas.microsoft.com/office/powerpoint/2010/main" val="340234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12.2.7 – </a:t>
            </a:r>
            <a:r>
              <a:rPr lang="en-IN" sz="1200" b="0" i="0" u="none" strike="noStrike" kern="1200" dirty="0">
                <a:solidFill>
                  <a:schemeClr val="tx1"/>
                </a:solidFill>
                <a:effectLst/>
                <a:latin typeface="+mn-lt"/>
                <a:ea typeface="+mn-ea"/>
                <a:cs typeface="+mn-cs"/>
              </a:rPr>
              <a:t>Types of IPS</a:t>
            </a:r>
            <a:endParaRPr lang="en-US" altLang="en-US" dirty="0"/>
          </a:p>
        </p:txBody>
      </p:sp>
    </p:spTree>
    <p:extLst>
      <p:ext uri="{BB962C8B-B14F-4D97-AF65-F5344CB8AC3E}">
        <p14:creationId xmlns:p14="http://schemas.microsoft.com/office/powerpoint/2010/main" val="404396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12.2.7 – </a:t>
            </a:r>
            <a:r>
              <a:rPr lang="en-IN" sz="1200" b="0" i="0" u="none" strike="noStrike" kern="1200" dirty="0">
                <a:solidFill>
                  <a:schemeClr val="tx1"/>
                </a:solidFill>
                <a:effectLst/>
                <a:latin typeface="+mn-lt"/>
                <a:ea typeface="+mn-ea"/>
                <a:cs typeface="+mn-cs"/>
              </a:rPr>
              <a:t>Types of IPS</a:t>
            </a:r>
            <a:endParaRPr lang="en-US" altLang="en-US" dirty="0"/>
          </a:p>
        </p:txBody>
      </p:sp>
    </p:spTree>
    <p:extLst>
      <p:ext uri="{BB962C8B-B14F-4D97-AF65-F5344CB8AC3E}">
        <p14:creationId xmlns:p14="http://schemas.microsoft.com/office/powerpoint/2010/main" val="491386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12.2 – </a:t>
            </a:r>
            <a:r>
              <a:rPr lang="en-IN" sz="1200" b="0" dirty="0">
                <a:solidFill>
                  <a:srgbClr val="FF0000"/>
                </a:solidFill>
              </a:rPr>
              <a:t>Security Devices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12.2.8 – </a:t>
            </a:r>
            <a:r>
              <a:rPr lang="en-IN" sz="1200" b="0" i="0" u="none" strike="noStrike" kern="1200" dirty="0">
                <a:solidFill>
                  <a:schemeClr val="tx1"/>
                </a:solidFill>
                <a:effectLst/>
                <a:latin typeface="+mn-lt"/>
                <a:ea typeface="+mn-ea"/>
                <a:cs typeface="+mn-cs"/>
              </a:rPr>
              <a:t>Specialized Security Appliances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12.2.9 – </a:t>
            </a:r>
            <a:r>
              <a:rPr lang="en-US" b="0" i="0" dirty="0">
                <a:solidFill>
                  <a:srgbClr val="056153"/>
                </a:solidFill>
                <a:effectLst/>
                <a:latin typeface="CiscoSans"/>
              </a:rPr>
              <a:t>Check Your Understanding - Compare IDS and IPS Characteristics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226795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12.3.2 – </a:t>
            </a:r>
            <a:r>
              <a:rPr lang="en-IN" sz="1200" b="0" i="0" u="none" strike="noStrike" kern="1200" dirty="0">
                <a:solidFill>
                  <a:schemeClr val="tx1"/>
                </a:solidFill>
                <a:effectLst/>
                <a:latin typeface="+mn-lt"/>
                <a:ea typeface="+mn-ea"/>
                <a:cs typeface="+mn-cs"/>
              </a:rPr>
              <a:t>Traffic Control with ACLs</a:t>
            </a:r>
          </a:p>
        </p:txBody>
      </p:sp>
    </p:spTree>
    <p:extLst>
      <p:ext uri="{BB962C8B-B14F-4D97-AF65-F5344CB8AC3E}">
        <p14:creationId xmlns:p14="http://schemas.microsoft.com/office/powerpoint/2010/main" val="3577620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12.3.3 – </a:t>
            </a:r>
            <a:r>
              <a:rPr lang="en-IN" sz="1200" b="0" i="0" u="none" strike="noStrike" kern="1200" dirty="0">
                <a:solidFill>
                  <a:schemeClr val="tx1"/>
                </a:solidFill>
                <a:effectLst/>
                <a:latin typeface="+mn-lt"/>
                <a:ea typeface="+mn-ea"/>
                <a:cs typeface="+mn-cs"/>
              </a:rPr>
              <a:t>ACLs: Important Features</a:t>
            </a:r>
          </a:p>
        </p:txBody>
      </p:sp>
    </p:spTree>
    <p:extLst>
      <p:ext uri="{BB962C8B-B14F-4D97-AF65-F5344CB8AC3E}">
        <p14:creationId xmlns:p14="http://schemas.microsoft.com/office/powerpoint/2010/main" val="3813646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12.3.5 – </a:t>
            </a:r>
            <a:r>
              <a:rPr lang="en-IN" sz="1200" b="0" i="0" u="none" strike="noStrike" kern="1200" dirty="0">
                <a:solidFill>
                  <a:schemeClr val="tx1"/>
                </a:solidFill>
                <a:effectLst/>
                <a:latin typeface="+mn-lt"/>
                <a:ea typeface="+mn-ea"/>
                <a:cs typeface="+mn-cs"/>
              </a:rPr>
              <a:t>SNMP</a:t>
            </a:r>
          </a:p>
        </p:txBody>
      </p:sp>
    </p:spTree>
    <p:extLst>
      <p:ext uri="{BB962C8B-B14F-4D97-AF65-F5344CB8AC3E}">
        <p14:creationId xmlns:p14="http://schemas.microsoft.com/office/powerpoint/2010/main" val="3593817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12.3.7 – </a:t>
            </a:r>
            <a:r>
              <a:rPr lang="en-IN" sz="1200" b="0" i="0" u="none" strike="noStrike" kern="1200" dirty="0">
                <a:solidFill>
                  <a:schemeClr val="tx1"/>
                </a:solidFill>
                <a:effectLst/>
                <a:latin typeface="+mn-lt"/>
                <a:ea typeface="+mn-ea"/>
                <a:cs typeface="+mn-cs"/>
              </a:rPr>
              <a:t>Port Mirroring</a:t>
            </a:r>
          </a:p>
        </p:txBody>
      </p:sp>
    </p:spTree>
    <p:extLst>
      <p:ext uri="{BB962C8B-B14F-4D97-AF65-F5344CB8AC3E}">
        <p14:creationId xmlns:p14="http://schemas.microsoft.com/office/powerpoint/2010/main" val="63519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12.1.1– Network Representations</a:t>
            </a:r>
          </a:p>
        </p:txBody>
      </p:sp>
    </p:spTree>
    <p:extLst>
      <p:ext uri="{BB962C8B-B14F-4D97-AF65-F5344CB8AC3E}">
        <p14:creationId xmlns:p14="http://schemas.microsoft.com/office/powerpoint/2010/main" val="861581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12.3.8 – </a:t>
            </a:r>
            <a:r>
              <a:rPr lang="en-IN" sz="1200" b="0" i="0" u="none" strike="noStrike" kern="1200" dirty="0">
                <a:solidFill>
                  <a:schemeClr val="tx1"/>
                </a:solidFill>
                <a:effectLst/>
                <a:latin typeface="+mn-lt"/>
                <a:ea typeface="+mn-ea"/>
                <a:cs typeface="+mn-cs"/>
              </a:rPr>
              <a:t>Syslog Servers</a:t>
            </a:r>
          </a:p>
        </p:txBody>
      </p:sp>
    </p:spTree>
    <p:extLst>
      <p:ext uri="{BB962C8B-B14F-4D97-AF65-F5344CB8AC3E}">
        <p14:creationId xmlns:p14="http://schemas.microsoft.com/office/powerpoint/2010/main" val="133510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12.3.9 – </a:t>
            </a:r>
            <a:r>
              <a:rPr lang="en-IN" sz="1200" b="0" i="0" u="none" strike="noStrike" kern="1200" dirty="0">
                <a:solidFill>
                  <a:schemeClr val="tx1"/>
                </a:solidFill>
                <a:effectLst/>
                <a:latin typeface="+mn-lt"/>
                <a:ea typeface="+mn-ea"/>
                <a:cs typeface="+mn-cs"/>
              </a:rPr>
              <a:t>NTP</a:t>
            </a:r>
          </a:p>
        </p:txBody>
      </p:sp>
    </p:spTree>
    <p:extLst>
      <p:ext uri="{BB962C8B-B14F-4D97-AF65-F5344CB8AC3E}">
        <p14:creationId xmlns:p14="http://schemas.microsoft.com/office/powerpoint/2010/main" val="2212247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12.3.10 – </a:t>
            </a:r>
            <a:r>
              <a:rPr lang="en-IN" sz="1200" b="0" i="0" u="none" strike="noStrike" kern="1200" dirty="0">
                <a:solidFill>
                  <a:schemeClr val="tx1"/>
                </a:solidFill>
                <a:effectLst/>
                <a:latin typeface="+mn-lt"/>
                <a:ea typeface="+mn-ea"/>
                <a:cs typeface="+mn-cs"/>
              </a:rPr>
              <a:t>AAA Servers</a:t>
            </a:r>
          </a:p>
        </p:txBody>
      </p:sp>
    </p:spTree>
    <p:extLst>
      <p:ext uri="{BB962C8B-B14F-4D97-AF65-F5344CB8AC3E}">
        <p14:creationId xmlns:p14="http://schemas.microsoft.com/office/powerpoint/2010/main" val="363265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12.3.10 – </a:t>
            </a:r>
            <a:r>
              <a:rPr lang="en-IN" sz="1200" b="0" i="0" u="none" strike="noStrike" kern="1200" dirty="0">
                <a:solidFill>
                  <a:schemeClr val="tx1"/>
                </a:solidFill>
                <a:effectLst/>
                <a:latin typeface="+mn-lt"/>
                <a:ea typeface="+mn-ea"/>
                <a:cs typeface="+mn-cs"/>
              </a:rPr>
              <a:t>AAA Servers</a:t>
            </a:r>
          </a:p>
        </p:txBody>
      </p:sp>
    </p:spTree>
    <p:extLst>
      <p:ext uri="{BB962C8B-B14F-4D97-AF65-F5344CB8AC3E}">
        <p14:creationId xmlns:p14="http://schemas.microsoft.com/office/powerpoint/2010/main" val="343332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12.3 – </a:t>
            </a:r>
            <a:r>
              <a:rPr lang="en-IN" sz="1200" b="0" dirty="0">
                <a:solidFill>
                  <a:srgbClr val="FF0000"/>
                </a:solidFill>
              </a:rPr>
              <a:t>Security Services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12.3.11 – </a:t>
            </a:r>
            <a:r>
              <a:rPr lang="en-IN" sz="1200" b="0" i="0" u="none" strike="noStrike" kern="1200" dirty="0">
                <a:solidFill>
                  <a:schemeClr val="tx1"/>
                </a:solidFill>
                <a:effectLst/>
                <a:latin typeface="+mn-lt"/>
                <a:ea typeface="+mn-ea"/>
                <a:cs typeface="+mn-cs"/>
              </a:rPr>
              <a:t>VPN</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12.3.12 – </a:t>
            </a:r>
            <a:r>
              <a:rPr lang="en-US" sz="1200" b="0" i="0" u="none" strike="noStrike" kern="1200" dirty="0">
                <a:solidFill>
                  <a:schemeClr val="tx1"/>
                </a:solidFill>
                <a:effectLst/>
                <a:latin typeface="+mn-lt"/>
                <a:ea typeface="+mn-ea"/>
                <a:cs typeface="+mn-cs"/>
              </a:rPr>
              <a:t>Check Your Understanding - Identify the Network Security Device or Service</a:t>
            </a:r>
            <a:endParaRPr lang="en-IN"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21376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12.4 </a:t>
            </a:r>
            <a:r>
              <a:rPr lang="en-GB" dirty="0"/>
              <a:t>–</a:t>
            </a:r>
            <a:r>
              <a:rPr lang="en-IN" sz="1200" b="0" dirty="0">
                <a:solidFill>
                  <a:srgbClr val="FF0000"/>
                </a:solidFill>
              </a:rPr>
              <a:t> </a:t>
            </a:r>
            <a:r>
              <a:rPr lang="en-IN" dirty="0"/>
              <a:t>Network Security Infrastructure Summary</a:t>
            </a:r>
            <a:endParaRPr lang="en-GB" b="0" dirty="0">
              <a:solidFill>
                <a:srgbClr val="FF0000"/>
              </a:solidFill>
            </a:endParaRPr>
          </a:p>
          <a:p>
            <a:r>
              <a:rPr lang="en-GB" dirty="0"/>
              <a:t>12.4.1– </a:t>
            </a:r>
            <a:r>
              <a:rPr lang="en-US" dirty="0"/>
              <a:t>What Did I Learn in this Module?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39104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12.4 </a:t>
            </a:r>
            <a:r>
              <a:rPr lang="en-GB" dirty="0"/>
              <a:t>–</a:t>
            </a:r>
            <a:r>
              <a:rPr lang="en-IN" sz="1200" b="0" dirty="0">
                <a:solidFill>
                  <a:srgbClr val="FF0000"/>
                </a:solidFill>
              </a:rPr>
              <a:t> </a:t>
            </a:r>
            <a:r>
              <a:rPr lang="en-IN" dirty="0"/>
              <a:t>Network Security Infrastructure Summary</a:t>
            </a:r>
            <a:endParaRPr lang="en-GB" b="0" dirty="0">
              <a:solidFill>
                <a:srgbClr val="FF0000"/>
              </a:solidFill>
            </a:endParaRPr>
          </a:p>
          <a:p>
            <a:r>
              <a:rPr lang="en-GB" dirty="0"/>
              <a:t>12.4.1– </a:t>
            </a:r>
            <a:r>
              <a:rPr lang="en-US" dirty="0"/>
              <a:t>What Did I Learn in this Module?</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77648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12.4 </a:t>
            </a:r>
            <a:r>
              <a:rPr lang="en-GB" dirty="0"/>
              <a:t>–</a:t>
            </a:r>
            <a:r>
              <a:rPr lang="en-IN" sz="1200" b="0" dirty="0">
                <a:solidFill>
                  <a:srgbClr val="FF0000"/>
                </a:solidFill>
              </a:rPr>
              <a:t> </a:t>
            </a:r>
            <a:r>
              <a:rPr lang="en-IN" dirty="0"/>
              <a:t>Network Security Infrastructure Summary</a:t>
            </a:r>
            <a:endParaRPr lang="en-GB" b="0" dirty="0">
              <a:solidFill>
                <a:srgbClr val="FF0000"/>
              </a:solidFill>
            </a:endParaRPr>
          </a:p>
          <a:p>
            <a:r>
              <a:rPr lang="en-GB" dirty="0"/>
              <a:t>12.4.1– </a:t>
            </a:r>
            <a:r>
              <a:rPr lang="en-US" dirty="0"/>
              <a:t>What Did I Learn in this Module?</a:t>
            </a:r>
          </a:p>
          <a:p>
            <a:r>
              <a:rPr lang="en-GB" dirty="0"/>
              <a:t>12.4.2</a:t>
            </a:r>
            <a:r>
              <a:rPr lang="en-GB" baseline="0" dirty="0"/>
              <a:t> </a:t>
            </a:r>
            <a:r>
              <a:rPr lang="en-GB" dirty="0"/>
              <a:t>– </a:t>
            </a:r>
            <a:r>
              <a:rPr lang="en-US" sz="1200" b="0" i="0" u="none" strike="noStrike" kern="1200" dirty="0">
                <a:solidFill>
                  <a:schemeClr val="tx1"/>
                </a:solidFill>
                <a:effectLst/>
                <a:latin typeface="+mn-lt"/>
                <a:ea typeface="+mn-ea"/>
                <a:cs typeface="+mn-cs"/>
              </a:rPr>
              <a:t>Module 12: Network Security Infrastructure Quiz</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90335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Network</a:t>
            </a:r>
            <a:r>
              <a:rPr lang="en-US" sz="1200" kern="1200" baseline="0" dirty="0">
                <a:solidFill>
                  <a:schemeClr val="tx1"/>
                </a:solidFill>
                <a:latin typeface="Arial" charset="0"/>
                <a:ea typeface="ＭＳ Ｐゴシック" charset="0"/>
                <a:cs typeface="ＭＳ Ｐゴシック" charset="0"/>
              </a:rPr>
              <a:t> Security Infrastructure</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sz="1200" kern="1200" dirty="0">
                <a:solidFill>
                  <a:schemeClr val="tx1"/>
                </a:solidFill>
                <a:latin typeface="Arial" charset="0"/>
                <a:ea typeface="ＭＳ Ｐゴシック" charset="0"/>
                <a:cs typeface="ＭＳ Ｐゴシック" charset="0"/>
              </a:rPr>
              <a:t>12.1 – </a:t>
            </a:r>
            <a:r>
              <a:rPr lang="en-US" sz="1200" dirty="0">
                <a:solidFill>
                  <a:schemeClr val="accent5">
                    <a:lumMod val="40000"/>
                    <a:lumOff val="60000"/>
                  </a:schemeClr>
                </a:solidFill>
              </a:rPr>
              <a:t>Network Topologies</a:t>
            </a:r>
            <a:endParaRPr lang="en-GB" b="0" dirty="0"/>
          </a:p>
          <a:p>
            <a:pPr>
              <a:lnSpc>
                <a:spcPct val="80000"/>
              </a:lnSpc>
              <a:buFontTx/>
              <a:buNone/>
            </a:pPr>
            <a:r>
              <a:rPr lang="en-US" dirty="0">
                <a:latin typeface="Arial" charset="0"/>
              </a:rPr>
              <a:t>12.1.2 – Topology Diagrams</a:t>
            </a:r>
          </a:p>
          <a:p>
            <a:pPr>
              <a:lnSpc>
                <a:spcPct val="80000"/>
              </a:lnSpc>
              <a:buFontTx/>
              <a:buNone/>
            </a:pP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883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12.1.3</a:t>
            </a:r>
            <a:r>
              <a:rPr lang="en-GB" baseline="0" dirty="0"/>
              <a:t> </a:t>
            </a:r>
            <a:r>
              <a:rPr lang="en-GB" dirty="0"/>
              <a:t>– </a:t>
            </a:r>
            <a:r>
              <a:rPr lang="en-IN" dirty="0"/>
              <a:t>Networks of Many Sizes </a:t>
            </a:r>
            <a:endParaRPr lang="en-GB" dirty="0"/>
          </a:p>
        </p:txBody>
      </p:sp>
    </p:spTree>
    <p:extLst>
      <p:ext uri="{BB962C8B-B14F-4D97-AF65-F5344CB8AC3E}">
        <p14:creationId xmlns:p14="http://schemas.microsoft.com/office/powerpoint/2010/main" val="370847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12.1.4 – </a:t>
            </a:r>
            <a:r>
              <a:rPr lang="en-IN" sz="1200" b="0" i="0" u="none" strike="noStrike" kern="1200" dirty="0">
                <a:solidFill>
                  <a:schemeClr val="tx1"/>
                </a:solidFill>
                <a:effectLst/>
                <a:latin typeface="+mn-lt"/>
                <a:ea typeface="+mn-ea"/>
                <a:cs typeface="+mn-cs"/>
              </a:rPr>
              <a:t>LANs and WANs</a:t>
            </a:r>
            <a:endParaRPr lang="en-GB" dirty="0"/>
          </a:p>
        </p:txBody>
      </p:sp>
    </p:spTree>
    <p:extLst>
      <p:ext uri="{BB962C8B-B14F-4D97-AF65-F5344CB8AC3E}">
        <p14:creationId xmlns:p14="http://schemas.microsoft.com/office/powerpoint/2010/main" val="138614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12.1.4 – </a:t>
            </a:r>
            <a:r>
              <a:rPr lang="en-IN" sz="1200" b="0" i="0" u="none" strike="noStrike" kern="1200" dirty="0">
                <a:solidFill>
                  <a:schemeClr val="tx1"/>
                </a:solidFill>
                <a:effectLst/>
                <a:latin typeface="+mn-lt"/>
                <a:ea typeface="+mn-ea"/>
                <a:cs typeface="+mn-cs"/>
              </a:rPr>
              <a:t>LANs and WANs</a:t>
            </a:r>
            <a:endParaRPr lang="en-GB"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59637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12.1.5 – </a:t>
            </a:r>
            <a:r>
              <a:rPr lang="en-US" dirty="0"/>
              <a:t>The Three-Layer Network Design Model</a:t>
            </a:r>
            <a:endParaRPr lang="en-US" altLang="en-US" dirty="0"/>
          </a:p>
        </p:txBody>
      </p:sp>
    </p:spTree>
    <p:extLst>
      <p:ext uri="{BB962C8B-B14F-4D97-AF65-F5344CB8AC3E}">
        <p14:creationId xmlns:p14="http://schemas.microsoft.com/office/powerpoint/2010/main" val="341834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12 –</a:t>
            </a:r>
            <a:r>
              <a:rPr lang="en-GB" dirty="0"/>
              <a:t> </a:t>
            </a:r>
            <a:r>
              <a:rPr lang="en-IN" dirty="0"/>
              <a:t>Network Security Infrastructure</a:t>
            </a:r>
            <a:endParaRPr lang="en-US" sz="1200" b="0" dirty="0">
              <a:solidFill>
                <a:srgbClr val="FF0000"/>
              </a:solidFill>
            </a:endParaRPr>
          </a:p>
          <a:p>
            <a:pPr>
              <a:buFontTx/>
              <a:buNone/>
            </a:pPr>
            <a:r>
              <a:rPr lang="en-US" sz="1200" b="0" dirty="0">
                <a:solidFill>
                  <a:srgbClr val="FF0000"/>
                </a:solidFill>
              </a:rPr>
              <a:t>12.1 </a:t>
            </a:r>
            <a:r>
              <a:rPr lang="en-GB" dirty="0"/>
              <a:t>–</a:t>
            </a:r>
            <a:r>
              <a:rPr lang="en-US" sz="1200" b="0" dirty="0">
                <a:solidFill>
                  <a:srgbClr val="FF0000"/>
                </a:solidFill>
              </a:rPr>
              <a:t> </a:t>
            </a:r>
            <a:r>
              <a:rPr lang="en-IN" sz="1200" b="0" dirty="0">
                <a:solidFill>
                  <a:srgbClr val="FF0000"/>
                </a:solidFill>
              </a:rPr>
              <a:t>Network Topologies</a:t>
            </a:r>
            <a:endParaRPr lang="en-GB" b="0" dirty="0">
              <a:solidFill>
                <a:srgbClr val="FF0000"/>
              </a:solidFill>
            </a:endParaRPr>
          </a:p>
          <a:p>
            <a:r>
              <a:rPr lang="en-GB" dirty="0"/>
              <a:t>12.1.5 – </a:t>
            </a:r>
            <a:r>
              <a:rPr lang="en-US" dirty="0"/>
              <a:t>The Three-Layer Network Design Model</a:t>
            </a:r>
            <a:endParaRPr lang="en-US" altLang="en-US" dirty="0"/>
          </a:p>
        </p:txBody>
      </p:sp>
    </p:spTree>
    <p:extLst>
      <p:ext uri="{BB962C8B-B14F-4D97-AF65-F5344CB8AC3E}">
        <p14:creationId xmlns:p14="http://schemas.microsoft.com/office/powerpoint/2010/main" val="5863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0492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Tree>
    <p:extLst>
      <p:ext uri="{BB962C8B-B14F-4D97-AF65-F5344CB8AC3E}">
        <p14:creationId xmlns:p14="http://schemas.microsoft.com/office/powerpoint/2010/main" val="299412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0449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1764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1647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729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7368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7291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0553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9243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20423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39315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31834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9508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35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5301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4918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085851"/>
            <a:ext cx="6620968"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442" y="3583035"/>
            <a:ext cx="6620968"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2274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89979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4" y="2146301"/>
            <a:ext cx="6620967"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3583036"/>
            <a:ext cx="6620968"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2186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1" y="1545433"/>
            <a:ext cx="3298113"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6" y="1542070"/>
            <a:ext cx="3298115"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2986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428750"/>
            <a:ext cx="3298112"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701" y="1885950"/>
            <a:ext cx="3298113"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7" y="1428750"/>
            <a:ext cx="3298113"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1977" y="1885950"/>
            <a:ext cx="3298113"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120385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242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781195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085850"/>
            <a:ext cx="2551462"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9398" y="1085850"/>
            <a:ext cx="3898013"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2346961"/>
            <a:ext cx="2551462"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973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390644"/>
            <a:ext cx="3820674"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8" y="857250"/>
            <a:ext cx="240092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441" y="2743200"/>
            <a:ext cx="3814728"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88705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4" y="3600440"/>
            <a:ext cx="6620967"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514350"/>
            <a:ext cx="6620968"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443" y="4025494"/>
            <a:ext cx="6620966"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64037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085850"/>
            <a:ext cx="6620968"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442" y="2743200"/>
            <a:ext cx="6620968"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68625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10" y="1085850"/>
            <a:ext cx="6001049"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8178" y="2828380"/>
            <a:ext cx="5461159"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3262993"/>
            <a:ext cx="6620968"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8" y="728440"/>
            <a:ext cx="601591"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9691" y="1960341"/>
            <a:ext cx="601591"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777649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2343151"/>
            <a:ext cx="6620969"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3583036"/>
            <a:ext cx="6620968"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99912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835" y="1485900"/>
            <a:ext cx="221072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475" y="2000250"/>
            <a:ext cx="2196084"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3504" y="1485900"/>
            <a:ext cx="22027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5587" y="2000250"/>
            <a:ext cx="2210671"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4917" y="1485900"/>
            <a:ext cx="219965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4917" y="2000250"/>
            <a:ext cx="2199658"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5334"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6636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475" y="3188212"/>
            <a:ext cx="2205612"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475" y="1657350"/>
            <a:ext cx="2205612"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475" y="3620409"/>
            <a:ext cx="2205612"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792" y="3188212"/>
            <a:ext cx="2198466"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791" y="1657350"/>
            <a:ext cx="2198466"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776" y="3620409"/>
            <a:ext cx="220137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4917" y="3188212"/>
            <a:ext cx="219965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4916" y="1657350"/>
            <a:ext cx="219965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4825" y="3620407"/>
            <a:ext cx="2202571"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5334"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40440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47207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3" y="322661"/>
            <a:ext cx="1314793"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579904"/>
            <a:ext cx="5568812" cy="41123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53494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149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21" Type="http://schemas.openxmlformats.org/officeDocument/2006/relationships/image" Target="../media/image6.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4.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3.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12/3/2022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391118090"/>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ransition spd="slow">
    <p:wipe/>
  </p:transition>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257300"/>
            <a:ext cx="281940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342900"/>
            <a:ext cx="1600200" cy="120015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4572000"/>
            <a:ext cx="990600" cy="74295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000250"/>
            <a:ext cx="4191000" cy="314325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171700"/>
            <a:ext cx="2362200" cy="177165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339538"/>
            <a:ext cx="7055380"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1539694"/>
            <a:ext cx="6711654"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8815" y="1342996"/>
            <a:ext cx="742949" cy="22865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12/3/2022</a:t>
            </a:fld>
            <a:endParaRPr lang="en-US" dirty="0"/>
          </a:p>
        </p:txBody>
      </p:sp>
      <p:sp>
        <p:nvSpPr>
          <p:cNvPr id="5" name="Footer Placeholder 4"/>
          <p:cNvSpPr>
            <a:spLocks noGrp="1"/>
          </p:cNvSpPr>
          <p:nvPr>
            <p:ph type="ftr" sz="quarter" idx="3"/>
          </p:nvPr>
        </p:nvSpPr>
        <p:spPr>
          <a:xfrm rot="5400000">
            <a:off x="6715810" y="2418946"/>
            <a:ext cx="2894846" cy="228660"/>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2" y="221803"/>
            <a:ext cx="628813" cy="575765"/>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55757000"/>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Lst>
  <p:txStyles>
    <p:titleStyle>
      <a:lvl1pPr algn="l" defTabSz="342905"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80" indent="-257180" algn="l" defTabSz="342905"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22" indent="-214316" algn="l" defTabSz="342905"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65"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70"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76"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85982"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87"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93"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98"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5" rtl="0" eaLnBrk="1" latinLnBrk="0" hangingPunct="1">
        <a:defRPr sz="1350" kern="1200">
          <a:solidFill>
            <a:schemeClr val="tx1"/>
          </a:solidFill>
          <a:latin typeface="+mn-lt"/>
          <a:ea typeface="+mn-ea"/>
          <a:cs typeface="+mn-cs"/>
        </a:defRPr>
      </a:lvl1pPr>
      <a:lvl2pPr marL="342905" algn="l" defTabSz="342905" rtl="0" eaLnBrk="1" latinLnBrk="0" hangingPunct="1">
        <a:defRPr sz="1350" kern="1200">
          <a:solidFill>
            <a:schemeClr val="tx1"/>
          </a:solidFill>
          <a:latin typeface="+mn-lt"/>
          <a:ea typeface="+mn-ea"/>
          <a:cs typeface="+mn-cs"/>
        </a:defRPr>
      </a:lvl2pPr>
      <a:lvl3pPr marL="685811" algn="l" defTabSz="342905" rtl="0" eaLnBrk="1" latinLnBrk="0" hangingPunct="1">
        <a:defRPr sz="1350" kern="1200">
          <a:solidFill>
            <a:schemeClr val="tx1"/>
          </a:solidFill>
          <a:latin typeface="+mn-lt"/>
          <a:ea typeface="+mn-ea"/>
          <a:cs typeface="+mn-cs"/>
        </a:defRPr>
      </a:lvl3pPr>
      <a:lvl4pPr marL="1028717" algn="l" defTabSz="342905" rtl="0" eaLnBrk="1" latinLnBrk="0" hangingPunct="1">
        <a:defRPr sz="1350" kern="1200">
          <a:solidFill>
            <a:schemeClr val="tx1"/>
          </a:solidFill>
          <a:latin typeface="+mn-lt"/>
          <a:ea typeface="+mn-ea"/>
          <a:cs typeface="+mn-cs"/>
        </a:defRPr>
      </a:lvl4pPr>
      <a:lvl5pPr marL="1371623" algn="l" defTabSz="342905" rtl="0" eaLnBrk="1" latinLnBrk="0" hangingPunct="1">
        <a:defRPr sz="1350" kern="1200">
          <a:solidFill>
            <a:schemeClr val="tx1"/>
          </a:solidFill>
          <a:latin typeface="+mn-lt"/>
          <a:ea typeface="+mn-ea"/>
          <a:cs typeface="+mn-cs"/>
        </a:defRPr>
      </a:lvl5pPr>
      <a:lvl6pPr marL="1714529" algn="l" defTabSz="342905" rtl="0" eaLnBrk="1" latinLnBrk="0" hangingPunct="1">
        <a:defRPr sz="1350" kern="1200">
          <a:solidFill>
            <a:schemeClr val="tx1"/>
          </a:solidFill>
          <a:latin typeface="+mn-lt"/>
          <a:ea typeface="+mn-ea"/>
          <a:cs typeface="+mn-cs"/>
        </a:defRPr>
      </a:lvl6pPr>
      <a:lvl7pPr marL="2057435" algn="l" defTabSz="342905" rtl="0" eaLnBrk="1" latinLnBrk="0" hangingPunct="1">
        <a:defRPr sz="1350" kern="1200">
          <a:solidFill>
            <a:schemeClr val="tx1"/>
          </a:solidFill>
          <a:latin typeface="+mn-lt"/>
          <a:ea typeface="+mn-ea"/>
          <a:cs typeface="+mn-cs"/>
        </a:defRPr>
      </a:lvl7pPr>
      <a:lvl8pPr marL="2400340" algn="l" defTabSz="342905" rtl="0" eaLnBrk="1" latinLnBrk="0" hangingPunct="1">
        <a:defRPr sz="1350" kern="1200">
          <a:solidFill>
            <a:schemeClr val="tx1"/>
          </a:solidFill>
          <a:latin typeface="+mn-lt"/>
          <a:ea typeface="+mn-ea"/>
          <a:cs typeface="+mn-cs"/>
        </a:defRPr>
      </a:lvl8pPr>
      <a:lvl9pPr marL="2743246" algn="l" defTabSz="34290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9.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0.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1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1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1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2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2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25.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26.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27.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28.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ags" Target="../tags/tag31.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16.xml"/><Relationship Id="rId1" Type="http://schemas.openxmlformats.org/officeDocument/2006/relationships/tags" Target="../tags/tag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172" name="Picture 7171" descr="A digital map">
            <a:extLst>
              <a:ext uri="{FF2B5EF4-FFF2-40B4-BE49-F238E27FC236}">
                <a16:creationId xmlns:a16="http://schemas.microsoft.com/office/drawing/2014/main" id="{2F161FDF-35B9-AADD-1317-9462A42FC93B}"/>
              </a:ext>
            </a:extLst>
          </p:cNvPr>
          <p:cNvPicPr>
            <a:picLocks noChangeAspect="1"/>
          </p:cNvPicPr>
          <p:nvPr/>
        </p:nvPicPr>
        <p:blipFill rotWithShape="1">
          <a:blip r:embed="rId4">
            <a:duotone>
              <a:prstClr val="black"/>
              <a:schemeClr val="accent5">
                <a:tint val="45000"/>
                <a:satMod val="400000"/>
              </a:schemeClr>
            </a:duotone>
            <a:alphaModFix amt="25000"/>
          </a:blip>
          <a:srcRect l="5597" r="5402" b="-1"/>
          <a:stretch/>
        </p:blipFill>
        <p:spPr>
          <a:xfrm>
            <a:off x="1143015" y="7"/>
            <a:ext cx="6857985" cy="5143493"/>
          </a:xfrm>
          <a:prstGeom prst="rect">
            <a:avLst/>
          </a:prstGeom>
        </p:spPr>
      </p:pic>
      <p:sp>
        <p:nvSpPr>
          <p:cNvPr id="7169" name="Rectangle 2"/>
          <p:cNvSpPr>
            <a:spLocks noGrp="1" noChangeArrowheads="1"/>
          </p:cNvSpPr>
          <p:nvPr>
            <p:ph type="ctrTitle"/>
          </p:nvPr>
        </p:nvSpPr>
        <p:spPr>
          <a:xfrm>
            <a:off x="1792663" y="1085850"/>
            <a:ext cx="4964432" cy="2497186"/>
          </a:xfrm>
        </p:spPr>
        <p:txBody>
          <a:bodyPr>
            <a:normAutofit/>
          </a:bodyPr>
          <a:lstStyle/>
          <a:p>
            <a:pPr>
              <a:lnSpc>
                <a:spcPct val="90000"/>
              </a:lnSpc>
            </a:pPr>
            <a:r>
              <a:rPr lang="en-US" sz="4200">
                <a:latin typeface="Arial" charset="0"/>
              </a:rPr>
              <a:t>Module 5:</a:t>
            </a:r>
            <a:br>
              <a:rPr lang="en-US" sz="4200" dirty="0">
                <a:latin typeface="Arial" charset="0"/>
              </a:rPr>
            </a:br>
            <a:r>
              <a:rPr lang="en-US" sz="4200" dirty="0">
                <a:latin typeface="Arial" charset="0"/>
              </a:rPr>
              <a:t>Network Security Infrastructure</a:t>
            </a:r>
          </a:p>
        </p:txBody>
      </p:sp>
      <p:sp>
        <p:nvSpPr>
          <p:cNvPr id="7170" name="Rectangle 3"/>
          <p:cNvSpPr>
            <a:spLocks noGrp="1" noChangeArrowheads="1"/>
          </p:cNvSpPr>
          <p:nvPr>
            <p:ph type="subTitle" idx="1"/>
          </p:nvPr>
        </p:nvSpPr>
        <p:spPr>
          <a:xfrm>
            <a:off x="1792663" y="3583035"/>
            <a:ext cx="4964432" cy="646065"/>
          </a:xfrm>
        </p:spPr>
        <p:txBody>
          <a:bodyPr>
            <a:normAutofit/>
          </a:bodyPr>
          <a:lstStyle/>
          <a:p>
            <a:pPr eaLnBrk="1" hangingPunct="1"/>
            <a:endParaRPr lang="en-US" dirty="0">
              <a:latin typeface="Arial" charset="0"/>
            </a:endParaRPr>
          </a:p>
        </p:txBody>
      </p:sp>
      <p:sp>
        <p:nvSpPr>
          <p:cNvPr id="7176" name="Rectangle 717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4269" y="0"/>
            <a:ext cx="385763"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700"/>
                                        <p:tgtEl>
                                          <p:spTgt spid="7170">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7169"/>
                                        </p:tgtEl>
                                        <p:attrNameLst>
                                          <p:attrName>style.visibility</p:attrName>
                                        </p:attrNameLst>
                                      </p:cBhvr>
                                      <p:to>
                                        <p:strVal val="visible"/>
                                      </p:to>
                                    </p:set>
                                    <p:animEffect transition="in" filter="fade">
                                      <p:cBhvr>
                                        <p:cTn id="10" dur="700"/>
                                        <p:tgtEl>
                                          <p:spTgt spid="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717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IN" dirty="0"/>
              <a:t>Common Security Architectures</a:t>
            </a:r>
            <a:endParaRPr lang="en-US" altLang="en-US" dirty="0"/>
          </a:p>
        </p:txBody>
      </p:sp>
      <p:sp>
        <p:nvSpPr>
          <p:cNvPr id="2" name="Content Placeholder 1"/>
          <p:cNvSpPr>
            <a:spLocks noGrp="1"/>
          </p:cNvSpPr>
          <p:nvPr>
            <p:ph idx="1"/>
          </p:nvPr>
        </p:nvSpPr>
        <p:spPr>
          <a:xfrm>
            <a:off x="8269" y="798944"/>
            <a:ext cx="8800753" cy="3284541"/>
          </a:xfrm>
        </p:spPr>
        <p:txBody>
          <a:bodyPr/>
          <a:lstStyle/>
          <a:p>
            <a:pPr marL="180975" indent="0">
              <a:spcBef>
                <a:spcPts val="300"/>
              </a:spcBef>
              <a:spcAft>
                <a:spcPts val="300"/>
              </a:spcAft>
              <a:buClrTx/>
              <a:buNone/>
            </a:pPr>
            <a:r>
              <a:rPr lang="en-US" sz="1600" dirty="0"/>
              <a:t>Firewall design is primarily about device interfaces permitting or denying traffic based on the source, the destination, and the type of traffic. </a:t>
            </a:r>
          </a:p>
          <a:p>
            <a:pPr marL="180975" indent="0">
              <a:spcBef>
                <a:spcPts val="300"/>
              </a:spcBef>
              <a:spcAft>
                <a:spcPts val="300"/>
              </a:spcAft>
              <a:buClrTx/>
              <a:buNone/>
            </a:pPr>
            <a:r>
              <a:rPr lang="en-US" sz="1600" dirty="0"/>
              <a:t>The three firewall designs are:</a:t>
            </a:r>
          </a:p>
          <a:p>
            <a:pPr marL="542925" indent="-285750">
              <a:spcBef>
                <a:spcPts val="300"/>
              </a:spcBef>
              <a:spcAft>
                <a:spcPts val="300"/>
              </a:spcAft>
              <a:buClrTx/>
              <a:buFont typeface="Arial" panose="020B0604020202020204" pitchFamily="34" charset="0"/>
              <a:buChar char="•"/>
            </a:pPr>
            <a:r>
              <a:rPr lang="en-US" sz="1600" b="1" dirty="0"/>
              <a:t>Public and Private</a:t>
            </a:r>
            <a:endParaRPr lang="en-US" sz="1600" dirty="0"/>
          </a:p>
          <a:p>
            <a:pPr marL="828675" indent="-285750">
              <a:spcBef>
                <a:spcPts val="300"/>
              </a:spcBef>
              <a:spcAft>
                <a:spcPts val="300"/>
              </a:spcAft>
              <a:buClrTx/>
              <a:buFont typeface="Arial" panose="020B0604020202020204" pitchFamily="34" charset="0"/>
              <a:buChar char="•"/>
            </a:pPr>
            <a:r>
              <a:rPr lang="en-US" sz="1600" dirty="0"/>
              <a:t>The public network (or outside network) is untrusted, and the private network (or inside network) is trusted.</a:t>
            </a:r>
          </a:p>
          <a:p>
            <a:pPr marL="180975" indent="0">
              <a:spcBef>
                <a:spcPts val="300"/>
              </a:spcBef>
              <a:spcAft>
                <a:spcPts val="300"/>
              </a:spcAft>
              <a:buClrTx/>
              <a:buNone/>
            </a:pPr>
            <a:endParaRPr lang="en-US" sz="1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00200" y="2670637"/>
            <a:ext cx="5904000" cy="201582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1598741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IN" dirty="0"/>
              <a:t>Common Security Architectures (Contd.)</a:t>
            </a:r>
            <a:endParaRPr lang="en-US" altLang="en-US" dirty="0"/>
          </a:p>
        </p:txBody>
      </p:sp>
      <p:sp>
        <p:nvSpPr>
          <p:cNvPr id="2" name="Content Placeholder 1"/>
          <p:cNvSpPr>
            <a:spLocks noGrp="1"/>
          </p:cNvSpPr>
          <p:nvPr>
            <p:ph idx="1"/>
          </p:nvPr>
        </p:nvSpPr>
        <p:spPr>
          <a:xfrm>
            <a:off x="17322" y="798944"/>
            <a:ext cx="3659037" cy="2382667"/>
          </a:xfrm>
        </p:spPr>
        <p:txBody>
          <a:bodyPr>
            <a:normAutofit fontScale="92500" lnSpcReduction="20000"/>
          </a:bodyPr>
          <a:lstStyle/>
          <a:p>
            <a:pPr marL="466725" indent="-285750">
              <a:spcBef>
                <a:spcPts val="400"/>
              </a:spcBef>
              <a:spcAft>
                <a:spcPts val="400"/>
              </a:spcAft>
              <a:buClrTx/>
              <a:buFont typeface="Arial" panose="020B0604020202020204" pitchFamily="34" charset="0"/>
              <a:buChar char="•"/>
            </a:pPr>
            <a:r>
              <a:rPr lang="en-US" sz="1600" b="1" dirty="0"/>
              <a:t>Demilitarized Zone (DMZ)</a:t>
            </a:r>
            <a:endParaRPr lang="en-US" sz="1600" dirty="0"/>
          </a:p>
          <a:p>
            <a:pPr marL="715963" indent="-273050">
              <a:spcBef>
                <a:spcPts val="400"/>
              </a:spcBef>
              <a:spcAft>
                <a:spcPts val="400"/>
              </a:spcAft>
              <a:buClrTx/>
              <a:buFont typeface="Arial" panose="020B0604020202020204" pitchFamily="34" charset="0"/>
              <a:buChar char="•"/>
            </a:pPr>
            <a:r>
              <a:rPr lang="en-US" sz="1600" dirty="0"/>
              <a:t>A firewall design where there is typically one:</a:t>
            </a:r>
          </a:p>
          <a:p>
            <a:pPr marL="985838" indent="-285750">
              <a:spcBef>
                <a:spcPts val="400"/>
              </a:spcBef>
              <a:spcAft>
                <a:spcPts val="400"/>
              </a:spcAft>
              <a:buClrTx/>
              <a:buFont typeface="Arial" panose="020B0604020202020204" pitchFamily="34" charset="0"/>
              <a:buChar char="•"/>
            </a:pPr>
            <a:r>
              <a:rPr lang="en-US" sz="1600" dirty="0"/>
              <a:t>Inside interface connected to the private network</a:t>
            </a:r>
          </a:p>
          <a:p>
            <a:pPr marL="985838" indent="-285750">
              <a:spcBef>
                <a:spcPts val="400"/>
              </a:spcBef>
              <a:spcAft>
                <a:spcPts val="400"/>
              </a:spcAft>
              <a:buClrTx/>
              <a:buFont typeface="Arial" panose="020B0604020202020204" pitchFamily="34" charset="0"/>
              <a:buChar char="•"/>
            </a:pPr>
            <a:r>
              <a:rPr lang="en-US" sz="1600" dirty="0"/>
              <a:t>Outside interface connected to the public network</a:t>
            </a:r>
          </a:p>
          <a:p>
            <a:pPr marL="985838" indent="-285750">
              <a:spcBef>
                <a:spcPts val="400"/>
              </a:spcBef>
              <a:spcAft>
                <a:spcPts val="400"/>
              </a:spcAft>
              <a:buClrTx/>
              <a:buFont typeface="Arial" panose="020B0604020202020204" pitchFamily="34" charset="0"/>
              <a:buChar char="•"/>
            </a:pPr>
            <a:r>
              <a:rPr lang="en-US" sz="1600" dirty="0"/>
              <a:t>DMZ interface</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76359" y="879234"/>
            <a:ext cx="5256000" cy="3660542"/>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1517144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IN" dirty="0"/>
              <a:t>Common Security Architectures (Contd.)</a:t>
            </a:r>
            <a:endParaRPr lang="en-US" altLang="en-US" dirty="0"/>
          </a:p>
        </p:txBody>
      </p:sp>
      <p:sp>
        <p:nvSpPr>
          <p:cNvPr id="2" name="Content Placeholder 1"/>
          <p:cNvSpPr>
            <a:spLocks noGrp="1"/>
          </p:cNvSpPr>
          <p:nvPr>
            <p:ph idx="1"/>
          </p:nvPr>
        </p:nvSpPr>
        <p:spPr>
          <a:xfrm>
            <a:off x="26376" y="798944"/>
            <a:ext cx="4145574" cy="3492412"/>
          </a:xfrm>
        </p:spPr>
        <p:txBody>
          <a:bodyPr>
            <a:noAutofit/>
          </a:bodyPr>
          <a:lstStyle/>
          <a:p>
            <a:pPr marL="466725" indent="-285750">
              <a:spcBef>
                <a:spcPts val="400"/>
              </a:spcBef>
              <a:spcAft>
                <a:spcPts val="400"/>
              </a:spcAft>
              <a:buClrTx/>
              <a:buFont typeface="Arial" panose="020B0604020202020204" pitchFamily="34" charset="0"/>
              <a:buChar char="•"/>
            </a:pPr>
            <a:r>
              <a:rPr lang="en-IN" sz="1600" b="1" dirty="0"/>
              <a:t>Zone-based Policy Firewalls (ZPFs)</a:t>
            </a:r>
            <a:endParaRPr lang="en-US" sz="1600" dirty="0"/>
          </a:p>
          <a:p>
            <a:pPr marL="731838" indent="-285750">
              <a:spcBef>
                <a:spcPts val="400"/>
              </a:spcBef>
              <a:spcAft>
                <a:spcPts val="400"/>
              </a:spcAft>
              <a:buClrTx/>
              <a:buFont typeface="Arial" panose="020B0604020202020204" pitchFamily="34" charset="0"/>
              <a:buChar char="•"/>
            </a:pPr>
            <a:r>
              <a:rPr lang="en-US" sz="1600" dirty="0"/>
              <a:t>ZPFs use the concept of zones to provide additional flexibility. </a:t>
            </a:r>
          </a:p>
          <a:p>
            <a:pPr marL="731838" indent="-285750">
              <a:spcBef>
                <a:spcPts val="400"/>
              </a:spcBef>
              <a:spcAft>
                <a:spcPts val="400"/>
              </a:spcAft>
              <a:buClrTx/>
              <a:buFont typeface="Arial" panose="020B0604020202020204" pitchFamily="34" charset="0"/>
              <a:buChar char="•"/>
            </a:pPr>
            <a:r>
              <a:rPr lang="en-US" sz="1600" dirty="0"/>
              <a:t>A zone is a group of one or more interfaces that have similar functions or features. </a:t>
            </a:r>
          </a:p>
          <a:p>
            <a:pPr marL="731838" indent="-285750">
              <a:spcBef>
                <a:spcPts val="400"/>
              </a:spcBef>
              <a:spcAft>
                <a:spcPts val="400"/>
              </a:spcAft>
              <a:buClrTx/>
              <a:buFont typeface="Arial" panose="020B0604020202020204" pitchFamily="34" charset="0"/>
              <a:buChar char="•"/>
            </a:pPr>
            <a:r>
              <a:rPr lang="en-US" sz="1600" dirty="0"/>
              <a:t>Zones help to specify where a Cisco IOS firewall rule or policy should be applied.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43375" y="909676"/>
            <a:ext cx="4644000" cy="3381680"/>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4553051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5431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Firewalls</a:t>
            </a:r>
            <a:endParaRPr lang="en-US" altLang="en-US" dirty="0"/>
          </a:p>
        </p:txBody>
      </p:sp>
      <p:sp>
        <p:nvSpPr>
          <p:cNvPr id="2" name="Content Placeholder 1"/>
          <p:cNvSpPr>
            <a:spLocks noGrp="1"/>
          </p:cNvSpPr>
          <p:nvPr>
            <p:ph idx="1"/>
          </p:nvPr>
        </p:nvSpPr>
        <p:spPr>
          <a:xfrm>
            <a:off x="52621" y="1068366"/>
            <a:ext cx="4237017" cy="2785176"/>
          </a:xfrm>
        </p:spPr>
        <p:txBody>
          <a:bodyPr>
            <a:normAutofit fontScale="47500" lnSpcReduction="20000"/>
          </a:bodyPr>
          <a:lstStyle/>
          <a:p>
            <a:pPr marL="180975" indent="0">
              <a:buClrTx/>
              <a:buNone/>
            </a:pPr>
            <a:r>
              <a:rPr lang="en-US" sz="3400" dirty="0"/>
              <a:t>A firewall is a system, or group of systems, that enforces an access control policy between networks.</a:t>
            </a:r>
          </a:p>
          <a:p>
            <a:pPr marL="180975" indent="0">
              <a:buClrTx/>
              <a:buNone/>
            </a:pPr>
            <a:r>
              <a:rPr lang="en-US" sz="3400" b="1" dirty="0"/>
              <a:t>Common Firewall Properties</a:t>
            </a:r>
            <a:r>
              <a:rPr lang="en-US" sz="3400" dirty="0"/>
              <a:t>:</a:t>
            </a:r>
          </a:p>
          <a:p>
            <a:pPr marL="361950">
              <a:buFont typeface="Arial" panose="020B0604020202020204" pitchFamily="34" charset="0"/>
              <a:buChar char="•"/>
            </a:pPr>
            <a:r>
              <a:rPr lang="en-US" sz="3400" dirty="0"/>
              <a:t>Resistant to network attacks</a:t>
            </a:r>
          </a:p>
          <a:p>
            <a:pPr marL="361950">
              <a:buFont typeface="Arial" panose="020B0604020202020204" pitchFamily="34" charset="0"/>
              <a:buChar char="•"/>
            </a:pPr>
            <a:r>
              <a:rPr lang="en-US" sz="3400" dirty="0"/>
              <a:t>The only transit point between internal corporate networks and external networks because all traffic flows through the firewall</a:t>
            </a:r>
          </a:p>
          <a:p>
            <a:pPr marL="361950">
              <a:buFont typeface="Arial" panose="020B0604020202020204" pitchFamily="34" charset="0"/>
              <a:buChar char="•"/>
            </a:pPr>
            <a:r>
              <a:rPr lang="en-US" sz="3400" dirty="0"/>
              <a:t>Enforce the access control policy</a:t>
            </a:r>
          </a:p>
          <a:p>
            <a:pPr marL="180975" indent="0">
              <a:buClrTx/>
              <a:buNone/>
            </a:pPr>
            <a:endParaRPr lang="en-US" sz="1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760" y="1204364"/>
            <a:ext cx="4641726" cy="3421004"/>
          </a:xfrm>
          <a:prstGeom prst="rect">
            <a:avLst/>
          </a:prstGeom>
        </p:spPr>
      </p:pic>
    </p:spTree>
    <p:custDataLst>
      <p:tags r:id="rId1"/>
    </p:custDataLst>
    <p:extLst>
      <p:ext uri="{BB962C8B-B14F-4D97-AF65-F5344CB8AC3E}">
        <p14:creationId xmlns:p14="http://schemas.microsoft.com/office/powerpoint/2010/main" val="425580534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Firewalls (Contd.)</a:t>
            </a:r>
            <a:endParaRPr lang="en-US" altLang="en-US" dirty="0"/>
          </a:p>
        </p:txBody>
      </p:sp>
      <p:sp>
        <p:nvSpPr>
          <p:cNvPr id="3" name="Content Placeholder 2"/>
          <p:cNvSpPr>
            <a:spLocks noGrp="1"/>
          </p:cNvSpPr>
          <p:nvPr>
            <p:ph idx="1"/>
          </p:nvPr>
        </p:nvSpPr>
        <p:spPr>
          <a:xfrm>
            <a:off x="144065" y="798944"/>
            <a:ext cx="8853286" cy="396113"/>
          </a:xfrm>
        </p:spPr>
        <p:txBody>
          <a:bodyPr/>
          <a:lstStyle/>
          <a:p>
            <a:pPr marL="0" indent="0">
              <a:buNone/>
            </a:pPr>
            <a:r>
              <a:rPr lang="en-IN" sz="1600" dirty="0"/>
              <a:t>Following are the benefits and limitations of firewalls:</a:t>
            </a:r>
          </a:p>
        </p:txBody>
      </p:sp>
      <p:graphicFrame>
        <p:nvGraphicFramePr>
          <p:cNvPr id="5" name="Table 4"/>
          <p:cNvGraphicFramePr>
            <a:graphicFrameLocks noGrp="1"/>
          </p:cNvGraphicFramePr>
          <p:nvPr/>
        </p:nvGraphicFramePr>
        <p:xfrm>
          <a:off x="416454" y="1273086"/>
          <a:ext cx="8591744" cy="3388360"/>
        </p:xfrm>
        <a:graphic>
          <a:graphicData uri="http://schemas.openxmlformats.org/drawingml/2006/table">
            <a:tbl>
              <a:tblPr firstRow="1" bandRow="1">
                <a:tableStyleId>{5C22544A-7EE6-4342-B048-85BDC9FD1C3A}</a:tableStyleId>
              </a:tblPr>
              <a:tblGrid>
                <a:gridCol w="3467483">
                  <a:extLst>
                    <a:ext uri="{9D8B030D-6E8A-4147-A177-3AD203B41FA5}">
                      <a16:colId xmlns:a16="http://schemas.microsoft.com/office/drawing/2014/main" val="20000"/>
                    </a:ext>
                  </a:extLst>
                </a:gridCol>
                <a:gridCol w="5124261">
                  <a:extLst>
                    <a:ext uri="{9D8B030D-6E8A-4147-A177-3AD203B41FA5}">
                      <a16:colId xmlns:a16="http://schemas.microsoft.com/office/drawing/2014/main" val="20001"/>
                    </a:ext>
                  </a:extLst>
                </a:gridCol>
              </a:tblGrid>
              <a:tr h="370840">
                <a:tc>
                  <a:txBody>
                    <a:bodyPr/>
                    <a:lstStyle/>
                    <a:p>
                      <a:pPr algn="ctr"/>
                      <a:r>
                        <a:rPr lang="en-IN" sz="1400" dirty="0"/>
                        <a:t>Firewall Benefits</a:t>
                      </a:r>
                    </a:p>
                  </a:txBody>
                  <a:tcPr anchor="ctr"/>
                </a:tc>
                <a:tc>
                  <a:txBody>
                    <a:bodyPr/>
                    <a:lstStyle/>
                    <a:p>
                      <a:pPr algn="ctr"/>
                      <a:r>
                        <a:rPr lang="en-IN" sz="1400" dirty="0"/>
                        <a:t>Firewall Limitations</a:t>
                      </a:r>
                    </a:p>
                  </a:txBody>
                  <a:tcPr anchor="ctr"/>
                </a:tc>
                <a:extLst>
                  <a:ext uri="{0D108BD9-81ED-4DB2-BD59-A6C34878D82A}">
                    <a16:rowId xmlns:a16="http://schemas.microsoft.com/office/drawing/2014/main" val="10000"/>
                  </a:ext>
                </a:extLst>
              </a:tr>
              <a:tr h="370840">
                <a:tc>
                  <a:txBody>
                    <a:bodyPr/>
                    <a:lstStyle/>
                    <a:p>
                      <a:pPr>
                        <a:buFont typeface="Arial" panose="020B0604020202020204" pitchFamily="34" charset="0"/>
                        <a:buNone/>
                      </a:pPr>
                      <a:r>
                        <a:rPr lang="en-US" sz="1400" dirty="0"/>
                        <a:t>Prevent the exposure of sensitive hosts, resources, and applications to untrusted users.</a:t>
                      </a:r>
                    </a:p>
                  </a:txBody>
                  <a:tcPr anchor="ctr"/>
                </a:tc>
                <a:tc>
                  <a:txBody>
                    <a:bodyPr/>
                    <a:lstStyle/>
                    <a:p>
                      <a:pPr>
                        <a:buFont typeface="Arial" panose="020B0604020202020204" pitchFamily="34" charset="0"/>
                        <a:buNone/>
                      </a:pPr>
                      <a:r>
                        <a:rPr lang="en-IN" sz="1400" dirty="0"/>
                        <a:t>A misconfigured firewall can have serious consequences for the network, such as becoming a single point of failure.</a:t>
                      </a:r>
                    </a:p>
                  </a:txBody>
                  <a:tcPr anchor="ctr"/>
                </a:tc>
                <a:extLst>
                  <a:ext uri="{0D108BD9-81ED-4DB2-BD59-A6C34878D82A}">
                    <a16:rowId xmlns:a16="http://schemas.microsoft.com/office/drawing/2014/main" val="10001"/>
                  </a:ext>
                </a:extLst>
              </a:tr>
              <a:tr h="370840">
                <a:tc>
                  <a:txBody>
                    <a:bodyPr/>
                    <a:lstStyle/>
                    <a:p>
                      <a:pPr>
                        <a:buFont typeface="Arial" panose="020B0604020202020204" pitchFamily="34" charset="0"/>
                        <a:buNone/>
                      </a:pPr>
                      <a:r>
                        <a:rPr lang="en-US" sz="1400" dirty="0"/>
                        <a:t>Sanitize protocol flow, which prevents the exploitation of protocol flaws.</a:t>
                      </a:r>
                    </a:p>
                  </a:txBody>
                  <a:tcPr anchor="ctr"/>
                </a:tc>
                <a:tc>
                  <a:txBody>
                    <a:bodyPr/>
                    <a:lstStyle/>
                    <a:p>
                      <a:pPr>
                        <a:buFont typeface="Arial" panose="020B0604020202020204" pitchFamily="34" charset="0"/>
                        <a:buNone/>
                      </a:pPr>
                      <a:r>
                        <a:rPr lang="en-IN" sz="1400" dirty="0"/>
                        <a:t>The data from many applications cannot be passed over firewalls securely.</a:t>
                      </a:r>
                    </a:p>
                  </a:txBody>
                  <a:tcPr anchor="ctr"/>
                </a:tc>
                <a:extLst>
                  <a:ext uri="{0D108BD9-81ED-4DB2-BD59-A6C34878D82A}">
                    <a16:rowId xmlns:a16="http://schemas.microsoft.com/office/drawing/2014/main" val="10002"/>
                  </a:ext>
                </a:extLst>
              </a:tr>
              <a:tr h="370840">
                <a:tc>
                  <a:txBody>
                    <a:bodyPr/>
                    <a:lstStyle/>
                    <a:p>
                      <a:pPr>
                        <a:buFont typeface="Arial" panose="020B0604020202020204" pitchFamily="34" charset="0"/>
                        <a:buNone/>
                      </a:pPr>
                      <a:r>
                        <a:rPr lang="en-US" sz="1400" dirty="0"/>
                        <a:t>Block malicious data from servers and clients.</a:t>
                      </a:r>
                    </a:p>
                  </a:txBody>
                  <a:tcPr anchor="ctr"/>
                </a:tc>
                <a:tc>
                  <a:txBody>
                    <a:bodyPr/>
                    <a:lstStyle/>
                    <a:p>
                      <a:pPr>
                        <a:buFont typeface="Arial" panose="020B0604020202020204" pitchFamily="34" charset="0"/>
                        <a:buNone/>
                      </a:pPr>
                      <a:r>
                        <a:rPr lang="en-IN" sz="1400" dirty="0"/>
                        <a:t>Users might proactively search for ways around the firewall to receive blocked material, which exposes the network to potential attack.</a:t>
                      </a:r>
                    </a:p>
                  </a:txBody>
                  <a:tcPr anchor="ctr"/>
                </a:tc>
                <a:extLst>
                  <a:ext uri="{0D108BD9-81ED-4DB2-BD59-A6C34878D82A}">
                    <a16:rowId xmlns:a16="http://schemas.microsoft.com/office/drawing/2014/main" val="10003"/>
                  </a:ext>
                </a:extLst>
              </a:tr>
              <a:tr h="370840">
                <a:tc>
                  <a:txBody>
                    <a:bodyPr/>
                    <a:lstStyle/>
                    <a:p>
                      <a:pPr>
                        <a:buFont typeface="Arial" panose="020B0604020202020204" pitchFamily="34" charset="0"/>
                        <a:buNone/>
                      </a:pPr>
                      <a:r>
                        <a:rPr lang="en-US" sz="1400" dirty="0"/>
                        <a:t>Reduce security management complexity.</a:t>
                      </a:r>
                    </a:p>
                  </a:txBody>
                  <a:tcPr anchor="ctr"/>
                </a:tc>
                <a:tc>
                  <a:txBody>
                    <a:bodyPr/>
                    <a:lstStyle/>
                    <a:p>
                      <a:pPr>
                        <a:buFont typeface="Arial" panose="020B0604020202020204" pitchFamily="34" charset="0"/>
                        <a:buNone/>
                      </a:pPr>
                      <a:r>
                        <a:rPr lang="en-IN" sz="1400" dirty="0"/>
                        <a:t>Network performance can slow down.</a:t>
                      </a:r>
                    </a:p>
                  </a:txBody>
                  <a:tcPr anchor="ctr"/>
                </a:tc>
                <a:extLst>
                  <a:ext uri="{0D108BD9-81ED-4DB2-BD59-A6C34878D82A}">
                    <a16:rowId xmlns:a16="http://schemas.microsoft.com/office/drawing/2014/main" val="10004"/>
                  </a:ext>
                </a:extLst>
              </a:tr>
              <a:tr h="370840">
                <a:tc>
                  <a:txBody>
                    <a:bodyPr/>
                    <a:lstStyle/>
                    <a:p>
                      <a:endParaRPr lang="en-IN" sz="1400" dirty="0"/>
                    </a:p>
                  </a:txBody>
                  <a:tcPr anchor="ctr"/>
                </a:tc>
                <a:tc>
                  <a:txBody>
                    <a:bodyPr/>
                    <a:lstStyle/>
                    <a:p>
                      <a:pPr>
                        <a:buFont typeface="Arial" panose="020B0604020202020204" pitchFamily="34" charset="0"/>
                        <a:buNone/>
                      </a:pPr>
                      <a:r>
                        <a:rPr lang="en-IN" sz="1400" dirty="0"/>
                        <a:t>Unauthorized traffic can be tunnelled or hidden as legitimate traffic through the firewall.</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73236871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 Type Descriptions</a:t>
            </a:r>
            <a:endParaRPr lang="en-US" altLang="en-US" dirty="0"/>
          </a:p>
        </p:txBody>
      </p:sp>
      <p:sp>
        <p:nvSpPr>
          <p:cNvPr id="2" name="Content Placeholder 1"/>
          <p:cNvSpPr>
            <a:spLocks noGrp="1"/>
          </p:cNvSpPr>
          <p:nvPr>
            <p:ph idx="1"/>
          </p:nvPr>
        </p:nvSpPr>
        <p:spPr>
          <a:xfrm>
            <a:off x="144065" y="798945"/>
            <a:ext cx="4032831" cy="3472430"/>
          </a:xfrm>
        </p:spPr>
        <p:txBody>
          <a:bodyPr/>
          <a:lstStyle/>
          <a:p>
            <a:pPr marL="0" indent="0">
              <a:buNone/>
            </a:pPr>
            <a:r>
              <a:rPr lang="en-US" sz="1600" dirty="0"/>
              <a:t>The different types of firewalls are:</a:t>
            </a:r>
          </a:p>
          <a:p>
            <a:pPr marL="271463">
              <a:buFont typeface="Arial" panose="020B0604020202020204" pitchFamily="34" charset="0"/>
              <a:buChar char="•"/>
            </a:pPr>
            <a:r>
              <a:rPr lang="en-US" sz="1600" b="1" dirty="0"/>
              <a:t>Packet Filtering (Stateless) Firewall</a:t>
            </a:r>
            <a:endParaRPr lang="en-US" sz="1600" dirty="0"/>
          </a:p>
          <a:p>
            <a:pPr marL="452438">
              <a:buFont typeface="Arial" panose="020B0604020202020204" pitchFamily="34" charset="0"/>
              <a:buChar char="•"/>
            </a:pPr>
            <a:r>
              <a:rPr lang="en-US" sz="1600" dirty="0"/>
              <a:t>Packet Filtering firewalls are part of a router firewall, which permits or denies traffic based on Layer 3 and Layer 4 information. </a:t>
            </a:r>
          </a:p>
          <a:p>
            <a:pPr marL="452438">
              <a:buFont typeface="Arial" panose="020B0604020202020204" pitchFamily="34" charset="0"/>
              <a:buChar char="•"/>
            </a:pPr>
            <a:r>
              <a:rPr lang="en-US" sz="1600" dirty="0"/>
              <a:t>They are stateless firewalls that use a simple policy table look-up that filters traffic based on specific criteria.</a:t>
            </a:r>
          </a:p>
          <a:p>
            <a:pPr marL="180975" indent="0">
              <a:buClrTx/>
              <a:buNone/>
            </a:pPr>
            <a:endParaRPr lang="en-US" sz="1600" dirty="0"/>
          </a:p>
        </p:txBody>
      </p:sp>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745" t="6502"/>
          <a:stretch/>
        </p:blipFill>
        <p:spPr bwMode="auto">
          <a:xfrm>
            <a:off x="4204164" y="980845"/>
            <a:ext cx="4755308" cy="333928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17195160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 Type Descriptions (Contd.)</a:t>
            </a:r>
            <a:endParaRPr lang="en-US" altLang="en-US" dirty="0"/>
          </a:p>
        </p:txBody>
      </p:sp>
      <p:sp>
        <p:nvSpPr>
          <p:cNvPr id="2" name="Content Placeholder 1"/>
          <p:cNvSpPr>
            <a:spLocks noGrp="1"/>
          </p:cNvSpPr>
          <p:nvPr>
            <p:ph idx="1"/>
          </p:nvPr>
        </p:nvSpPr>
        <p:spPr>
          <a:xfrm>
            <a:off x="107853" y="844210"/>
            <a:ext cx="4658804" cy="3691574"/>
          </a:xfrm>
        </p:spPr>
        <p:txBody>
          <a:bodyPr/>
          <a:lstStyle/>
          <a:p>
            <a:pPr marL="466725" indent="-285750">
              <a:buClrTx/>
              <a:buFont typeface="Arial" panose="020B0604020202020204" pitchFamily="34" charset="0"/>
              <a:buChar char="•"/>
            </a:pPr>
            <a:r>
              <a:rPr lang="en-US" sz="1600" b="1" dirty="0"/>
              <a:t>Stateful Firewalls</a:t>
            </a:r>
          </a:p>
          <a:p>
            <a:pPr marL="806450" indent="-273050">
              <a:buClrTx/>
              <a:buFont typeface="Arial" panose="020B0604020202020204" pitchFamily="34" charset="0"/>
              <a:buChar char="•"/>
            </a:pPr>
            <a:r>
              <a:rPr lang="en-US" sz="1600" dirty="0"/>
              <a:t>Stateful firewalls are the most versatile and the most common firewall technologies in use.</a:t>
            </a:r>
          </a:p>
          <a:p>
            <a:pPr marL="806450" indent="-273050">
              <a:buClrTx/>
              <a:buFont typeface="Arial" panose="020B0604020202020204" pitchFamily="34" charset="0"/>
              <a:buChar char="•"/>
            </a:pPr>
            <a:r>
              <a:rPr lang="en-US" sz="1600" dirty="0"/>
              <a:t>These firewalls provide stateful packet filtering by using connection information maintained in a state table.</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657" y="942624"/>
            <a:ext cx="3811508" cy="369121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46056536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 Type Descriptions (Contd.)</a:t>
            </a:r>
            <a:endParaRPr lang="en-US" altLang="en-US" dirty="0"/>
          </a:p>
        </p:txBody>
      </p:sp>
      <p:sp>
        <p:nvSpPr>
          <p:cNvPr id="2" name="Content Placeholder 1"/>
          <p:cNvSpPr>
            <a:spLocks noGrp="1"/>
          </p:cNvSpPr>
          <p:nvPr>
            <p:ph idx="1"/>
          </p:nvPr>
        </p:nvSpPr>
        <p:spPr>
          <a:xfrm>
            <a:off x="144065" y="862316"/>
            <a:ext cx="4395876" cy="3707973"/>
          </a:xfrm>
        </p:spPr>
        <p:txBody>
          <a:bodyPr/>
          <a:lstStyle/>
          <a:p>
            <a:pPr marL="466725" indent="-285750">
              <a:buClrTx/>
              <a:buFont typeface="Arial" panose="020B0604020202020204" pitchFamily="34" charset="0"/>
              <a:buChar char="•"/>
            </a:pPr>
            <a:r>
              <a:rPr lang="en-US" sz="1600" b="1" dirty="0"/>
              <a:t>Application gateway firewall (proxy firewall)</a:t>
            </a:r>
          </a:p>
          <a:p>
            <a:pPr marL="712788" indent="-285750">
              <a:buClrTx/>
              <a:buFont typeface="Arial" panose="020B0604020202020204" pitchFamily="34" charset="0"/>
              <a:buChar char="•"/>
            </a:pPr>
            <a:r>
              <a:rPr lang="en-US" sz="1600" dirty="0"/>
              <a:t>Application gateway firewall filters information at Layers 3, 4, 5, and 7 of the OSI reference model.</a:t>
            </a:r>
          </a:p>
          <a:p>
            <a:pPr marL="712788" indent="-285750">
              <a:buClrTx/>
              <a:buFont typeface="Arial" panose="020B0604020202020204" pitchFamily="34" charset="0"/>
              <a:buChar char="•"/>
            </a:pPr>
            <a:r>
              <a:rPr lang="en-US" sz="1600" dirty="0"/>
              <a:t>Most of the firewall control and filtering is done in the software. </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9941" y="1034930"/>
            <a:ext cx="4138094" cy="32003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6823255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 Type Descriptions (Contd.)</a:t>
            </a:r>
            <a:endParaRPr lang="en-US" altLang="en-US" dirty="0"/>
          </a:p>
        </p:txBody>
      </p:sp>
      <p:sp>
        <p:nvSpPr>
          <p:cNvPr id="2" name="Content Placeholder 1"/>
          <p:cNvSpPr>
            <a:spLocks noGrp="1"/>
          </p:cNvSpPr>
          <p:nvPr>
            <p:ph idx="1"/>
          </p:nvPr>
        </p:nvSpPr>
        <p:spPr>
          <a:xfrm>
            <a:off x="144066" y="798945"/>
            <a:ext cx="4197834" cy="3510505"/>
          </a:xfrm>
        </p:spPr>
        <p:txBody>
          <a:bodyPr/>
          <a:lstStyle/>
          <a:p>
            <a:pPr>
              <a:buFont typeface="Arial" panose="020B0604020202020204" pitchFamily="34" charset="0"/>
              <a:buChar char="•"/>
            </a:pPr>
            <a:r>
              <a:rPr lang="en-US" sz="1600" b="1" dirty="0"/>
              <a:t>Next-generation firewalls (NGFW)</a:t>
            </a:r>
          </a:p>
          <a:p>
            <a:pPr marL="361950">
              <a:buFont typeface="Arial" panose="020B0604020202020204" pitchFamily="34" charset="0"/>
              <a:buChar char="•"/>
            </a:pPr>
            <a:r>
              <a:rPr lang="en-IN" sz="1600" dirty="0"/>
              <a:t>NGFW go beyond stateful firewalls by providing:</a:t>
            </a:r>
          </a:p>
          <a:p>
            <a:pPr marL="622300" indent="-285750">
              <a:buFont typeface="Arial" panose="020B0604020202020204" pitchFamily="34" charset="0"/>
              <a:buChar char="•"/>
            </a:pPr>
            <a:r>
              <a:rPr lang="en-US" sz="1600" dirty="0"/>
              <a:t>Integrated intrusion prevention</a:t>
            </a:r>
          </a:p>
          <a:p>
            <a:pPr marL="622300" indent="-285750">
              <a:buFont typeface="Arial" panose="020B0604020202020204" pitchFamily="34" charset="0"/>
              <a:buChar char="•"/>
            </a:pPr>
            <a:r>
              <a:rPr lang="en-US" sz="1600" dirty="0"/>
              <a:t>Application awareness and control to see and block risky apps</a:t>
            </a:r>
          </a:p>
          <a:p>
            <a:pPr marL="622300" indent="-285750">
              <a:buFont typeface="Arial" panose="020B0604020202020204" pitchFamily="34" charset="0"/>
              <a:buChar char="•"/>
            </a:pPr>
            <a:r>
              <a:rPr lang="en-US" sz="1600" dirty="0"/>
              <a:t>Upgrade paths to include future information feeds</a:t>
            </a:r>
          </a:p>
          <a:p>
            <a:pPr marL="622300" indent="-285750">
              <a:buFont typeface="Arial" panose="020B0604020202020204" pitchFamily="34" charset="0"/>
              <a:buChar char="•"/>
            </a:pPr>
            <a:r>
              <a:rPr lang="en-US" sz="1600" dirty="0"/>
              <a:t>Techniques to address evolving security threats</a:t>
            </a:r>
          </a:p>
        </p:txBody>
      </p:sp>
      <p:pic>
        <p:nvPicPr>
          <p:cNvPr id="3" name="Picture 2"/>
          <p:cNvPicPr>
            <a:picLocks noChangeAspect="1"/>
          </p:cNvPicPr>
          <p:nvPr/>
        </p:nvPicPr>
        <p:blipFill rotWithShape="1">
          <a:blip r:embed="rId4"/>
          <a:srcRect l="6332" t="14654" r="5651" b="16630"/>
          <a:stretch/>
        </p:blipFill>
        <p:spPr>
          <a:xfrm>
            <a:off x="4341900" y="1101821"/>
            <a:ext cx="4684804" cy="2939858"/>
          </a:xfrm>
          <a:prstGeom prst="rect">
            <a:avLst/>
          </a:prstGeom>
        </p:spPr>
      </p:pic>
    </p:spTree>
    <p:custDataLst>
      <p:tags r:id="rId1"/>
    </p:custDataLst>
    <p:extLst>
      <p:ext uri="{BB962C8B-B14F-4D97-AF65-F5344CB8AC3E}">
        <p14:creationId xmlns:p14="http://schemas.microsoft.com/office/powerpoint/2010/main" val="16791761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Firewall Type Descriptions (Contd.)</a:t>
            </a:r>
            <a:endParaRPr lang="en-US" altLang="en-US" dirty="0"/>
          </a:p>
        </p:txBody>
      </p:sp>
      <p:sp>
        <p:nvSpPr>
          <p:cNvPr id="2" name="Content Placeholder 1"/>
          <p:cNvSpPr>
            <a:spLocks noGrp="1"/>
          </p:cNvSpPr>
          <p:nvPr>
            <p:ph idx="1"/>
          </p:nvPr>
        </p:nvSpPr>
        <p:spPr>
          <a:xfrm>
            <a:off x="144064" y="798945"/>
            <a:ext cx="8759304" cy="1808453"/>
          </a:xfrm>
        </p:spPr>
        <p:txBody>
          <a:bodyPr/>
          <a:lstStyle/>
          <a:p>
            <a:pPr>
              <a:buClrTx/>
              <a:buSzPct val="100000"/>
              <a:buFont typeface="Arial" panose="020B0604020202020204" pitchFamily="34" charset="0"/>
              <a:buChar char="•"/>
            </a:pPr>
            <a:r>
              <a:rPr lang="en-IN" sz="1600" dirty="0"/>
              <a:t>Other methods of implementing firewalls include:</a:t>
            </a:r>
          </a:p>
          <a:p>
            <a:pPr lvl="1">
              <a:buClrTx/>
              <a:buFont typeface="Arial" panose="020B0604020202020204" pitchFamily="34" charset="0"/>
              <a:buChar char="•"/>
            </a:pPr>
            <a:r>
              <a:rPr lang="en-US" sz="1600" b="1" dirty="0"/>
              <a:t>Host-based (server and personal) firewall</a:t>
            </a:r>
            <a:r>
              <a:rPr lang="en-US" sz="1600" dirty="0"/>
              <a:t> - A PC or server with firewall software running on it.</a:t>
            </a:r>
          </a:p>
          <a:p>
            <a:pPr lvl="1">
              <a:buClrTx/>
              <a:buFont typeface="Arial" panose="020B0604020202020204" pitchFamily="34" charset="0"/>
              <a:buChar char="•"/>
            </a:pPr>
            <a:r>
              <a:rPr lang="en-US" sz="1600" b="1" dirty="0"/>
              <a:t>Transparent firewall</a:t>
            </a:r>
            <a:r>
              <a:rPr lang="en-US" sz="1600" dirty="0"/>
              <a:t> - Filters IP traffic between a pair of bridged interfaces.</a:t>
            </a:r>
          </a:p>
          <a:p>
            <a:pPr lvl="1">
              <a:buClrTx/>
              <a:buFont typeface="Arial" panose="020B0604020202020204" pitchFamily="34" charset="0"/>
              <a:buChar char="•"/>
            </a:pPr>
            <a:r>
              <a:rPr lang="en-US" sz="1600" b="1" dirty="0"/>
              <a:t>Hybrid firewall</a:t>
            </a:r>
            <a:r>
              <a:rPr lang="en-US" sz="1600" dirty="0"/>
              <a:t> - A combination of various firewall types. </a:t>
            </a:r>
          </a:p>
        </p:txBody>
      </p:sp>
    </p:spTree>
    <p:custDataLst>
      <p:tags r:id="rId1"/>
    </p:custDataLst>
    <p:extLst>
      <p:ext uri="{BB962C8B-B14F-4D97-AF65-F5344CB8AC3E}">
        <p14:creationId xmlns:p14="http://schemas.microsoft.com/office/powerpoint/2010/main" val="6105738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p:cNvSpPr>
            <a:spLocks noGrp="1" noChangeArrowheads="1"/>
          </p:cNvSpPr>
          <p:nvPr>
            <p:ph type="title"/>
          </p:nvPr>
        </p:nvSpPr>
        <p:spPr>
          <a:xfrm>
            <a:off x="1" y="41394"/>
            <a:ext cx="9144000" cy="612812"/>
          </a:xfrm>
        </p:spPr>
        <p:txBody>
          <a:bodyPr/>
          <a:lstStyle/>
          <a:p>
            <a:pPr eaLnBrk="1" hangingPunct="1"/>
            <a:r>
              <a:rPr lang="en-US" sz="2400" dirty="0"/>
              <a:t>Objectives</a:t>
            </a:r>
          </a:p>
        </p:txBody>
      </p:sp>
      <p:sp>
        <p:nvSpPr>
          <p:cNvPr id="6147" name="Content Placeholder 1"/>
          <p:cNvSpPr>
            <a:spLocks noGrp="1" noChangeArrowheads="1"/>
          </p:cNvSpPr>
          <p:nvPr>
            <p:ph idx="1"/>
          </p:nvPr>
        </p:nvSpPr>
        <p:spPr>
          <a:xfrm>
            <a:off x="232414" y="1037928"/>
            <a:ext cx="8731272" cy="827461"/>
          </a:xfrm>
        </p:spPr>
        <p:txBody>
          <a:bodyPr>
            <a:normAutofit/>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ea typeface="Calibri" panose="020F0502020204030204" pitchFamily="34" charset="0"/>
                <a:cs typeface="Calibri" panose="020F0502020204030204" pitchFamily="34" charset="0"/>
              </a:rPr>
              <a:t>Explain how devices and services are used to enhance network security.</a:t>
            </a:r>
          </a:p>
          <a:p>
            <a:pPr marL="89297" indent="0">
              <a:spcBef>
                <a:spcPct val="30000"/>
              </a:spcBef>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3865452682"/>
              </p:ext>
            </p:extLst>
          </p:nvPr>
        </p:nvGraphicFramePr>
        <p:xfrm>
          <a:off x="232414" y="1741154"/>
          <a:ext cx="8298637" cy="1531437"/>
        </p:xfrm>
        <a:graphic>
          <a:graphicData uri="http://schemas.openxmlformats.org/drawingml/2006/table">
            <a:tbl>
              <a:tblPr firstRow="1" firstCol="1" bandRow="1">
                <a:tableStyleId>{5C22544A-7EE6-4342-B048-85BDC9FD1C3A}</a:tableStyleId>
              </a:tblPr>
              <a:tblGrid>
                <a:gridCol w="1870483">
                  <a:extLst>
                    <a:ext uri="{9D8B030D-6E8A-4147-A177-3AD203B41FA5}">
                      <a16:colId xmlns:a16="http://schemas.microsoft.com/office/drawing/2014/main" val="399010295"/>
                    </a:ext>
                  </a:extLst>
                </a:gridCol>
                <a:gridCol w="6428154">
                  <a:extLst>
                    <a:ext uri="{9D8B030D-6E8A-4147-A177-3AD203B41FA5}">
                      <a16:colId xmlns:a16="http://schemas.microsoft.com/office/drawing/2014/main" val="3417728144"/>
                    </a:ext>
                  </a:extLst>
                </a:gridCol>
              </a:tblGrid>
              <a:tr h="341097">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401379">
                <a:tc>
                  <a:txBody>
                    <a:bodyPr/>
                    <a:lstStyle/>
                    <a:p>
                      <a:pPr marL="0" marR="0">
                        <a:lnSpc>
                          <a:spcPct val="107000"/>
                        </a:lnSpc>
                        <a:spcBef>
                          <a:spcPts val="0"/>
                        </a:spcBef>
                        <a:spcAft>
                          <a:spcPts val="0"/>
                        </a:spcAft>
                      </a:pPr>
                      <a:r>
                        <a:rPr lang="en-US" sz="1100" b="1" dirty="0">
                          <a:effectLst/>
                          <a:latin typeface="+mn-lt"/>
                          <a:ea typeface="Calibri" panose="020F0502020204030204" pitchFamily="34" charset="0"/>
                          <a:cs typeface="Times New Roman" panose="02020603050405020304" pitchFamily="18" charset="0"/>
                        </a:rPr>
                        <a:t>Network Topologies</a:t>
                      </a:r>
                    </a:p>
                  </a:txBody>
                  <a:tcPr marL="60168" marR="60168" marT="0" marB="0"/>
                </a:tc>
                <a:tc>
                  <a:txBody>
                    <a:bodyPr/>
                    <a:lstStyle/>
                    <a:p>
                      <a:pPr marL="0" marR="0">
                        <a:lnSpc>
                          <a:spcPct val="107000"/>
                        </a:lnSpc>
                        <a:spcBef>
                          <a:spcPts val="0"/>
                        </a:spcBef>
                        <a:spcAft>
                          <a:spcPts val="0"/>
                        </a:spcAft>
                      </a:pPr>
                      <a:r>
                        <a:rPr lang="en-US" sz="1100" b="0" i="0" u="none" strike="noStrike" kern="1200" dirty="0">
                          <a:solidFill>
                            <a:schemeClr val="dk1"/>
                          </a:solidFill>
                          <a:effectLst/>
                          <a:latin typeface="+mn-lt"/>
                          <a:ea typeface="+mn-ea"/>
                          <a:cs typeface="+mn-cs"/>
                        </a:rPr>
                        <a:t>Explain how network designs influence the flow of traffic through the network.</a:t>
                      </a:r>
                      <a:endParaRPr lang="en-US" sz="11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530891527"/>
                  </a:ext>
                </a:extLst>
              </a:tr>
              <a:tr h="401379">
                <a:tc>
                  <a:txBody>
                    <a:bodyPr/>
                    <a:lstStyle/>
                    <a:p>
                      <a:pPr marL="0" marR="0">
                        <a:lnSpc>
                          <a:spcPct val="107000"/>
                        </a:lnSpc>
                        <a:spcBef>
                          <a:spcPts val="0"/>
                        </a:spcBef>
                        <a:spcAft>
                          <a:spcPts val="0"/>
                        </a:spcAft>
                      </a:pPr>
                      <a:r>
                        <a:rPr lang="en-US" sz="1100" b="1" dirty="0">
                          <a:effectLst/>
                          <a:latin typeface="+mn-lt"/>
                          <a:ea typeface="Calibri" panose="020F0502020204030204" pitchFamily="34" charset="0"/>
                          <a:cs typeface="Times New Roman" panose="02020603050405020304" pitchFamily="18" charset="0"/>
                        </a:rPr>
                        <a:t>Security</a:t>
                      </a:r>
                      <a:r>
                        <a:rPr lang="en-US" sz="1100" b="1" baseline="0" dirty="0">
                          <a:effectLst/>
                          <a:latin typeface="+mn-lt"/>
                          <a:ea typeface="Calibri" panose="020F0502020204030204" pitchFamily="34" charset="0"/>
                          <a:cs typeface="Times New Roman" panose="02020603050405020304" pitchFamily="18" charset="0"/>
                        </a:rPr>
                        <a:t> Devices</a:t>
                      </a:r>
                      <a:endParaRPr lang="en-US" sz="1100" b="1"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b="0" i="0" u="none" strike="noStrike" kern="1200" dirty="0">
                          <a:solidFill>
                            <a:schemeClr val="dk1"/>
                          </a:solidFill>
                          <a:effectLst/>
                          <a:latin typeface="+mn-lt"/>
                          <a:ea typeface="+mn-ea"/>
                          <a:cs typeface="+mn-cs"/>
                        </a:rPr>
                        <a:t>Explain how specialized devices are used to enhance network security.</a:t>
                      </a:r>
                      <a:endParaRPr lang="en-US" sz="11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662892947"/>
                  </a:ext>
                </a:extLst>
              </a:tr>
              <a:tr h="387582">
                <a:tc>
                  <a:txBody>
                    <a:bodyPr/>
                    <a:lstStyle/>
                    <a:p>
                      <a:pPr marL="0" marR="0">
                        <a:lnSpc>
                          <a:spcPct val="107000"/>
                        </a:lnSpc>
                        <a:spcBef>
                          <a:spcPts val="0"/>
                        </a:spcBef>
                        <a:spcAft>
                          <a:spcPts val="0"/>
                        </a:spcAft>
                      </a:pPr>
                      <a:r>
                        <a:rPr lang="en-US" sz="1100" b="1" dirty="0">
                          <a:effectLst/>
                          <a:latin typeface="+mn-lt"/>
                          <a:ea typeface="Calibri" panose="020F0502020204030204" pitchFamily="34" charset="0"/>
                          <a:cs typeface="Times New Roman" panose="02020603050405020304" pitchFamily="18" charset="0"/>
                        </a:rPr>
                        <a:t>Security Services</a:t>
                      </a:r>
                    </a:p>
                  </a:txBody>
                  <a:tcPr marL="60168" marR="60168" marT="0" marB="0"/>
                </a:tc>
                <a:tc>
                  <a:txBody>
                    <a:bodyPr/>
                    <a:lstStyle/>
                    <a:p>
                      <a:pPr marL="0" marR="0">
                        <a:lnSpc>
                          <a:spcPct val="107000"/>
                        </a:lnSpc>
                        <a:spcBef>
                          <a:spcPts val="0"/>
                        </a:spcBef>
                        <a:spcAft>
                          <a:spcPts val="0"/>
                        </a:spcAft>
                      </a:pPr>
                      <a:r>
                        <a:rPr lang="en-US" sz="1100" b="0" i="0" u="none" strike="noStrike" kern="1200" dirty="0">
                          <a:solidFill>
                            <a:schemeClr val="dk1"/>
                          </a:solidFill>
                          <a:effectLst/>
                          <a:latin typeface="+mn-lt"/>
                          <a:ea typeface="+mn-ea"/>
                          <a:cs typeface="+mn-cs"/>
                        </a:rPr>
                        <a:t>Explain how network services enhance network security.</a:t>
                      </a:r>
                      <a:endParaRPr lang="en-US" sz="11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554701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EEC-1636-944F-307A-56E46BDF4641}"/>
              </a:ext>
            </a:extLst>
          </p:cNvPr>
          <p:cNvSpPr>
            <a:spLocks noGrp="1"/>
          </p:cNvSpPr>
          <p:nvPr>
            <p:ph type="title"/>
          </p:nvPr>
        </p:nvSpPr>
        <p:spPr/>
        <p:txBody>
          <a:bodyPr/>
          <a:lstStyle/>
          <a:p>
            <a:r>
              <a:rPr lang="en-US" sz="1200" dirty="0"/>
              <a:t>Firewalls in Network Design</a:t>
            </a:r>
            <a:br>
              <a:rPr lang="en-US" dirty="0"/>
            </a:br>
            <a:r>
              <a:rPr lang="en-US" sz="2400" dirty="0"/>
              <a:t>Layered Defense</a:t>
            </a:r>
            <a:br>
              <a:rPr lang="en-US" dirty="0"/>
            </a:br>
            <a:endParaRPr lang="en-AU" dirty="0"/>
          </a:p>
        </p:txBody>
      </p:sp>
      <p:sp>
        <p:nvSpPr>
          <p:cNvPr id="3" name="Content Placeholder 2">
            <a:extLst>
              <a:ext uri="{FF2B5EF4-FFF2-40B4-BE49-F238E27FC236}">
                <a16:creationId xmlns:a16="http://schemas.microsoft.com/office/drawing/2014/main" id="{6A75DEDB-D3B8-489D-734E-718A0C506229}"/>
              </a:ext>
            </a:extLst>
          </p:cNvPr>
          <p:cNvSpPr>
            <a:spLocks noGrp="1"/>
          </p:cNvSpPr>
          <p:nvPr>
            <p:ph idx="1"/>
          </p:nvPr>
        </p:nvSpPr>
        <p:spPr>
          <a:xfrm>
            <a:off x="484584" y="1074324"/>
            <a:ext cx="6709906" cy="3146611"/>
          </a:xfrm>
        </p:spPr>
        <p:txBody>
          <a:bodyPr/>
          <a:lstStyle/>
          <a:p>
            <a:r>
              <a:rPr lang="en-GB" dirty="0"/>
              <a:t>A layered </a:t>
            </a:r>
            <a:r>
              <a:rPr lang="en-GB" dirty="0" err="1"/>
              <a:t>defense</a:t>
            </a:r>
            <a:r>
              <a:rPr lang="en-GB" dirty="0"/>
              <a:t> uses different types of firewalls that are combined in layers to add depth to the security of an organization. Policies can be enforced between the layers and inside the layers. The following example shows four layers of security.</a:t>
            </a:r>
          </a:p>
          <a:p>
            <a:endParaRPr lang="en-AU" dirty="0"/>
          </a:p>
        </p:txBody>
      </p:sp>
      <p:pic>
        <p:nvPicPr>
          <p:cNvPr id="4" name="Picture 3">
            <a:extLst>
              <a:ext uri="{FF2B5EF4-FFF2-40B4-BE49-F238E27FC236}">
                <a16:creationId xmlns:a16="http://schemas.microsoft.com/office/drawing/2014/main" id="{0512494C-51B2-F7FD-AE53-14FF1B9585FC}"/>
              </a:ext>
            </a:extLst>
          </p:cNvPr>
          <p:cNvPicPr>
            <a:picLocks noChangeAspect="1"/>
          </p:cNvPicPr>
          <p:nvPr/>
        </p:nvPicPr>
        <p:blipFill>
          <a:blip r:embed="rId2"/>
          <a:stretch>
            <a:fillRect/>
          </a:stretch>
        </p:blipFill>
        <p:spPr>
          <a:xfrm>
            <a:off x="699721" y="2231227"/>
            <a:ext cx="2499577" cy="2572735"/>
          </a:xfrm>
          <a:prstGeom prst="rect">
            <a:avLst/>
          </a:prstGeom>
        </p:spPr>
      </p:pic>
      <p:sp>
        <p:nvSpPr>
          <p:cNvPr id="6" name="TextBox 5">
            <a:extLst>
              <a:ext uri="{FF2B5EF4-FFF2-40B4-BE49-F238E27FC236}">
                <a16:creationId xmlns:a16="http://schemas.microsoft.com/office/drawing/2014/main" id="{CC6C1E4F-2B18-0B73-EA3A-6F2B3924B0DE}"/>
              </a:ext>
            </a:extLst>
          </p:cNvPr>
          <p:cNvSpPr txBox="1"/>
          <p:nvPr/>
        </p:nvSpPr>
        <p:spPr>
          <a:xfrm>
            <a:off x="3755572" y="2124722"/>
            <a:ext cx="4572000" cy="2246769"/>
          </a:xfrm>
          <a:prstGeom prst="rect">
            <a:avLst/>
          </a:prstGeom>
          <a:noFill/>
        </p:spPr>
        <p:txBody>
          <a:bodyPr wrap="square">
            <a:spAutoFit/>
          </a:bodyPr>
          <a:lstStyle/>
          <a:p>
            <a:pPr marL="342900" indent="-342900">
              <a:buFont typeface="+mj-lt"/>
              <a:buAutoNum type="arabicPeriod"/>
            </a:pPr>
            <a:r>
              <a:rPr lang="en-GB" sz="1400" dirty="0">
                <a:latin typeface="+mn-lt"/>
              </a:rPr>
              <a:t>Network Core security - Protects against malicious software and traffic anomalies, enforces network policies, and ensures survivability</a:t>
            </a:r>
          </a:p>
          <a:p>
            <a:pPr marL="342900" indent="-342900">
              <a:buFont typeface="+mj-lt"/>
              <a:buAutoNum type="arabicPeriod"/>
            </a:pPr>
            <a:r>
              <a:rPr lang="en-GB" sz="1400" dirty="0">
                <a:latin typeface="+mn-lt"/>
              </a:rPr>
              <a:t>Perimeter security - Secures boundaries between zones</a:t>
            </a:r>
          </a:p>
          <a:p>
            <a:pPr marL="342900" indent="-342900">
              <a:buFont typeface="+mj-lt"/>
              <a:buAutoNum type="arabicPeriod"/>
            </a:pPr>
            <a:r>
              <a:rPr lang="en-GB" sz="1400" dirty="0">
                <a:latin typeface="+mn-lt"/>
              </a:rPr>
              <a:t>Communications security - Provides information assurance</a:t>
            </a:r>
          </a:p>
          <a:p>
            <a:pPr marL="342900" indent="-342900">
              <a:buFont typeface="+mj-lt"/>
              <a:buAutoNum type="arabicPeriod"/>
            </a:pPr>
            <a:r>
              <a:rPr lang="en-GB" sz="1400" dirty="0">
                <a:latin typeface="+mn-lt"/>
              </a:rPr>
              <a:t>Endpoint security - Provides identity and device security policy compliance</a:t>
            </a:r>
          </a:p>
        </p:txBody>
      </p:sp>
    </p:spTree>
    <p:extLst>
      <p:ext uri="{BB962C8B-B14F-4D97-AF65-F5344CB8AC3E}">
        <p14:creationId xmlns:p14="http://schemas.microsoft.com/office/powerpoint/2010/main" val="248391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EEC-1636-944F-307A-56E46BDF4641}"/>
              </a:ext>
            </a:extLst>
          </p:cNvPr>
          <p:cNvSpPr>
            <a:spLocks noGrp="1"/>
          </p:cNvSpPr>
          <p:nvPr>
            <p:ph type="title"/>
          </p:nvPr>
        </p:nvSpPr>
        <p:spPr/>
        <p:txBody>
          <a:bodyPr/>
          <a:lstStyle/>
          <a:p>
            <a:r>
              <a:rPr lang="en-US" sz="1200" dirty="0"/>
              <a:t>Firewalls in Network Design</a:t>
            </a:r>
            <a:br>
              <a:rPr lang="en-US" dirty="0"/>
            </a:br>
            <a:r>
              <a:rPr lang="en-US" sz="2400" dirty="0"/>
              <a:t>Layered Defense(Cont.)</a:t>
            </a:r>
            <a:br>
              <a:rPr lang="en-US" dirty="0"/>
            </a:br>
            <a:endParaRPr lang="en-AU" dirty="0"/>
          </a:p>
        </p:txBody>
      </p:sp>
      <p:sp>
        <p:nvSpPr>
          <p:cNvPr id="3" name="Content Placeholder 2">
            <a:extLst>
              <a:ext uri="{FF2B5EF4-FFF2-40B4-BE49-F238E27FC236}">
                <a16:creationId xmlns:a16="http://schemas.microsoft.com/office/drawing/2014/main" id="{6A75DEDB-D3B8-489D-734E-718A0C506229}"/>
              </a:ext>
            </a:extLst>
          </p:cNvPr>
          <p:cNvSpPr>
            <a:spLocks noGrp="1"/>
          </p:cNvSpPr>
          <p:nvPr>
            <p:ph idx="1"/>
          </p:nvPr>
        </p:nvSpPr>
        <p:spPr>
          <a:xfrm>
            <a:off x="484584" y="1074324"/>
            <a:ext cx="6709906" cy="3146611"/>
          </a:xfrm>
        </p:spPr>
        <p:txBody>
          <a:bodyPr>
            <a:normAutofit fontScale="92500" lnSpcReduction="10000"/>
          </a:bodyPr>
          <a:lstStyle/>
          <a:p>
            <a:r>
              <a:rPr lang="en-GB" dirty="0"/>
              <a:t>This partial list of best practices can serve as a starting point for a firewall security policy.</a:t>
            </a:r>
          </a:p>
          <a:p>
            <a:endParaRPr lang="en-GB" dirty="0"/>
          </a:p>
          <a:p>
            <a:pPr lvl="1"/>
            <a:r>
              <a:rPr lang="en-GB" dirty="0"/>
              <a:t>Position firewalls at security boundaries. Firewalls are a critical part of network security, but it is unwise to rely exclusively on a firewall for security.</a:t>
            </a:r>
          </a:p>
          <a:p>
            <a:pPr lvl="1"/>
            <a:r>
              <a:rPr lang="en-GB" dirty="0"/>
              <a:t>Deny all traffic by default.</a:t>
            </a:r>
          </a:p>
          <a:p>
            <a:pPr lvl="1"/>
            <a:r>
              <a:rPr lang="en-GB" dirty="0"/>
              <a:t>Permit only services that are needed.</a:t>
            </a:r>
          </a:p>
          <a:p>
            <a:pPr lvl="1"/>
            <a:r>
              <a:rPr lang="en-GB" dirty="0"/>
              <a:t>Ensure that physical access to the firewall is controlled.</a:t>
            </a:r>
          </a:p>
          <a:p>
            <a:pPr lvl="1"/>
            <a:r>
              <a:rPr lang="en-GB" dirty="0"/>
              <a:t>Regularly monitor firewall logs.</a:t>
            </a:r>
          </a:p>
          <a:p>
            <a:pPr lvl="1"/>
            <a:r>
              <a:rPr lang="en-GB" dirty="0"/>
              <a:t>Practice change management for firewall configuration changes.</a:t>
            </a:r>
          </a:p>
          <a:p>
            <a:pPr lvl="1"/>
            <a:r>
              <a:rPr lang="en-GB" dirty="0"/>
              <a:t>Remember that firewalls primarily protect from technical attacks originating from the outside.</a:t>
            </a:r>
          </a:p>
          <a:p>
            <a:endParaRPr lang="en-AU" dirty="0"/>
          </a:p>
        </p:txBody>
      </p:sp>
    </p:spTree>
    <p:extLst>
      <p:ext uri="{BB962C8B-B14F-4D97-AF65-F5344CB8AC3E}">
        <p14:creationId xmlns:p14="http://schemas.microsoft.com/office/powerpoint/2010/main" val="38218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D74-9C21-8E24-B80F-932B20169BC9}"/>
              </a:ext>
            </a:extLst>
          </p:cNvPr>
          <p:cNvSpPr>
            <a:spLocks noGrp="1"/>
          </p:cNvSpPr>
          <p:nvPr>
            <p:ph type="title"/>
          </p:nvPr>
        </p:nvSpPr>
        <p:spPr/>
        <p:txBody>
          <a:bodyPr/>
          <a:lstStyle/>
          <a:p>
            <a:r>
              <a:rPr lang="en-US" sz="1200" dirty="0"/>
              <a:t>IDS and IPS Characteristics</a:t>
            </a:r>
            <a:br>
              <a:rPr lang="en-US" dirty="0"/>
            </a:br>
            <a:r>
              <a:rPr lang="en-US" sz="2400" dirty="0"/>
              <a:t>Zero-Day Attacks</a:t>
            </a:r>
            <a:br>
              <a:rPr lang="en-US" dirty="0"/>
            </a:br>
            <a:endParaRPr lang="en-AU" dirty="0"/>
          </a:p>
        </p:txBody>
      </p:sp>
      <p:sp>
        <p:nvSpPr>
          <p:cNvPr id="3" name="Content Placeholder 2">
            <a:extLst>
              <a:ext uri="{FF2B5EF4-FFF2-40B4-BE49-F238E27FC236}">
                <a16:creationId xmlns:a16="http://schemas.microsoft.com/office/drawing/2014/main" id="{4D58890C-2EA1-491F-FDDE-68E8589046E6}"/>
              </a:ext>
            </a:extLst>
          </p:cNvPr>
          <p:cNvSpPr>
            <a:spLocks noGrp="1"/>
          </p:cNvSpPr>
          <p:nvPr>
            <p:ph idx="1"/>
          </p:nvPr>
        </p:nvSpPr>
        <p:spPr>
          <a:xfrm>
            <a:off x="484584" y="1066161"/>
            <a:ext cx="8316516" cy="3146611"/>
          </a:xfrm>
        </p:spPr>
        <p:txBody>
          <a:bodyPr/>
          <a:lstStyle/>
          <a:p>
            <a:r>
              <a:rPr lang="en-GB" dirty="0"/>
              <a:t>A zero-day attack is a cyberattack that tries to exploit software vulnerabilities that are unknown or undisclosed by the software vendor. The term zero-day describes the moment when a previously unknown threat is identified.</a:t>
            </a:r>
          </a:p>
          <a:p>
            <a:endParaRPr lang="en-AU" dirty="0"/>
          </a:p>
        </p:txBody>
      </p:sp>
      <p:pic>
        <p:nvPicPr>
          <p:cNvPr id="4" name="Picture 3">
            <a:extLst>
              <a:ext uri="{FF2B5EF4-FFF2-40B4-BE49-F238E27FC236}">
                <a16:creationId xmlns:a16="http://schemas.microsoft.com/office/drawing/2014/main" id="{8E73D5F0-07D5-1228-2995-5E33A8EA17DB}"/>
              </a:ext>
            </a:extLst>
          </p:cNvPr>
          <p:cNvPicPr>
            <a:picLocks noChangeAspect="1"/>
          </p:cNvPicPr>
          <p:nvPr/>
        </p:nvPicPr>
        <p:blipFill>
          <a:blip r:embed="rId3"/>
          <a:stretch>
            <a:fillRect/>
          </a:stretch>
        </p:blipFill>
        <p:spPr>
          <a:xfrm>
            <a:off x="269421" y="2001881"/>
            <a:ext cx="4700953" cy="2802081"/>
          </a:xfrm>
          <a:prstGeom prst="rect">
            <a:avLst/>
          </a:prstGeom>
        </p:spPr>
      </p:pic>
      <p:pic>
        <p:nvPicPr>
          <p:cNvPr id="6" name="Picture 5">
            <a:extLst>
              <a:ext uri="{FF2B5EF4-FFF2-40B4-BE49-F238E27FC236}">
                <a16:creationId xmlns:a16="http://schemas.microsoft.com/office/drawing/2014/main" id="{6C7CFDBF-CAF3-1021-829A-ADE9CDA67F26}"/>
              </a:ext>
            </a:extLst>
          </p:cNvPr>
          <p:cNvPicPr>
            <a:picLocks noChangeAspect="1"/>
          </p:cNvPicPr>
          <p:nvPr/>
        </p:nvPicPr>
        <p:blipFill>
          <a:blip r:embed="rId4"/>
          <a:stretch>
            <a:fillRect/>
          </a:stretch>
        </p:blipFill>
        <p:spPr>
          <a:xfrm>
            <a:off x="5298621" y="2037193"/>
            <a:ext cx="3018290" cy="2902202"/>
          </a:xfrm>
          <a:prstGeom prst="rect">
            <a:avLst/>
          </a:prstGeom>
        </p:spPr>
      </p:pic>
    </p:spTree>
    <p:extLst>
      <p:ext uri="{BB962C8B-B14F-4D97-AF65-F5344CB8AC3E}">
        <p14:creationId xmlns:p14="http://schemas.microsoft.com/office/powerpoint/2010/main" val="463622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Intrusion Prevention and Detection Devices</a:t>
            </a:r>
            <a:endParaRPr lang="en-US" altLang="en-US" dirty="0"/>
          </a:p>
        </p:txBody>
      </p:sp>
      <p:pic>
        <p:nvPicPr>
          <p:cNvPr id="1229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398"/>
          <a:stretch/>
        </p:blipFill>
        <p:spPr bwMode="auto">
          <a:xfrm>
            <a:off x="3952651" y="969918"/>
            <a:ext cx="5047284" cy="381940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Content Placeholder 1"/>
          <p:cNvSpPr>
            <a:spLocks noGrp="1"/>
          </p:cNvSpPr>
          <p:nvPr>
            <p:ph idx="1"/>
          </p:nvPr>
        </p:nvSpPr>
        <p:spPr>
          <a:xfrm>
            <a:off x="144065" y="1078192"/>
            <a:ext cx="3724029" cy="3893858"/>
          </a:xfrm>
        </p:spPr>
        <p:txBody>
          <a:bodyPr>
            <a:normAutofit fontScale="92500"/>
          </a:bodyPr>
          <a:lstStyle/>
          <a:p>
            <a:pPr>
              <a:spcBef>
                <a:spcPts val="400"/>
              </a:spcBef>
              <a:spcAft>
                <a:spcPts val="400"/>
              </a:spcAft>
              <a:buFont typeface="Arial" panose="020B0604020202020204" pitchFamily="34" charset="0"/>
              <a:buChar char="•"/>
            </a:pPr>
            <a:r>
              <a:rPr lang="en-IN" sz="1600" dirty="0"/>
              <a:t>A networking architecture paradigm shift is required to defend against fast-moving and evolving attacks. This </a:t>
            </a:r>
            <a:r>
              <a:rPr lang="en-US" sz="1600" dirty="0"/>
              <a:t>must include cost effective and prevention systems such as:</a:t>
            </a:r>
          </a:p>
          <a:p>
            <a:pPr marL="452438" indent="-260350">
              <a:spcBef>
                <a:spcPts val="400"/>
              </a:spcBef>
              <a:spcAft>
                <a:spcPts val="400"/>
              </a:spcAft>
              <a:buFont typeface="Arial" panose="020B0604020202020204" pitchFamily="34" charset="0"/>
              <a:buChar char="•"/>
            </a:pPr>
            <a:r>
              <a:rPr lang="en-US" sz="1600" dirty="0"/>
              <a:t>Intrusion Detection Systems (IDS) </a:t>
            </a:r>
          </a:p>
          <a:p>
            <a:pPr marL="452438" indent="-260350">
              <a:spcBef>
                <a:spcPts val="400"/>
              </a:spcBef>
              <a:spcAft>
                <a:spcPts val="400"/>
              </a:spcAft>
              <a:buFont typeface="Arial" panose="020B0604020202020204" pitchFamily="34" charset="0"/>
              <a:buChar char="•"/>
            </a:pPr>
            <a:r>
              <a:rPr lang="en-US" sz="1600" dirty="0"/>
              <a:t>Intrusion Prevention Systems (IPS)</a:t>
            </a:r>
          </a:p>
          <a:p>
            <a:pPr>
              <a:spcBef>
                <a:spcPts val="400"/>
              </a:spcBef>
              <a:spcAft>
                <a:spcPts val="400"/>
              </a:spcAft>
              <a:buFont typeface="Arial" panose="020B0604020202020204" pitchFamily="34" charset="0"/>
              <a:buChar char="•"/>
            </a:pPr>
            <a:r>
              <a:rPr lang="en-US" sz="1600" dirty="0"/>
              <a:t>The network architecture integrates these solutions into the entry and exit points of the network.</a:t>
            </a:r>
          </a:p>
          <a:p>
            <a:pPr>
              <a:spcBef>
                <a:spcPts val="400"/>
              </a:spcBef>
              <a:spcAft>
                <a:spcPts val="400"/>
              </a:spcAft>
              <a:buFont typeface="Arial" panose="020B0604020202020204" pitchFamily="34" charset="0"/>
              <a:buChar char="•"/>
            </a:pPr>
            <a:r>
              <a:rPr lang="en-IN" sz="1600" dirty="0"/>
              <a:t>The figure shows how an IPS device handles malicious traffic.</a:t>
            </a:r>
            <a:endParaRPr lang="en-US" sz="1600" dirty="0"/>
          </a:p>
        </p:txBody>
      </p:sp>
    </p:spTree>
    <p:custDataLst>
      <p:tags r:id="rId1"/>
    </p:custDataLst>
    <p:extLst>
      <p:ext uri="{BB962C8B-B14F-4D97-AF65-F5344CB8AC3E}">
        <p14:creationId xmlns:p14="http://schemas.microsoft.com/office/powerpoint/2010/main" val="244175355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US" dirty="0"/>
              <a:t>Advantages and Disadvantages of IDS and IPS</a:t>
            </a:r>
            <a:endParaRPr lang="en-US" altLang="en-US" dirty="0"/>
          </a:p>
        </p:txBody>
      </p:sp>
      <p:sp>
        <p:nvSpPr>
          <p:cNvPr id="2" name="Content Placeholder 1"/>
          <p:cNvSpPr>
            <a:spLocks noGrp="1"/>
          </p:cNvSpPr>
          <p:nvPr>
            <p:ph idx="1"/>
          </p:nvPr>
        </p:nvSpPr>
        <p:spPr>
          <a:xfrm>
            <a:off x="144064" y="771786"/>
            <a:ext cx="7995101" cy="467147"/>
          </a:xfrm>
        </p:spPr>
        <p:txBody>
          <a:bodyPr/>
          <a:lstStyle/>
          <a:p>
            <a:pPr marL="0" indent="0">
              <a:buNone/>
            </a:pPr>
            <a:r>
              <a:rPr lang="en-US" sz="1600" dirty="0"/>
              <a:t>The table lists the advantages and disadvantages of IDS and IPS:</a:t>
            </a:r>
          </a:p>
        </p:txBody>
      </p:sp>
      <p:graphicFrame>
        <p:nvGraphicFramePr>
          <p:cNvPr id="3" name="Table 2"/>
          <p:cNvGraphicFramePr>
            <a:graphicFrameLocks noGrp="1"/>
          </p:cNvGraphicFramePr>
          <p:nvPr>
            <p:extLst>
              <p:ext uri="{D42A27DB-BD31-4B8C-83A1-F6EECF244321}">
                <p14:modId xmlns:p14="http://schemas.microsoft.com/office/powerpoint/2010/main" val="4012001175"/>
              </p:ext>
            </p:extLst>
          </p:nvPr>
        </p:nvGraphicFramePr>
        <p:xfrm>
          <a:off x="289710" y="1160481"/>
          <a:ext cx="8718487" cy="2454910"/>
        </p:xfrm>
        <a:graphic>
          <a:graphicData uri="http://schemas.openxmlformats.org/drawingml/2006/table">
            <a:tbl>
              <a:tblPr firstRow="1" bandRow="1">
                <a:tableStyleId>{5C22544A-7EE6-4342-B048-85BDC9FD1C3A}</a:tableStyleId>
              </a:tblPr>
              <a:tblGrid>
                <a:gridCol w="1001375">
                  <a:extLst>
                    <a:ext uri="{9D8B030D-6E8A-4147-A177-3AD203B41FA5}">
                      <a16:colId xmlns:a16="http://schemas.microsoft.com/office/drawing/2014/main" val="20000"/>
                    </a:ext>
                  </a:extLst>
                </a:gridCol>
                <a:gridCol w="3678961">
                  <a:extLst>
                    <a:ext uri="{9D8B030D-6E8A-4147-A177-3AD203B41FA5}">
                      <a16:colId xmlns:a16="http://schemas.microsoft.com/office/drawing/2014/main" val="20001"/>
                    </a:ext>
                  </a:extLst>
                </a:gridCol>
                <a:gridCol w="4038151">
                  <a:extLst>
                    <a:ext uri="{9D8B030D-6E8A-4147-A177-3AD203B41FA5}">
                      <a16:colId xmlns:a16="http://schemas.microsoft.com/office/drawing/2014/main" val="20002"/>
                    </a:ext>
                  </a:extLst>
                </a:gridCol>
              </a:tblGrid>
              <a:tr h="370840">
                <a:tc>
                  <a:txBody>
                    <a:bodyPr/>
                    <a:lstStyle/>
                    <a:p>
                      <a:pPr algn="ctr"/>
                      <a:r>
                        <a:rPr lang="en-IN" dirty="0"/>
                        <a:t>Solution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val="10000"/>
                  </a:ext>
                </a:extLst>
              </a:tr>
              <a:tr h="1103241">
                <a:tc>
                  <a:txBody>
                    <a:bodyPr/>
                    <a:lstStyle/>
                    <a:p>
                      <a:r>
                        <a:rPr lang="en-IN" dirty="0"/>
                        <a:t>IDS</a:t>
                      </a:r>
                    </a:p>
                  </a:txBody>
                  <a:tcPr/>
                </a:tc>
                <a:tc>
                  <a:txBody>
                    <a:bodyPr/>
                    <a:lstStyle/>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No Impact on network (latency, jitter)</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No Network impact if there is a sensor failure</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No network impact if there is sensor overload</a:t>
                      </a:r>
                    </a:p>
                  </a:txBody>
                  <a:tcPr/>
                </a:tc>
                <a:tc>
                  <a:txBody>
                    <a:bodyPr/>
                    <a:lstStyle/>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Response action cannot stop trigger packets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Correct tuning required for response actions</a:t>
                      </a:r>
                    </a:p>
                    <a:p>
                      <a:pPr marL="285750" indent="-285750">
                        <a:buFont typeface="Arial" panose="020B0604020202020204" pitchFamily="34" charset="0"/>
                        <a:buChar char="•"/>
                      </a:pPr>
                      <a:r>
                        <a:rPr lang="en-US" sz="1400" b="0" i="0" u="none" strike="noStrike" kern="1200" dirty="0">
                          <a:solidFill>
                            <a:schemeClr val="dk1"/>
                          </a:solidFill>
                          <a:effectLst/>
                          <a:latin typeface="+mn-lt"/>
                          <a:ea typeface="+mn-ea"/>
                          <a:cs typeface="+mn-cs"/>
                        </a:rPr>
                        <a:t>More vulnerable to network security evasion techniques</a:t>
                      </a:r>
                    </a:p>
                  </a:txBody>
                  <a:tcPr/>
                </a:tc>
                <a:extLst>
                  <a:ext uri="{0D108BD9-81ED-4DB2-BD59-A6C34878D82A}">
                    <a16:rowId xmlns:a16="http://schemas.microsoft.com/office/drawing/2014/main" val="10001"/>
                  </a:ext>
                </a:extLst>
              </a:tr>
              <a:tr h="370840">
                <a:tc>
                  <a:txBody>
                    <a:bodyPr/>
                    <a:lstStyle/>
                    <a:p>
                      <a:r>
                        <a:rPr lang="en-IN" dirty="0"/>
                        <a:t>IPS</a:t>
                      </a:r>
                    </a:p>
                  </a:txBody>
                  <a:tcPr/>
                </a:tc>
                <a:tc>
                  <a:txBody>
                    <a:bodyPr/>
                    <a:lstStyle/>
                    <a:p>
                      <a:pPr marL="285750" indent="-285750" fontAlgn="ctr">
                        <a:buFont typeface="Arial" panose="020B0604020202020204" pitchFamily="34" charset="0"/>
                        <a:buChar char="•"/>
                      </a:pPr>
                      <a:r>
                        <a:rPr lang="en-US" b="0" dirty="0">
                          <a:effectLst/>
                        </a:rPr>
                        <a:t>Stops trigger packets</a:t>
                      </a:r>
                    </a:p>
                    <a:p>
                      <a:pPr marL="285750" indent="-285750" fontAlgn="ctr">
                        <a:buFont typeface="Arial" panose="020B0604020202020204" pitchFamily="34" charset="0"/>
                        <a:buChar char="•"/>
                      </a:pPr>
                      <a:r>
                        <a:rPr lang="en-US" b="0" dirty="0">
                          <a:effectLst/>
                        </a:rPr>
                        <a:t>Can use stream normalization techniques</a:t>
                      </a:r>
                    </a:p>
                  </a:txBody>
                  <a:tcPr marL="47625" marR="47625" marT="47625" marB="47625" anchor="ctr"/>
                </a:tc>
                <a:tc>
                  <a:txBody>
                    <a:bodyPr/>
                    <a:lstStyle/>
                    <a:p>
                      <a:pPr marL="285750" indent="-285750" fontAlgn="ctr">
                        <a:buFont typeface="Arial" panose="020B0604020202020204" pitchFamily="34" charset="0"/>
                        <a:buChar char="•"/>
                      </a:pPr>
                      <a:r>
                        <a:rPr lang="en-US" b="0" dirty="0">
                          <a:effectLst/>
                        </a:rPr>
                        <a:t>Sensor issues might affect network traffic</a:t>
                      </a:r>
                    </a:p>
                    <a:p>
                      <a:pPr marL="285750" indent="-285750" fontAlgn="ctr">
                        <a:buFont typeface="Arial" panose="020B0604020202020204" pitchFamily="34" charset="0"/>
                        <a:buChar char="•"/>
                      </a:pPr>
                      <a:r>
                        <a:rPr lang="en-US" b="0" dirty="0">
                          <a:effectLst/>
                        </a:rPr>
                        <a:t>Sensor overloading impacts the network</a:t>
                      </a:r>
                    </a:p>
                    <a:p>
                      <a:pPr marL="285750" indent="-285750" fontAlgn="ctr">
                        <a:buFont typeface="Arial" panose="020B0604020202020204" pitchFamily="34" charset="0"/>
                        <a:buChar char="•"/>
                      </a:pPr>
                      <a:r>
                        <a:rPr lang="en-US" b="0" dirty="0">
                          <a:effectLst/>
                        </a:rPr>
                        <a:t>Some impact on network (latency, jitter)</a:t>
                      </a:r>
                    </a:p>
                  </a:txBody>
                  <a:tcPr marL="47625" marR="47625" marT="47625" marB="47625" anchor="ct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bwMode="auto">
          <a:xfrm>
            <a:off x="289710" y="3749445"/>
            <a:ext cx="8720787" cy="133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300"/>
              </a:spcBef>
              <a:spcAft>
                <a:spcPts val="300"/>
              </a:spcAft>
              <a:buFont typeface="Wingdings" panose="05000000000000000000" pitchFamily="2" charset="2"/>
              <a:buNone/>
            </a:pPr>
            <a:r>
              <a:rPr lang="en-IN" sz="1600" b="1" dirty="0">
                <a:solidFill>
                  <a:schemeClr val="tx1"/>
                </a:solidFill>
              </a:rPr>
              <a:t>Deployment Consideration</a:t>
            </a:r>
            <a:r>
              <a:rPr lang="en-IN" sz="1600" dirty="0">
                <a:solidFill>
                  <a:schemeClr val="tx1"/>
                </a:solidFill>
              </a:rPr>
              <a:t>:</a:t>
            </a:r>
          </a:p>
          <a:p>
            <a:pPr marL="271463">
              <a:spcBef>
                <a:spcPts val="300"/>
              </a:spcBef>
              <a:spcAft>
                <a:spcPts val="300"/>
              </a:spcAft>
              <a:buFont typeface="Arial" panose="020B0604020202020204" pitchFamily="34" charset="0"/>
              <a:buChar char="•"/>
            </a:pPr>
            <a:r>
              <a:rPr lang="en-IN" sz="1600" dirty="0">
                <a:solidFill>
                  <a:schemeClr val="tx1"/>
                </a:solidFill>
              </a:rPr>
              <a:t>IPS and IDS technologies can complement each other.</a:t>
            </a:r>
          </a:p>
          <a:p>
            <a:pPr marL="271463">
              <a:spcBef>
                <a:spcPts val="300"/>
              </a:spcBef>
              <a:spcAft>
                <a:spcPts val="300"/>
              </a:spcAft>
              <a:buFont typeface="Arial" panose="020B0604020202020204" pitchFamily="34" charset="0"/>
              <a:buChar char="•"/>
            </a:pPr>
            <a:r>
              <a:rPr lang="en-IN" sz="1600" dirty="0">
                <a:solidFill>
                  <a:schemeClr val="tx1"/>
                </a:solidFill>
              </a:rPr>
              <a:t>Deciding which implementation to use is based on the security goals of the organization as stated in their network security policy.</a:t>
            </a:r>
          </a:p>
        </p:txBody>
      </p:sp>
    </p:spTree>
    <p:custDataLst>
      <p:tags r:id="rId1"/>
    </p:custDataLst>
    <p:extLst>
      <p:ext uri="{BB962C8B-B14F-4D97-AF65-F5344CB8AC3E}">
        <p14:creationId xmlns:p14="http://schemas.microsoft.com/office/powerpoint/2010/main" val="37922178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Types of IPS</a:t>
            </a:r>
            <a:endParaRPr lang="en-US" altLang="en-US" dirty="0"/>
          </a:p>
        </p:txBody>
      </p:sp>
      <p:sp>
        <p:nvSpPr>
          <p:cNvPr id="2" name="Content Placeholder 1"/>
          <p:cNvSpPr>
            <a:spLocks noGrp="1"/>
          </p:cNvSpPr>
          <p:nvPr>
            <p:ph idx="1"/>
          </p:nvPr>
        </p:nvSpPr>
        <p:spPr>
          <a:xfrm>
            <a:off x="144064" y="798945"/>
            <a:ext cx="8918455" cy="1772805"/>
          </a:xfrm>
        </p:spPr>
        <p:txBody>
          <a:bodyPr>
            <a:normAutofit fontScale="92500" lnSpcReduction="20000"/>
          </a:bodyPr>
          <a:lstStyle/>
          <a:p>
            <a:pPr marL="0" indent="0">
              <a:buNone/>
            </a:pPr>
            <a:r>
              <a:rPr lang="en-US" sz="1600" dirty="0"/>
              <a:t>There are two primary kinds of IPS : </a:t>
            </a:r>
          </a:p>
          <a:p>
            <a:pPr lvl="1"/>
            <a:r>
              <a:rPr lang="en-US" sz="1600" dirty="0"/>
              <a:t>Host-based IPS </a:t>
            </a:r>
          </a:p>
          <a:p>
            <a:pPr lvl="1"/>
            <a:r>
              <a:rPr lang="en-US" sz="1600" dirty="0"/>
              <a:t>Network-based IPS</a:t>
            </a:r>
          </a:p>
          <a:p>
            <a:pPr>
              <a:buFont typeface="Arial" panose="020B0604020202020204" pitchFamily="34" charset="0"/>
              <a:buChar char="•"/>
            </a:pPr>
            <a:r>
              <a:rPr lang="en-US" sz="1600" b="1" dirty="0"/>
              <a:t>Host-based IPS (HIPS)</a:t>
            </a:r>
          </a:p>
          <a:p>
            <a:pPr marL="180975" indent="0">
              <a:buNone/>
            </a:pPr>
            <a:r>
              <a:rPr lang="en-US" sz="1600" dirty="0"/>
              <a:t>HIPS is a software installed on a host to monitor and analyze suspicious activity.</a:t>
            </a:r>
          </a:p>
          <a:p>
            <a:pPr marL="0" indent="0">
              <a:buNone/>
            </a:pPr>
            <a:r>
              <a:rPr lang="en-US" sz="1600" dirty="0"/>
              <a:t>  </a:t>
            </a:r>
          </a:p>
        </p:txBody>
      </p:sp>
      <p:graphicFrame>
        <p:nvGraphicFramePr>
          <p:cNvPr id="3" name="Table 2"/>
          <p:cNvGraphicFramePr>
            <a:graphicFrameLocks noGrp="1"/>
          </p:cNvGraphicFramePr>
          <p:nvPr>
            <p:extLst>
              <p:ext uri="{D42A27DB-BD31-4B8C-83A1-F6EECF244321}">
                <p14:modId xmlns:p14="http://schemas.microsoft.com/office/powerpoint/2010/main" val="2813696171"/>
              </p:ext>
            </p:extLst>
          </p:nvPr>
        </p:nvGraphicFramePr>
        <p:xfrm>
          <a:off x="434567" y="2693984"/>
          <a:ext cx="8320134" cy="1630680"/>
        </p:xfrm>
        <a:graphic>
          <a:graphicData uri="http://schemas.openxmlformats.org/drawingml/2006/table">
            <a:tbl>
              <a:tblPr firstRow="1" bandRow="1">
                <a:tableStyleId>{5C22544A-7EE6-4342-B048-85BDC9FD1C3A}</a:tableStyleId>
              </a:tblPr>
              <a:tblGrid>
                <a:gridCol w="5106154">
                  <a:extLst>
                    <a:ext uri="{9D8B030D-6E8A-4147-A177-3AD203B41FA5}">
                      <a16:colId xmlns:a16="http://schemas.microsoft.com/office/drawing/2014/main" val="20000"/>
                    </a:ext>
                  </a:extLst>
                </a:gridCol>
                <a:gridCol w="3213980">
                  <a:extLst>
                    <a:ext uri="{9D8B030D-6E8A-4147-A177-3AD203B41FA5}">
                      <a16:colId xmlns:a16="http://schemas.microsoft.com/office/drawing/2014/main" val="20001"/>
                    </a:ext>
                  </a:extLst>
                </a:gridCol>
              </a:tblGrid>
              <a:tr h="370840">
                <a:tc>
                  <a:txBody>
                    <a:bodyPr/>
                    <a:lstStyle/>
                    <a:p>
                      <a:pPr algn="ctr"/>
                      <a:r>
                        <a:rPr lang="en-IN" dirty="0"/>
                        <a:t>Advantages </a:t>
                      </a:r>
                    </a:p>
                  </a:txBody>
                  <a:tcPr/>
                </a:tc>
                <a:tc>
                  <a:txBody>
                    <a:bodyPr/>
                    <a:lstStyle/>
                    <a:p>
                      <a:pPr algn="ctr"/>
                      <a:r>
                        <a:rPr lang="en-IN" dirty="0"/>
                        <a:t>Disadvantages</a:t>
                      </a:r>
                    </a:p>
                  </a:txBody>
                  <a:tcPr/>
                </a:tc>
                <a:extLst>
                  <a:ext uri="{0D108BD9-81ED-4DB2-BD59-A6C34878D82A}">
                    <a16:rowId xmlns:a16="http://schemas.microsoft.com/office/drawing/2014/main" val="10000"/>
                  </a:ext>
                </a:extLst>
              </a:tr>
              <a:tr h="370840">
                <a:tc>
                  <a:txBody>
                    <a:bodyPr/>
                    <a:lstStyle/>
                    <a:p>
                      <a:pPr marL="285750" indent="-285750">
                        <a:spcBef>
                          <a:spcPts val="200"/>
                        </a:spcBef>
                        <a:spcAft>
                          <a:spcPts val="200"/>
                        </a:spcAft>
                        <a:buFont typeface="Arial" panose="020B0604020202020204" pitchFamily="34" charset="0"/>
                        <a:buChar char="•"/>
                      </a:pPr>
                      <a:r>
                        <a:rPr lang="en-US" sz="1400" b="0" i="0" u="none" strike="noStrike" kern="1200" dirty="0">
                          <a:solidFill>
                            <a:schemeClr val="dk1"/>
                          </a:solidFill>
                          <a:effectLst/>
                          <a:latin typeface="+mn-lt"/>
                          <a:ea typeface="+mn-ea"/>
                          <a:cs typeface="+mn-cs"/>
                        </a:rPr>
                        <a:t>Provides protection specific to a host operating system</a:t>
                      </a:r>
                    </a:p>
                    <a:p>
                      <a:pPr marL="285750" indent="-285750">
                        <a:spcBef>
                          <a:spcPts val="200"/>
                        </a:spcBef>
                        <a:spcAft>
                          <a:spcPts val="200"/>
                        </a:spcAft>
                        <a:buFont typeface="Arial" panose="020B0604020202020204" pitchFamily="34" charset="0"/>
                        <a:buChar char="•"/>
                      </a:pPr>
                      <a:r>
                        <a:rPr lang="en-US" sz="1400" b="0" i="0" u="none" strike="noStrike" kern="1200" dirty="0">
                          <a:solidFill>
                            <a:schemeClr val="dk1"/>
                          </a:solidFill>
                          <a:effectLst/>
                          <a:latin typeface="+mn-lt"/>
                          <a:ea typeface="+mn-ea"/>
                          <a:cs typeface="+mn-cs"/>
                        </a:rPr>
                        <a:t>Provides operating system and application level protection</a:t>
                      </a:r>
                    </a:p>
                    <a:p>
                      <a:pPr marL="285750" indent="-285750">
                        <a:spcBef>
                          <a:spcPts val="200"/>
                        </a:spcBef>
                        <a:spcAft>
                          <a:spcPts val="200"/>
                        </a:spcAft>
                        <a:buFont typeface="Arial" panose="020B0604020202020204" pitchFamily="34" charset="0"/>
                        <a:buChar char="•"/>
                      </a:pPr>
                      <a:r>
                        <a:rPr lang="en-US" sz="1400" b="0" i="0" u="none" strike="noStrike" kern="1200" dirty="0">
                          <a:solidFill>
                            <a:schemeClr val="dk1"/>
                          </a:solidFill>
                          <a:effectLst/>
                          <a:latin typeface="+mn-lt"/>
                          <a:ea typeface="+mn-ea"/>
                          <a:cs typeface="+mn-cs"/>
                        </a:rPr>
                        <a:t>Protects the host after the message is decrypted</a:t>
                      </a:r>
                    </a:p>
                  </a:txBody>
                  <a:tcPr/>
                </a:tc>
                <a:tc>
                  <a:txBody>
                    <a:bodyPr/>
                    <a:lstStyle/>
                    <a:p>
                      <a:pPr marL="285750" indent="-285750" algn="l" defTabSz="685777" rtl="0" eaLnBrk="1" latinLnBrk="0" hangingPunct="1">
                        <a:spcBef>
                          <a:spcPts val="200"/>
                        </a:spcBef>
                        <a:spcAft>
                          <a:spcPts val="200"/>
                        </a:spcAft>
                        <a:buFont typeface="Arial" panose="020B0604020202020204" pitchFamily="34" charset="0"/>
                        <a:buChar char="•"/>
                      </a:pPr>
                      <a:r>
                        <a:rPr lang="en-US" sz="1400" b="0" i="0" u="none" strike="noStrike" kern="1200" dirty="0">
                          <a:solidFill>
                            <a:schemeClr val="dk1"/>
                          </a:solidFill>
                          <a:effectLst/>
                          <a:latin typeface="+mn-lt"/>
                          <a:ea typeface="+mn-ea"/>
                          <a:cs typeface="+mn-cs"/>
                        </a:rPr>
                        <a:t>Operating system dependent</a:t>
                      </a:r>
                    </a:p>
                    <a:p>
                      <a:pPr marL="285750" indent="-285750" algn="l" defTabSz="685777" rtl="0" eaLnBrk="1" latinLnBrk="0" hangingPunct="1">
                        <a:spcBef>
                          <a:spcPts val="200"/>
                        </a:spcBef>
                        <a:spcAft>
                          <a:spcPts val="200"/>
                        </a:spcAft>
                        <a:buFont typeface="Arial" panose="020B0604020202020204" pitchFamily="34" charset="0"/>
                        <a:buChar char="•"/>
                      </a:pPr>
                      <a:r>
                        <a:rPr lang="en-US" sz="1400" b="0" i="0" u="none" strike="noStrike" kern="1200" dirty="0">
                          <a:solidFill>
                            <a:schemeClr val="dk1"/>
                          </a:solidFill>
                          <a:effectLst/>
                          <a:latin typeface="+mn-lt"/>
                          <a:ea typeface="+mn-ea"/>
                          <a:cs typeface="+mn-cs"/>
                        </a:rPr>
                        <a:t>Must be installed on all hosts</a:t>
                      </a:r>
                    </a:p>
                    <a:p>
                      <a:endParaRPr lang="en-IN"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021238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Types of IPS (Contd.)</a:t>
            </a:r>
            <a:endParaRPr lang="en-US" altLang="en-US" dirty="0"/>
          </a:p>
        </p:txBody>
      </p:sp>
      <p:sp>
        <p:nvSpPr>
          <p:cNvPr id="2" name="Content Placeholder 1"/>
          <p:cNvSpPr>
            <a:spLocks noGrp="1"/>
          </p:cNvSpPr>
          <p:nvPr>
            <p:ph idx="1"/>
          </p:nvPr>
        </p:nvSpPr>
        <p:spPr>
          <a:xfrm>
            <a:off x="144065" y="798945"/>
            <a:ext cx="3757979" cy="2989922"/>
          </a:xfrm>
        </p:spPr>
        <p:txBody>
          <a:bodyPr>
            <a:normAutofit fontScale="92500" lnSpcReduction="20000"/>
          </a:bodyPr>
          <a:lstStyle/>
          <a:p>
            <a:pPr>
              <a:buFont typeface="Arial" panose="020B0604020202020204" pitchFamily="34" charset="0"/>
              <a:buChar char="•"/>
            </a:pPr>
            <a:r>
              <a:rPr lang="en-US" sz="1600" b="1" dirty="0"/>
              <a:t>Network-based IPS</a:t>
            </a:r>
            <a:r>
              <a:rPr lang="en-US" sz="1600" dirty="0"/>
              <a:t> </a:t>
            </a:r>
          </a:p>
          <a:p>
            <a:pPr marL="557213" indent="-285750">
              <a:buFont typeface="Arial" panose="020B0604020202020204" pitchFamily="34" charset="0"/>
              <a:buChar char="•"/>
            </a:pPr>
            <a:r>
              <a:rPr lang="en-US" sz="1600" dirty="0"/>
              <a:t>Network-based IPS are Implemented using a dedicated or non-dedicated IPS device. </a:t>
            </a:r>
          </a:p>
          <a:p>
            <a:pPr marL="557213" indent="-285750">
              <a:buFont typeface="Arial" panose="020B0604020202020204" pitchFamily="34" charset="0"/>
              <a:buChar char="•"/>
            </a:pPr>
            <a:r>
              <a:rPr lang="en-IN" sz="1600" dirty="0"/>
              <a:t>Host-based IDS/IPS solutions are integrated with a network-based IPS implementation to ensure a robust security architecture.</a:t>
            </a:r>
            <a:endParaRPr lang="en-US" sz="1600" dirty="0"/>
          </a:p>
          <a:p>
            <a:pPr marL="557213" indent="-285750">
              <a:buFont typeface="Arial" panose="020B0604020202020204" pitchFamily="34" charset="0"/>
              <a:buChar char="•"/>
            </a:pPr>
            <a:r>
              <a:rPr lang="en-US" sz="1600" dirty="0"/>
              <a:t>Sensors detect malicious and unauthorized activity in real time and can take action when required.</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075" t="3249" r="5002" b="4573"/>
          <a:stretch/>
        </p:blipFill>
        <p:spPr>
          <a:xfrm>
            <a:off x="3828422" y="1125416"/>
            <a:ext cx="5112000" cy="2944745"/>
          </a:xfrm>
          <a:prstGeom prst="rect">
            <a:avLst/>
          </a:prstGeom>
          <a:noFill/>
          <a:ln>
            <a:solidFill>
              <a:schemeClr val="bg1">
                <a:lumMod val="85000"/>
              </a:schemeClr>
            </a:solidFill>
          </a:ln>
        </p:spPr>
      </p:pic>
    </p:spTree>
    <p:custDataLst>
      <p:tags r:id="rId1"/>
    </p:custDataLst>
    <p:extLst>
      <p:ext uri="{BB962C8B-B14F-4D97-AF65-F5344CB8AC3E}">
        <p14:creationId xmlns:p14="http://schemas.microsoft.com/office/powerpoint/2010/main" val="101506667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794B-B3E9-9016-28A6-53BB3BBEFFBC}"/>
              </a:ext>
            </a:extLst>
          </p:cNvPr>
          <p:cNvSpPr>
            <a:spLocks noGrp="1"/>
          </p:cNvSpPr>
          <p:nvPr>
            <p:ph type="title"/>
          </p:nvPr>
        </p:nvSpPr>
        <p:spPr/>
        <p:txBody>
          <a:bodyPr/>
          <a:lstStyle/>
          <a:p>
            <a:r>
              <a:rPr lang="en-AU" b="1" dirty="0"/>
              <a:t>Snort IPS</a:t>
            </a:r>
          </a:p>
        </p:txBody>
      </p:sp>
      <p:sp>
        <p:nvSpPr>
          <p:cNvPr id="3" name="Content Placeholder 2">
            <a:extLst>
              <a:ext uri="{FF2B5EF4-FFF2-40B4-BE49-F238E27FC236}">
                <a16:creationId xmlns:a16="http://schemas.microsoft.com/office/drawing/2014/main" id="{2CD62B72-2A12-6CB0-946E-76A2DBADE519}"/>
              </a:ext>
            </a:extLst>
          </p:cNvPr>
          <p:cNvSpPr>
            <a:spLocks noGrp="1"/>
          </p:cNvSpPr>
          <p:nvPr>
            <p:ph idx="1"/>
          </p:nvPr>
        </p:nvSpPr>
        <p:spPr>
          <a:xfrm>
            <a:off x="484584" y="1128209"/>
            <a:ext cx="8074200" cy="3891847"/>
          </a:xfrm>
        </p:spPr>
        <p:txBody>
          <a:bodyPr>
            <a:normAutofit fontScale="77500" lnSpcReduction="20000"/>
          </a:bodyPr>
          <a:lstStyle/>
          <a:p>
            <a:r>
              <a:rPr lang="en-GB" dirty="0"/>
              <a:t>Snort is the most widely deployed IPS solution in the world. It is an open source network IPS that performs real-time traffic analysis and generates alerts when threats are detected on IP networks. It can also perform protocol analysis, content searching or matching, and detect a variety of attacks and probes, such as buffer overflows, stealth port scans, and so on.</a:t>
            </a:r>
          </a:p>
          <a:p>
            <a:r>
              <a:rPr lang="en-GB" dirty="0"/>
              <a:t>There are currently more than 30,000 signatures in the Snort rule set. It also supports the ability to customize rule sets and provides centralized deployment and management capabilities.</a:t>
            </a:r>
          </a:p>
          <a:p>
            <a:r>
              <a:rPr lang="en-GB" dirty="0"/>
              <a:t>Snort can be enabled in either of the following modes:</a:t>
            </a:r>
          </a:p>
          <a:p>
            <a:endParaRPr lang="en-GB" dirty="0"/>
          </a:p>
          <a:p>
            <a:r>
              <a:rPr lang="en-GB" dirty="0"/>
              <a:t>IDS mode - Snort inspects the traffic and reports alerts, but does not take any action to prevent attacks.</a:t>
            </a:r>
          </a:p>
          <a:p>
            <a:r>
              <a:rPr lang="en-GB" dirty="0"/>
              <a:t>IPS mode - In addition to intrusion detection, actions are taken to prevent attacks.</a:t>
            </a:r>
          </a:p>
          <a:p>
            <a:r>
              <a:rPr lang="en-GB" dirty="0"/>
              <a:t>In the network intrusion detection and prevention mode, Snort performs the following actions:</a:t>
            </a:r>
          </a:p>
          <a:p>
            <a:endParaRPr lang="en-GB" dirty="0"/>
          </a:p>
          <a:p>
            <a:r>
              <a:rPr lang="en-GB" dirty="0"/>
              <a:t>Monitors network traffic and </a:t>
            </a:r>
            <a:r>
              <a:rPr lang="en-GB" dirty="0" err="1"/>
              <a:t>analyzes</a:t>
            </a:r>
            <a:r>
              <a:rPr lang="en-GB" dirty="0"/>
              <a:t> against a defined rule set.</a:t>
            </a:r>
          </a:p>
          <a:p>
            <a:r>
              <a:rPr lang="en-GB" dirty="0"/>
              <a:t>Performs attack classification.</a:t>
            </a:r>
          </a:p>
          <a:p>
            <a:r>
              <a:rPr lang="en-GB" dirty="0"/>
              <a:t>Invokes actions against matched rules.</a:t>
            </a:r>
          </a:p>
          <a:p>
            <a:r>
              <a:rPr lang="en-GB" dirty="0"/>
              <a:t>The Snort IPS monitors the traffic and reports events to an external log server or the IOS syslog. Enabling logging to the IOS syslog may impact performance due to the potential volume of log messages. External third-party monitoring tools that support Snort logs can be used for log collection and analysis.</a:t>
            </a:r>
            <a:endParaRPr lang="en-AU" dirty="0"/>
          </a:p>
        </p:txBody>
      </p:sp>
    </p:spTree>
    <p:extLst>
      <p:ext uri="{BB962C8B-B14F-4D97-AF65-F5344CB8AC3E}">
        <p14:creationId xmlns:p14="http://schemas.microsoft.com/office/powerpoint/2010/main" val="10238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Devices</a:t>
            </a:r>
            <a:br>
              <a:rPr lang="en-US" altLang="en-US" dirty="0"/>
            </a:br>
            <a:r>
              <a:rPr lang="en-IN" dirty="0"/>
              <a:t>Specialized Security Appliances</a:t>
            </a:r>
            <a:endParaRPr lang="en-US" altLang="en-US" dirty="0"/>
          </a:p>
        </p:txBody>
      </p:sp>
      <p:sp>
        <p:nvSpPr>
          <p:cNvPr id="2" name="Content Placeholder 1"/>
          <p:cNvSpPr>
            <a:spLocks noGrp="1"/>
          </p:cNvSpPr>
          <p:nvPr>
            <p:ph idx="1"/>
          </p:nvPr>
        </p:nvSpPr>
        <p:spPr>
          <a:xfrm>
            <a:off x="162170" y="798945"/>
            <a:ext cx="8186020" cy="1381547"/>
          </a:xfrm>
        </p:spPr>
        <p:txBody>
          <a:bodyPr/>
          <a:lstStyle/>
          <a:p>
            <a:pPr marL="0" indent="0">
              <a:buNone/>
            </a:pPr>
            <a:r>
              <a:rPr lang="en-US" sz="1600" dirty="0"/>
              <a:t>Few examples of specialized security appliances.</a:t>
            </a:r>
          </a:p>
          <a:p>
            <a:pPr marL="0" indent="0">
              <a:buNone/>
            </a:pP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3165655751"/>
              </p:ext>
            </p:extLst>
          </p:nvPr>
        </p:nvGraphicFramePr>
        <p:xfrm>
          <a:off x="257630" y="1418475"/>
          <a:ext cx="8772803" cy="2926080"/>
        </p:xfrm>
        <a:graphic>
          <a:graphicData uri="http://schemas.openxmlformats.org/drawingml/2006/table">
            <a:tbl>
              <a:tblPr firstRow="1" bandRow="1">
                <a:tableStyleId>{5C22544A-7EE6-4342-B048-85BDC9FD1C3A}</a:tableStyleId>
              </a:tblPr>
              <a:tblGrid>
                <a:gridCol w="2444432">
                  <a:extLst>
                    <a:ext uri="{9D8B030D-6E8A-4147-A177-3AD203B41FA5}">
                      <a16:colId xmlns:a16="http://schemas.microsoft.com/office/drawing/2014/main" val="20000"/>
                    </a:ext>
                  </a:extLst>
                </a:gridCol>
                <a:gridCol w="2906163">
                  <a:extLst>
                    <a:ext uri="{9D8B030D-6E8A-4147-A177-3AD203B41FA5}">
                      <a16:colId xmlns:a16="http://schemas.microsoft.com/office/drawing/2014/main" val="20001"/>
                    </a:ext>
                  </a:extLst>
                </a:gridCol>
                <a:gridCol w="3422208">
                  <a:extLst>
                    <a:ext uri="{9D8B030D-6E8A-4147-A177-3AD203B41FA5}">
                      <a16:colId xmlns:a16="http://schemas.microsoft.com/office/drawing/2014/main" val="20002"/>
                    </a:ext>
                  </a:extLst>
                </a:gridCol>
              </a:tblGrid>
              <a:tr h="370840">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IN" sz="1200" b="1" dirty="0"/>
                        <a:t>Cisco Advanced Malware Protection (</a:t>
                      </a:r>
                      <a:r>
                        <a:rPr lang="en-US" sz="1200" b="1" dirty="0"/>
                        <a:t>AMP)</a:t>
                      </a:r>
                      <a:endParaRPr lang="en-US" sz="1200" dirty="0"/>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dirty="0"/>
                        <a:t>Cisco Web Security Appliance (WSA)</a:t>
                      </a:r>
                      <a:endParaRPr lang="en-US" sz="1200" dirty="0"/>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dirty="0"/>
                        <a:t>Cisco Email Security Appliance (ESA)</a:t>
                      </a:r>
                    </a:p>
                  </a:txBody>
                  <a:tcPr/>
                </a:tc>
                <a:extLst>
                  <a:ext uri="{0D108BD9-81ED-4DB2-BD59-A6C34878D82A}">
                    <a16:rowId xmlns:a16="http://schemas.microsoft.com/office/drawing/2014/main" val="10000"/>
                  </a:ext>
                </a:extLst>
              </a:tr>
              <a:tr h="370840">
                <a:tc>
                  <a:txBody>
                    <a:bodyPr/>
                    <a:lstStyle/>
                    <a:p>
                      <a:r>
                        <a:rPr lang="en-IN" sz="1200" b="0" i="0" kern="1200" dirty="0">
                          <a:solidFill>
                            <a:srgbClr val="58585B"/>
                          </a:solidFill>
                          <a:effectLst/>
                          <a:latin typeface="+mn-lt"/>
                          <a:ea typeface="+mn-ea"/>
                          <a:cs typeface="+mn-cs"/>
                        </a:rPr>
                        <a:t>An enterprise-class advanced malware analysis and protection solution</a:t>
                      </a:r>
                      <a:endParaRPr lang="en-IN" sz="1200" dirty="0">
                        <a:solidFill>
                          <a:srgbClr val="58585B"/>
                        </a:solidFill>
                      </a:endParaRPr>
                    </a:p>
                  </a:txBody>
                  <a:tcPr/>
                </a:tc>
                <a:tc>
                  <a:txBody>
                    <a:bodyPr/>
                    <a:lstStyle/>
                    <a:p>
                      <a:r>
                        <a:rPr lang="en-IN" sz="1200" b="0" i="0" kern="1200" dirty="0">
                          <a:solidFill>
                            <a:srgbClr val="58585B"/>
                          </a:solidFill>
                          <a:effectLst/>
                          <a:latin typeface="+mn-lt"/>
                          <a:ea typeface="+mn-ea"/>
                          <a:cs typeface="+mn-cs"/>
                        </a:rPr>
                        <a:t>A secure web gateway that combines leading protections to help organizations address the growing challenges of securing and controlling web traffic</a:t>
                      </a:r>
                      <a:endParaRPr lang="en-IN" sz="1200" dirty="0">
                        <a:solidFill>
                          <a:srgbClr val="58585B"/>
                        </a:solidFill>
                      </a:endParaRPr>
                    </a:p>
                  </a:txBody>
                  <a:tcPr/>
                </a:tc>
                <a:tc>
                  <a:txBody>
                    <a:bodyPr/>
                    <a:lstStyle/>
                    <a:p>
                      <a:r>
                        <a:rPr lang="en-IN" sz="1200" dirty="0">
                          <a:solidFill>
                            <a:srgbClr val="58585B"/>
                          </a:solidFill>
                        </a:rPr>
                        <a:t>ESA/</a:t>
                      </a:r>
                      <a:r>
                        <a:rPr lang="en-IN" sz="1200" b="0" i="0" kern="1200" dirty="0">
                          <a:solidFill>
                            <a:schemeClr val="dk1"/>
                          </a:solidFill>
                          <a:effectLst/>
                          <a:latin typeface="+mn-lt"/>
                          <a:ea typeface="+mn-ea"/>
                          <a:cs typeface="+mn-cs"/>
                        </a:rPr>
                        <a:t>Cisco Cloud Email Security </a:t>
                      </a:r>
                      <a:r>
                        <a:rPr lang="en-IN" sz="1200" b="0" i="0" kern="1200" dirty="0">
                          <a:solidFill>
                            <a:srgbClr val="58585B"/>
                          </a:solidFill>
                          <a:effectLst/>
                          <a:latin typeface="+mn-lt"/>
                          <a:ea typeface="+mn-ea"/>
                          <a:cs typeface="+mn-cs"/>
                        </a:rPr>
                        <a:t>h</a:t>
                      </a:r>
                      <a:r>
                        <a:rPr lang="en-IN" sz="1200" dirty="0">
                          <a:solidFill>
                            <a:srgbClr val="58585B"/>
                          </a:solidFill>
                        </a:rPr>
                        <a:t>elps to mitigate</a:t>
                      </a:r>
                      <a:r>
                        <a:rPr lang="en-IN" sz="1200" baseline="0" dirty="0">
                          <a:solidFill>
                            <a:srgbClr val="58585B"/>
                          </a:solidFill>
                        </a:rPr>
                        <a:t> </a:t>
                      </a:r>
                      <a:r>
                        <a:rPr lang="en-IN" sz="1200" b="0" i="0" kern="1200" dirty="0">
                          <a:solidFill>
                            <a:srgbClr val="58585B"/>
                          </a:solidFill>
                          <a:effectLst/>
                          <a:latin typeface="+mn-lt"/>
                          <a:ea typeface="+mn-ea"/>
                          <a:cs typeface="+mn-cs"/>
                        </a:rPr>
                        <a:t>email-based threats</a:t>
                      </a:r>
                      <a:r>
                        <a:rPr lang="en-IN" sz="1200" b="0" i="0" kern="1200" baseline="0" dirty="0">
                          <a:solidFill>
                            <a:srgbClr val="58585B"/>
                          </a:solidFill>
                          <a:effectLst/>
                          <a:latin typeface="+mn-lt"/>
                          <a:ea typeface="+mn-ea"/>
                          <a:cs typeface="+mn-cs"/>
                        </a:rPr>
                        <a:t> and the ESA defends </a:t>
                      </a:r>
                      <a:r>
                        <a:rPr lang="en-IN" sz="1200" b="0" i="0" kern="1200" dirty="0">
                          <a:solidFill>
                            <a:srgbClr val="58585B"/>
                          </a:solidFill>
                          <a:effectLst/>
                          <a:latin typeface="+mn-lt"/>
                          <a:ea typeface="+mn-ea"/>
                          <a:cs typeface="+mn-cs"/>
                        </a:rPr>
                        <a:t>mission-critical email systems</a:t>
                      </a:r>
                      <a:endParaRPr lang="en-IN" sz="1200" dirty="0">
                        <a:solidFill>
                          <a:srgbClr val="58585B"/>
                        </a:solidFill>
                      </a:endParaRPr>
                    </a:p>
                  </a:txBody>
                  <a:tcPr/>
                </a:tc>
                <a:extLst>
                  <a:ext uri="{0D108BD9-81ED-4DB2-BD59-A6C34878D82A}">
                    <a16:rowId xmlns:a16="http://schemas.microsoft.com/office/drawing/2014/main" val="10001"/>
                  </a:ext>
                </a:extLst>
              </a:tr>
              <a:tr h="370840">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a:solidFill>
                            <a:srgbClr val="58585B"/>
                          </a:solidFill>
                          <a:effectLst/>
                          <a:latin typeface="+mn-lt"/>
                          <a:ea typeface="+mn-ea"/>
                          <a:cs typeface="+mn-cs"/>
                        </a:rPr>
                        <a:t>It provides comprehensive malware protection for organizations before, during, and after an attack</a:t>
                      </a:r>
                    </a:p>
                  </a:txBody>
                  <a:tcP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a:solidFill>
                            <a:srgbClr val="58585B"/>
                          </a:solidFill>
                          <a:effectLst/>
                          <a:latin typeface="+mn-lt"/>
                          <a:ea typeface="+mn-ea"/>
                          <a:cs typeface="+mn-cs"/>
                        </a:rPr>
                        <a:t>Protects the network by automatically blocking risky sites and testing unknown sites before allowing users to access them</a:t>
                      </a:r>
                    </a:p>
                  </a:txBody>
                  <a:tcPr/>
                </a:tc>
                <a:tc>
                  <a:txBody>
                    <a:bodyPr/>
                    <a:lstStyle/>
                    <a:p>
                      <a:r>
                        <a:rPr lang="en-IN" sz="1200" b="0" i="0" kern="1200" dirty="0">
                          <a:solidFill>
                            <a:srgbClr val="58585B"/>
                          </a:solidFill>
                          <a:effectLst/>
                          <a:latin typeface="+mn-lt"/>
                          <a:ea typeface="+mn-ea"/>
                          <a:cs typeface="+mn-cs"/>
                        </a:rPr>
                        <a:t>Constantly updated by real-time feeds from Cisco Talos, which detects and correlates threats using a worldwide database monitoring system</a:t>
                      </a:r>
                      <a:endParaRPr lang="en-IN" sz="1200" dirty="0">
                        <a:solidFill>
                          <a:srgbClr val="58585B"/>
                        </a:solidFill>
                      </a:endParaRPr>
                    </a:p>
                  </a:txBody>
                  <a:tcPr/>
                </a:tc>
                <a:extLst>
                  <a:ext uri="{0D108BD9-81ED-4DB2-BD59-A6C34878D82A}">
                    <a16:rowId xmlns:a16="http://schemas.microsoft.com/office/drawing/2014/main" val="10002"/>
                  </a:ext>
                </a:extLst>
              </a:tr>
              <a:tr h="370840">
                <a:tc>
                  <a:txBody>
                    <a:bodyPr/>
                    <a:lstStyle/>
                    <a:p>
                      <a:endParaRPr lang="en-IN" sz="1200" dirty="0">
                        <a:solidFill>
                          <a:srgbClr val="58585B"/>
                        </a:solidFill>
                      </a:endParaRPr>
                    </a:p>
                  </a:txBody>
                  <a:tcP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endParaRPr lang="en-US" sz="1200" dirty="0">
                        <a:solidFill>
                          <a:srgbClr val="58585B"/>
                        </a:solidFill>
                      </a:endParaRPr>
                    </a:p>
                  </a:txBody>
                  <a:tcPr/>
                </a:tc>
                <a:tc>
                  <a:txBody>
                    <a:bodyPr/>
                    <a:lstStyle/>
                    <a:p>
                      <a:r>
                        <a:rPr lang="en-IN" sz="1200" b="1" dirty="0">
                          <a:solidFill>
                            <a:srgbClr val="58585B"/>
                          </a:solidFill>
                        </a:rPr>
                        <a:t>Features</a:t>
                      </a:r>
                      <a:r>
                        <a:rPr lang="en-IN" sz="1200" dirty="0">
                          <a:solidFill>
                            <a:srgbClr val="58585B"/>
                          </a:solidFill>
                        </a:rPr>
                        <a:t>:</a:t>
                      </a:r>
                      <a:r>
                        <a:rPr lang="en-IN" sz="1200" baseline="0" dirty="0">
                          <a:solidFill>
                            <a:srgbClr val="58585B"/>
                          </a:solidFill>
                        </a:rPr>
                        <a:t> </a:t>
                      </a:r>
                      <a:r>
                        <a:rPr lang="en-IN" sz="1200" dirty="0">
                          <a:solidFill>
                            <a:srgbClr val="58585B"/>
                          </a:solidFill>
                        </a:rPr>
                        <a:t>Global threat intelligence, Spam blocking, Advanced Malware Protection, Outbound Message Control</a:t>
                      </a: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87516268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Traffic Control with ACLs</a:t>
            </a:r>
            <a:endParaRPr lang="en-US" altLang="en-US" dirty="0"/>
          </a:p>
        </p:txBody>
      </p:sp>
      <p:sp>
        <p:nvSpPr>
          <p:cNvPr id="2" name="Content Placeholder 1"/>
          <p:cNvSpPr>
            <a:spLocks noGrp="1"/>
          </p:cNvSpPr>
          <p:nvPr>
            <p:ph idx="1"/>
          </p:nvPr>
        </p:nvSpPr>
        <p:spPr>
          <a:xfrm>
            <a:off x="71641" y="798946"/>
            <a:ext cx="8918454" cy="658066"/>
          </a:xfrm>
        </p:spPr>
        <p:txBody>
          <a:bodyPr/>
          <a:lstStyle/>
          <a:p>
            <a:pPr marL="271463">
              <a:spcBef>
                <a:spcPts val="400"/>
              </a:spcBef>
              <a:spcAft>
                <a:spcPts val="400"/>
              </a:spcAft>
              <a:buFont typeface="Arial" panose="020B0604020202020204" pitchFamily="34" charset="0"/>
              <a:buChar char="•"/>
            </a:pPr>
            <a:r>
              <a:rPr lang="en-US" sz="1600" dirty="0"/>
              <a:t>An Access Control List (ACL) is a series of commands that control whether a device forwards or drops packets based on information found in the packet header. </a:t>
            </a:r>
          </a:p>
        </p:txBody>
      </p:sp>
      <p:sp>
        <p:nvSpPr>
          <p:cNvPr id="3" name="Content Placeholder 2"/>
          <p:cNvSpPr txBox="1"/>
          <p:nvPr/>
        </p:nvSpPr>
        <p:spPr>
          <a:xfrm>
            <a:off x="72439" y="1367091"/>
            <a:ext cx="4390919" cy="3365024"/>
          </a:xfrm>
          <a:prstGeom prst="rect">
            <a:avLst/>
          </a:prstGeom>
          <a:noFill/>
        </p:spPr>
        <p:txBody>
          <a:bodyPr wrap="square" rtlCol="0">
            <a:spAutoFit/>
          </a:bodyPr>
          <a:lstStyle/>
          <a:p>
            <a:pPr marL="271463" indent="-169863">
              <a:spcBef>
                <a:spcPts val="400"/>
              </a:spcBef>
              <a:spcAft>
                <a:spcPts val="400"/>
              </a:spcAft>
              <a:buFont typeface="Arial" panose="020B0604020202020204" pitchFamily="34" charset="0"/>
              <a:buChar char="•"/>
            </a:pPr>
            <a:r>
              <a:rPr lang="en-US" sz="1600" dirty="0"/>
              <a:t>When configured, ACLs perform the following tasks:</a:t>
            </a:r>
          </a:p>
          <a:p>
            <a:pPr marL="533400" indent="-261938">
              <a:spcBef>
                <a:spcPts val="400"/>
              </a:spcBef>
              <a:spcAft>
                <a:spcPts val="400"/>
              </a:spcAft>
              <a:buFont typeface="Arial" panose="020B0604020202020204" pitchFamily="34" charset="0"/>
              <a:buChar char="•"/>
            </a:pPr>
            <a:r>
              <a:rPr lang="en-US" sz="1600" dirty="0"/>
              <a:t>Limit network traffic to increase network performance.</a:t>
            </a:r>
          </a:p>
          <a:p>
            <a:pPr marL="533400" indent="-261938">
              <a:spcBef>
                <a:spcPts val="400"/>
              </a:spcBef>
              <a:spcAft>
                <a:spcPts val="400"/>
              </a:spcAft>
              <a:buFont typeface="Arial" panose="020B0604020202020204" pitchFamily="34" charset="0"/>
              <a:buChar char="•"/>
            </a:pPr>
            <a:r>
              <a:rPr lang="en-US" sz="1600" dirty="0"/>
              <a:t>Provide traffic flow control. </a:t>
            </a:r>
          </a:p>
          <a:p>
            <a:pPr marL="533400" indent="-261938">
              <a:spcBef>
                <a:spcPts val="400"/>
              </a:spcBef>
              <a:spcAft>
                <a:spcPts val="400"/>
              </a:spcAft>
              <a:buFont typeface="Arial" panose="020B0604020202020204" pitchFamily="34" charset="0"/>
              <a:buChar char="•"/>
            </a:pPr>
            <a:r>
              <a:rPr lang="en-US" sz="1600" dirty="0"/>
              <a:t>Provide basic level of security for network access. </a:t>
            </a:r>
          </a:p>
          <a:p>
            <a:pPr marL="533400" indent="-261938">
              <a:spcBef>
                <a:spcPts val="400"/>
              </a:spcBef>
              <a:spcAft>
                <a:spcPts val="400"/>
              </a:spcAft>
              <a:buFont typeface="Arial" panose="020B0604020202020204" pitchFamily="34" charset="0"/>
              <a:buChar char="•"/>
            </a:pPr>
            <a:r>
              <a:rPr lang="en-US" sz="1600" dirty="0"/>
              <a:t>Filter traffic based on traffic type.</a:t>
            </a:r>
          </a:p>
          <a:p>
            <a:pPr marL="533400" indent="-261938">
              <a:spcBef>
                <a:spcPts val="400"/>
              </a:spcBef>
              <a:spcAft>
                <a:spcPts val="400"/>
              </a:spcAft>
              <a:buFont typeface="Arial" panose="020B0604020202020204" pitchFamily="34" charset="0"/>
              <a:buChar char="•"/>
            </a:pPr>
            <a:r>
              <a:rPr lang="en-US" sz="1600" dirty="0"/>
              <a:t>Screen hosts to permit or deny access to network services.</a:t>
            </a:r>
          </a:p>
          <a:p>
            <a:endParaRPr lang="en-IN" sz="1600" dirty="0">
              <a:solidFill>
                <a:srgbClr val="000000"/>
              </a:solidFill>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662" t="4209" r="6142" b="5270"/>
          <a:stretch/>
        </p:blipFill>
        <p:spPr>
          <a:xfrm>
            <a:off x="4805973" y="1437219"/>
            <a:ext cx="4076170" cy="2809424"/>
          </a:xfrm>
          <a:prstGeom prst="rect">
            <a:avLst/>
          </a:prstGeom>
          <a:ln w="3175">
            <a:solidFill>
              <a:schemeClr val="bg1">
                <a:lumMod val="85000"/>
              </a:schemeClr>
            </a:solidFill>
          </a:ln>
        </p:spPr>
      </p:pic>
      <p:sp>
        <p:nvSpPr>
          <p:cNvPr id="7" name="Content Placeholder 1"/>
          <p:cNvSpPr/>
          <p:nvPr/>
        </p:nvSpPr>
        <p:spPr>
          <a:xfrm>
            <a:off x="4805973" y="4329799"/>
            <a:ext cx="4076170" cy="35308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Sample Topology with ACLs applied to routers R1, R2, and R3.</a:t>
            </a:r>
          </a:p>
        </p:txBody>
      </p:sp>
    </p:spTree>
    <p:custDataLst>
      <p:tags r:id="rId1"/>
    </p:custDataLst>
    <p:extLst>
      <p:ext uri="{BB962C8B-B14F-4D97-AF65-F5344CB8AC3E}">
        <p14:creationId xmlns:p14="http://schemas.microsoft.com/office/powerpoint/2010/main" val="32778240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US" altLang="en-US" dirty="0"/>
              <a:t>Network Representations</a:t>
            </a:r>
          </a:p>
        </p:txBody>
      </p:sp>
      <p:sp>
        <p:nvSpPr>
          <p:cNvPr id="2" name="Content Placeholder 1"/>
          <p:cNvSpPr>
            <a:spLocks noGrp="1"/>
          </p:cNvSpPr>
          <p:nvPr>
            <p:ph idx="1"/>
          </p:nvPr>
        </p:nvSpPr>
        <p:spPr>
          <a:xfrm>
            <a:off x="197079" y="762732"/>
            <a:ext cx="4094264" cy="3516657"/>
          </a:xfrm>
        </p:spPr>
        <p:txBody>
          <a:bodyPr/>
          <a:lstStyle/>
          <a:p>
            <a:pPr>
              <a:spcBef>
                <a:spcPts val="300"/>
              </a:spcBef>
              <a:spcAft>
                <a:spcPts val="300"/>
              </a:spcAft>
              <a:buFont typeface="Arial" panose="020B0604020202020204" pitchFamily="34" charset="0"/>
              <a:buChar char="•"/>
            </a:pPr>
            <a:r>
              <a:rPr lang="en-US" sz="1600" dirty="0"/>
              <a:t>Network diagrams, often called topology diagrams, use symbols to represent different devices and connections within the network.</a:t>
            </a:r>
          </a:p>
          <a:p>
            <a:pPr>
              <a:spcBef>
                <a:spcPts val="300"/>
              </a:spcBef>
              <a:spcAft>
                <a:spcPts val="300"/>
              </a:spcAft>
              <a:buFont typeface="Arial" panose="020B0604020202020204" pitchFamily="34" charset="0"/>
              <a:buChar char="•"/>
            </a:pPr>
            <a:r>
              <a:rPr lang="en-IN" sz="1600" dirty="0"/>
              <a:t>The important terminologies to be known include:</a:t>
            </a:r>
          </a:p>
          <a:p>
            <a:pPr lvl="1">
              <a:buFont typeface="Arial" panose="020B0604020202020204" pitchFamily="34" charset="0"/>
              <a:buChar char="•"/>
            </a:pPr>
            <a:r>
              <a:rPr lang="en-US" sz="1600" b="1" dirty="0"/>
              <a:t>Network Interface Card (NIC)</a:t>
            </a:r>
            <a:endParaRPr lang="en-US" sz="1600" dirty="0"/>
          </a:p>
          <a:p>
            <a:pPr lvl="1">
              <a:buFont typeface="Arial" panose="020B0604020202020204" pitchFamily="34" charset="0"/>
              <a:buChar char="•"/>
            </a:pPr>
            <a:r>
              <a:rPr lang="en-US" sz="1600" b="1" dirty="0"/>
              <a:t>Physical Port</a:t>
            </a:r>
          </a:p>
          <a:p>
            <a:pPr lvl="1">
              <a:buFont typeface="Arial" panose="020B0604020202020204" pitchFamily="34" charset="0"/>
              <a:buChar char="•"/>
            </a:pPr>
            <a:r>
              <a:rPr lang="en-US" sz="1600" b="1" dirty="0"/>
              <a:t>Interface</a:t>
            </a:r>
            <a:endParaRPr lang="en-IN" sz="1600" dirty="0"/>
          </a:p>
          <a:p>
            <a:pPr marL="0" indent="0">
              <a:lnSpc>
                <a:spcPct val="20000"/>
              </a:lnSpc>
              <a:spcBef>
                <a:spcPts val="300"/>
              </a:spcBef>
              <a:spcAft>
                <a:spcPts val="300"/>
              </a:spcAft>
              <a:buNone/>
            </a:pPr>
            <a:endParaRPr lang="en-IN" sz="1600" b="1" i="1" dirty="0"/>
          </a:p>
          <a:p>
            <a:pPr marL="0" indent="0">
              <a:spcBef>
                <a:spcPts val="300"/>
              </a:spcBef>
              <a:spcAft>
                <a:spcPts val="300"/>
              </a:spcAft>
              <a:buNone/>
            </a:pPr>
            <a:r>
              <a:rPr lang="en-IN" sz="1600" b="1" i="1" dirty="0"/>
              <a:t>Note</a:t>
            </a:r>
            <a:r>
              <a:rPr lang="en-IN" sz="1600" i="1" dirty="0"/>
              <a:t>: The terms port and interface are often used interchangeably.</a:t>
            </a:r>
            <a:endParaRPr lang="en-US" sz="1600" i="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564" y="813684"/>
            <a:ext cx="4876800" cy="342401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649673706"/>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ACLs: Important Features</a:t>
            </a:r>
            <a:endParaRPr lang="en-US" altLang="en-US" dirty="0"/>
          </a:p>
        </p:txBody>
      </p:sp>
      <p:sp>
        <p:nvSpPr>
          <p:cNvPr id="2" name="Content Placeholder 1"/>
          <p:cNvSpPr>
            <a:spLocks noGrp="1"/>
          </p:cNvSpPr>
          <p:nvPr>
            <p:ph idx="1"/>
          </p:nvPr>
        </p:nvSpPr>
        <p:spPr>
          <a:xfrm>
            <a:off x="144064" y="798946"/>
            <a:ext cx="8927508" cy="3664412"/>
          </a:xfrm>
        </p:spPr>
        <p:txBody>
          <a:bodyPr/>
          <a:lstStyle/>
          <a:p>
            <a:pPr marL="101600" indent="0">
              <a:spcBef>
                <a:spcPts val="300"/>
              </a:spcBef>
              <a:spcAft>
                <a:spcPts val="300"/>
              </a:spcAft>
              <a:buNone/>
            </a:pPr>
            <a:r>
              <a:rPr lang="en-US" sz="1600" dirty="0"/>
              <a:t>The two types of Cisco IPv4 ACLs are:</a:t>
            </a:r>
          </a:p>
          <a:p>
            <a:pPr marL="450850" indent="-285750">
              <a:spcBef>
                <a:spcPts val="300"/>
              </a:spcBef>
              <a:spcAft>
                <a:spcPts val="300"/>
              </a:spcAft>
              <a:buFont typeface="Arial" panose="020B0604020202020204" pitchFamily="34" charset="0"/>
              <a:buChar char="•"/>
            </a:pPr>
            <a:r>
              <a:rPr lang="en-US" sz="1600" b="1" dirty="0"/>
              <a:t>Standard ACL </a:t>
            </a:r>
            <a:r>
              <a:rPr lang="en-US" sz="1600" dirty="0"/>
              <a:t>- Used to permit or deny traffic only from source IPv4 addresses. </a:t>
            </a:r>
          </a:p>
          <a:p>
            <a:pPr marL="450850" indent="-285750">
              <a:spcBef>
                <a:spcPts val="300"/>
              </a:spcBef>
              <a:spcAft>
                <a:spcPts val="300"/>
              </a:spcAft>
              <a:buFont typeface="Arial" panose="020B0604020202020204" pitchFamily="34" charset="0"/>
              <a:buChar char="•"/>
            </a:pPr>
            <a:r>
              <a:rPr lang="en-US" sz="1600" b="1" dirty="0"/>
              <a:t>Extended ACL </a:t>
            </a:r>
            <a:r>
              <a:rPr lang="en-US" sz="1600" dirty="0"/>
              <a:t>- </a:t>
            </a:r>
            <a:r>
              <a:rPr lang="en-IN" sz="1600" dirty="0"/>
              <a:t>Filters IPv4 packets based on several attributes that include:</a:t>
            </a:r>
          </a:p>
          <a:p>
            <a:pPr marL="714375" indent="-285750">
              <a:spcBef>
                <a:spcPts val="300"/>
              </a:spcBef>
              <a:spcAft>
                <a:spcPts val="300"/>
              </a:spcAft>
              <a:buFont typeface="Arial" panose="020B0604020202020204" pitchFamily="34" charset="0"/>
              <a:buChar char="•"/>
            </a:pPr>
            <a:r>
              <a:rPr lang="en-IN" sz="1600" dirty="0"/>
              <a:t>Protocol type</a:t>
            </a:r>
          </a:p>
          <a:p>
            <a:pPr marL="714375" indent="-285750">
              <a:spcBef>
                <a:spcPts val="300"/>
              </a:spcBef>
              <a:spcAft>
                <a:spcPts val="300"/>
              </a:spcAft>
              <a:buFont typeface="Arial" panose="020B0604020202020204" pitchFamily="34" charset="0"/>
              <a:buChar char="•"/>
            </a:pPr>
            <a:r>
              <a:rPr lang="en-IN" sz="1600" dirty="0"/>
              <a:t>Source IPv4 address</a:t>
            </a:r>
          </a:p>
          <a:p>
            <a:pPr marL="714375" indent="-285750">
              <a:spcBef>
                <a:spcPts val="300"/>
              </a:spcBef>
              <a:spcAft>
                <a:spcPts val="300"/>
              </a:spcAft>
              <a:buFont typeface="Arial" panose="020B0604020202020204" pitchFamily="34" charset="0"/>
              <a:buChar char="•"/>
            </a:pPr>
            <a:r>
              <a:rPr lang="en-IN" sz="1600" dirty="0"/>
              <a:t>Destination IPv4 address</a:t>
            </a:r>
          </a:p>
          <a:p>
            <a:pPr marL="714375" indent="-285750">
              <a:spcBef>
                <a:spcPts val="300"/>
              </a:spcBef>
              <a:spcAft>
                <a:spcPts val="300"/>
              </a:spcAft>
              <a:buFont typeface="Arial" panose="020B0604020202020204" pitchFamily="34" charset="0"/>
              <a:buChar char="•"/>
            </a:pPr>
            <a:r>
              <a:rPr lang="en-IN" sz="1600" dirty="0"/>
              <a:t>Source TCP or UDP ports</a:t>
            </a:r>
          </a:p>
          <a:p>
            <a:pPr marL="714375" indent="-285750">
              <a:spcBef>
                <a:spcPts val="300"/>
              </a:spcBef>
              <a:spcAft>
                <a:spcPts val="300"/>
              </a:spcAft>
              <a:buFont typeface="Arial" panose="020B0604020202020204" pitchFamily="34" charset="0"/>
              <a:buChar char="•"/>
            </a:pPr>
            <a:r>
              <a:rPr lang="en-IN" sz="1600" dirty="0"/>
              <a:t>Destination TCP or UDP ports</a:t>
            </a:r>
          </a:p>
          <a:p>
            <a:pPr marL="714375" indent="-285750">
              <a:spcBef>
                <a:spcPts val="300"/>
              </a:spcBef>
              <a:spcAft>
                <a:spcPts val="300"/>
              </a:spcAft>
              <a:buFont typeface="Arial" panose="020B0604020202020204" pitchFamily="34" charset="0"/>
              <a:buChar char="•"/>
            </a:pPr>
            <a:r>
              <a:rPr lang="en-IN" sz="1600" dirty="0"/>
              <a:t>Optional protocol type information for finer control</a:t>
            </a:r>
          </a:p>
          <a:p>
            <a:pPr marL="387350" indent="-285750">
              <a:spcBef>
                <a:spcPts val="300"/>
              </a:spcBef>
              <a:spcAft>
                <a:spcPts val="300"/>
              </a:spcAft>
              <a:buFont typeface="Arial" panose="020B0604020202020204" pitchFamily="34" charset="0"/>
              <a:buChar char="•"/>
            </a:pPr>
            <a:r>
              <a:rPr lang="en-US" sz="1600" dirty="0"/>
              <a:t>Standard and extended ACLs can be created using either a number or a name to identify the ACL and its list of statements.</a:t>
            </a:r>
          </a:p>
          <a:p>
            <a:pPr marL="387350" indent="-28575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72338628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SNMP</a:t>
            </a:r>
            <a:endParaRPr lang="en-US" altLang="en-US" dirty="0"/>
          </a:p>
        </p:txBody>
      </p:sp>
      <p:sp>
        <p:nvSpPr>
          <p:cNvPr id="4" name="Content Placeholder 1"/>
          <p:cNvSpPr/>
          <p:nvPr/>
        </p:nvSpPr>
        <p:spPr>
          <a:xfrm>
            <a:off x="226340" y="751437"/>
            <a:ext cx="8857502" cy="6971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Font typeface="Arial" panose="020B0604020202020204" pitchFamily="34" charset="0"/>
              <a:buChar char="•"/>
            </a:pPr>
            <a:r>
              <a:rPr lang="en-US" sz="1600" dirty="0">
                <a:solidFill>
                  <a:schemeClr val="tx1"/>
                </a:solidFill>
              </a:rPr>
              <a:t>Simple Network Management Protocol (SNMP) is an application layer protocol that provides a message format for communication between managers and agents.</a:t>
            </a:r>
          </a:p>
        </p:txBody>
      </p:sp>
      <p:sp>
        <p:nvSpPr>
          <p:cNvPr id="2" name="Content Placeholder 2"/>
          <p:cNvSpPr>
            <a:spLocks noGrp="1"/>
          </p:cNvSpPr>
          <p:nvPr>
            <p:ph idx="1"/>
          </p:nvPr>
        </p:nvSpPr>
        <p:spPr>
          <a:xfrm>
            <a:off x="135010" y="1394235"/>
            <a:ext cx="5659207" cy="2889787"/>
          </a:xfrm>
        </p:spPr>
        <p:txBody>
          <a:bodyPr>
            <a:normAutofit fontScale="92500" lnSpcReduction="20000"/>
          </a:bodyPr>
          <a:lstStyle/>
          <a:p>
            <a:pPr marL="271463">
              <a:spcBef>
                <a:spcPts val="300"/>
              </a:spcBef>
              <a:spcAft>
                <a:spcPts val="300"/>
              </a:spcAft>
              <a:buFont typeface="Arial" panose="020B0604020202020204" pitchFamily="34" charset="0"/>
              <a:buChar char="•"/>
            </a:pPr>
            <a:r>
              <a:rPr lang="en-US" sz="1600" dirty="0"/>
              <a:t>It allows network administrators to perform the following:</a:t>
            </a:r>
          </a:p>
          <a:p>
            <a:pPr marL="533400" indent="-171450">
              <a:spcBef>
                <a:spcPts val="300"/>
              </a:spcBef>
              <a:spcAft>
                <a:spcPts val="300"/>
              </a:spcAft>
              <a:buFont typeface="Arial" panose="020B0604020202020204" pitchFamily="34" charset="0"/>
              <a:buChar char="•"/>
            </a:pPr>
            <a:r>
              <a:rPr lang="en-US" sz="1600" dirty="0"/>
              <a:t>Manage end devices such as servers, workstations, routers, switches, and security appliances, on an IP network.</a:t>
            </a:r>
          </a:p>
          <a:p>
            <a:pPr marL="533400" indent="-171450">
              <a:spcBef>
                <a:spcPts val="300"/>
              </a:spcBef>
              <a:spcAft>
                <a:spcPts val="300"/>
              </a:spcAft>
              <a:buFont typeface="Arial" panose="020B0604020202020204" pitchFamily="34" charset="0"/>
              <a:buChar char="•"/>
            </a:pPr>
            <a:r>
              <a:rPr lang="en-US" sz="1600" dirty="0"/>
              <a:t>Monitor and manage network performance.</a:t>
            </a:r>
          </a:p>
          <a:p>
            <a:pPr marL="533400" indent="-171450">
              <a:spcBef>
                <a:spcPts val="300"/>
              </a:spcBef>
              <a:spcAft>
                <a:spcPts val="300"/>
              </a:spcAft>
              <a:buFont typeface="Arial" panose="020B0604020202020204" pitchFamily="34" charset="0"/>
              <a:buChar char="•"/>
            </a:pPr>
            <a:r>
              <a:rPr lang="en-US" sz="1600" dirty="0"/>
              <a:t>Find and solve network problems.</a:t>
            </a:r>
          </a:p>
          <a:p>
            <a:pPr marL="533400" indent="-171450">
              <a:spcBef>
                <a:spcPts val="300"/>
              </a:spcBef>
              <a:spcAft>
                <a:spcPts val="300"/>
              </a:spcAft>
              <a:buFont typeface="Arial" panose="020B0604020202020204" pitchFamily="34" charset="0"/>
              <a:buChar char="•"/>
            </a:pPr>
            <a:r>
              <a:rPr lang="en-US" sz="1600" dirty="0"/>
              <a:t>Plan for network growth.</a:t>
            </a:r>
          </a:p>
          <a:p>
            <a:pPr marL="271463" indent="-180975">
              <a:spcBef>
                <a:spcPts val="300"/>
              </a:spcBef>
              <a:spcAft>
                <a:spcPts val="300"/>
              </a:spcAft>
              <a:buFont typeface="Arial" panose="020B0604020202020204" pitchFamily="34" charset="0"/>
              <a:buChar char="•"/>
            </a:pPr>
            <a:r>
              <a:rPr lang="en-US" sz="1600" dirty="0"/>
              <a:t>The SNMP system consists of two elements:</a:t>
            </a:r>
          </a:p>
          <a:p>
            <a:pPr marL="533400" indent="-171450">
              <a:spcBef>
                <a:spcPts val="300"/>
              </a:spcBef>
              <a:spcAft>
                <a:spcPts val="300"/>
              </a:spcAft>
              <a:buFont typeface="Arial" panose="020B0604020202020204" pitchFamily="34" charset="0"/>
              <a:buChar char="•"/>
            </a:pPr>
            <a:r>
              <a:rPr lang="en-US" sz="1600" b="1" dirty="0"/>
              <a:t>SNMP manager</a:t>
            </a:r>
            <a:r>
              <a:rPr lang="en-US" sz="1600" dirty="0"/>
              <a:t>: Runs SNMP management software.</a:t>
            </a:r>
          </a:p>
          <a:p>
            <a:pPr marL="533400" indent="-171450">
              <a:spcBef>
                <a:spcPts val="300"/>
              </a:spcBef>
              <a:spcAft>
                <a:spcPts val="300"/>
              </a:spcAft>
              <a:buFont typeface="Arial" panose="020B0604020202020204" pitchFamily="34" charset="0"/>
              <a:buChar char="•"/>
            </a:pPr>
            <a:r>
              <a:rPr lang="en-US" sz="1600" b="1" dirty="0"/>
              <a:t>SNMP agents</a:t>
            </a:r>
            <a:r>
              <a:rPr lang="en-US" sz="1600" dirty="0"/>
              <a:t>: Nodes being monitored and managed.</a:t>
            </a:r>
          </a:p>
          <a:p>
            <a:pPr marL="90488" indent="336550">
              <a:spcBef>
                <a:spcPts val="300"/>
              </a:spcBef>
              <a:spcAft>
                <a:spcPts val="300"/>
              </a:spcAft>
              <a:buFont typeface="Arial" panose="020B0604020202020204" pitchFamily="34" charset="0"/>
              <a:buChar char="•"/>
            </a:pPr>
            <a:endParaRPr lang="en-US" sz="1600"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7429" t="3000" r="22699" b="4246"/>
          <a:stretch/>
        </p:blipFill>
        <p:spPr>
          <a:xfrm>
            <a:off x="5600172" y="1516278"/>
            <a:ext cx="3455158" cy="2767744"/>
          </a:xfrm>
          <a:prstGeom prst="rect">
            <a:avLst/>
          </a:prstGeom>
          <a:ln w="3175">
            <a:solidFill>
              <a:schemeClr val="bg1">
                <a:lumMod val="85000"/>
              </a:schemeClr>
            </a:solidFill>
          </a:ln>
        </p:spPr>
      </p:pic>
    </p:spTree>
    <p:custDataLst>
      <p:tags r:id="rId1"/>
    </p:custDataLst>
    <p:extLst>
      <p:ext uri="{BB962C8B-B14F-4D97-AF65-F5344CB8AC3E}">
        <p14:creationId xmlns:p14="http://schemas.microsoft.com/office/powerpoint/2010/main" val="350180502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Port Mirroring</a:t>
            </a:r>
            <a:endParaRPr lang="en-US" altLang="en-US" dirty="0"/>
          </a:p>
        </p:txBody>
      </p:sp>
      <p:sp>
        <p:nvSpPr>
          <p:cNvPr id="2" name="Content Placeholder 1"/>
          <p:cNvSpPr>
            <a:spLocks noGrp="1"/>
          </p:cNvSpPr>
          <p:nvPr>
            <p:ph idx="1"/>
          </p:nvPr>
        </p:nvSpPr>
        <p:spPr>
          <a:xfrm>
            <a:off x="144064" y="798946"/>
            <a:ext cx="8592530" cy="550020"/>
          </a:xfrm>
        </p:spPr>
        <p:txBody>
          <a:bodyPr>
            <a:normAutofit fontScale="92500"/>
          </a:bodyPr>
          <a:lstStyle/>
          <a:p>
            <a:pPr marL="0" indent="0">
              <a:buNone/>
            </a:pPr>
            <a:r>
              <a:rPr lang="en-US" sz="1600" dirty="0"/>
              <a:t>Port mirroring is a feature that allows a switch to make duplicate copies of traffic passing through a switch, and then sending it out a port with a network monitor attached.</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55438" y="1442233"/>
            <a:ext cx="6696000" cy="299171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
        <p:nvSpPr>
          <p:cNvPr id="4" name="Content Placeholder 3"/>
          <p:cNvSpPr txBox="1"/>
          <p:nvPr/>
        </p:nvSpPr>
        <p:spPr>
          <a:xfrm>
            <a:off x="1202599" y="4407191"/>
            <a:ext cx="6774243" cy="338554"/>
          </a:xfrm>
          <a:prstGeom prst="rect">
            <a:avLst/>
          </a:prstGeom>
          <a:noFill/>
        </p:spPr>
        <p:txBody>
          <a:bodyPr wrap="square" rtlCol="0">
            <a:spAutoFit/>
          </a:bodyPr>
          <a:lstStyle/>
          <a:p>
            <a:pPr algn="ctr"/>
            <a:r>
              <a:rPr lang="en-IN" sz="1600" dirty="0">
                <a:solidFill>
                  <a:schemeClr val="tx1">
                    <a:lumMod val="50000"/>
                  </a:schemeClr>
                </a:solidFill>
              </a:rPr>
              <a:t>Traffic Sniffing Using a Switch</a:t>
            </a:r>
          </a:p>
        </p:txBody>
      </p:sp>
    </p:spTree>
    <p:custDataLst>
      <p:tags r:id="rId1"/>
    </p:custDataLst>
    <p:extLst>
      <p:ext uri="{BB962C8B-B14F-4D97-AF65-F5344CB8AC3E}">
        <p14:creationId xmlns:p14="http://schemas.microsoft.com/office/powerpoint/2010/main" val="407753991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Syslog Servers</a:t>
            </a:r>
            <a:endParaRPr lang="en-US" altLang="en-US" dirty="0"/>
          </a:p>
        </p:txBody>
      </p:sp>
      <p:sp>
        <p:nvSpPr>
          <p:cNvPr id="2" name="Content Placeholder 1"/>
          <p:cNvSpPr>
            <a:spLocks noGrp="1"/>
          </p:cNvSpPr>
          <p:nvPr>
            <p:ph idx="1"/>
          </p:nvPr>
        </p:nvSpPr>
        <p:spPr>
          <a:xfrm>
            <a:off x="180276" y="780839"/>
            <a:ext cx="4210655" cy="3791161"/>
          </a:xfrm>
        </p:spPr>
        <p:txBody>
          <a:bodyPr>
            <a:normAutofit fontScale="92500" lnSpcReduction="10000"/>
          </a:bodyPr>
          <a:lstStyle/>
          <a:p>
            <a:pPr>
              <a:spcBef>
                <a:spcPts val="400"/>
              </a:spcBef>
              <a:spcAft>
                <a:spcPts val="400"/>
              </a:spcAft>
              <a:buFont typeface="Arial" panose="020B0604020202020204" pitchFamily="34" charset="0"/>
              <a:buChar char="•"/>
            </a:pPr>
            <a:r>
              <a:rPr lang="en-IN" sz="1600" dirty="0"/>
              <a:t>The most common method of accessing system messages is to use a protocol called syslog.</a:t>
            </a:r>
            <a:endParaRPr lang="en-US" sz="1600" dirty="0"/>
          </a:p>
          <a:p>
            <a:pPr>
              <a:spcBef>
                <a:spcPts val="400"/>
              </a:spcBef>
              <a:spcAft>
                <a:spcPts val="400"/>
              </a:spcAft>
              <a:buFont typeface="Arial" panose="020B0604020202020204" pitchFamily="34" charset="0"/>
              <a:buChar char="•"/>
            </a:pPr>
            <a:r>
              <a:rPr lang="en-US" sz="1600" dirty="0"/>
              <a:t>The Syslog protocol allows networking devices to send their system messages across the network to syslog servers.</a:t>
            </a:r>
          </a:p>
          <a:p>
            <a:pPr>
              <a:spcBef>
                <a:spcPts val="400"/>
              </a:spcBef>
              <a:spcAft>
                <a:spcPts val="400"/>
              </a:spcAft>
              <a:buFont typeface="Arial" panose="020B0604020202020204" pitchFamily="34" charset="0"/>
              <a:buChar char="•"/>
            </a:pPr>
            <a:r>
              <a:rPr lang="en-US" sz="1600" dirty="0"/>
              <a:t>It provides three primary functions:</a:t>
            </a:r>
          </a:p>
          <a:p>
            <a:pPr marL="361950">
              <a:spcBef>
                <a:spcPts val="400"/>
              </a:spcBef>
              <a:spcAft>
                <a:spcPts val="400"/>
              </a:spcAft>
              <a:buFont typeface="Arial" panose="020B0604020202020204" pitchFamily="34" charset="0"/>
              <a:buChar char="•"/>
            </a:pPr>
            <a:r>
              <a:rPr lang="en-US" sz="1600" dirty="0"/>
              <a:t>The ability to gather logging information for monitoring and troubleshooting</a:t>
            </a:r>
          </a:p>
          <a:p>
            <a:pPr marL="361950">
              <a:spcBef>
                <a:spcPts val="400"/>
              </a:spcBef>
              <a:spcAft>
                <a:spcPts val="400"/>
              </a:spcAft>
              <a:buFont typeface="Arial" panose="020B0604020202020204" pitchFamily="34" charset="0"/>
              <a:buChar char="•"/>
            </a:pPr>
            <a:r>
              <a:rPr lang="en-US" sz="1600" dirty="0"/>
              <a:t>The ability to select the type of logging information that is captured</a:t>
            </a:r>
          </a:p>
          <a:p>
            <a:pPr marL="361950">
              <a:spcBef>
                <a:spcPts val="400"/>
              </a:spcBef>
              <a:spcAft>
                <a:spcPts val="400"/>
              </a:spcAft>
              <a:buFont typeface="Arial" panose="020B0604020202020204" pitchFamily="34" charset="0"/>
              <a:buChar char="•"/>
            </a:pPr>
            <a:r>
              <a:rPr lang="en-US" sz="1600" dirty="0"/>
              <a:t>The ability to specify the destination of captured syslog messages</a:t>
            </a:r>
          </a:p>
          <a:p>
            <a:pPr marL="0" indent="0">
              <a:spcBef>
                <a:spcPts val="400"/>
              </a:spcBef>
              <a:spcAft>
                <a:spcPts val="400"/>
              </a:spcAft>
              <a:buNone/>
            </a:pPr>
            <a:endParaRPr lang="en-US" sz="1600"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4949" t="7409" r="13903" b="4009"/>
          <a:stretch/>
        </p:blipFill>
        <p:spPr>
          <a:xfrm>
            <a:off x="4384964" y="1143000"/>
            <a:ext cx="4536000" cy="3027072"/>
          </a:xfrm>
          <a:prstGeom prst="rect">
            <a:avLst/>
          </a:prstGeom>
          <a:noFill/>
          <a:ln>
            <a:solidFill>
              <a:schemeClr val="bg1">
                <a:lumMod val="85000"/>
              </a:schemeClr>
            </a:solidFill>
          </a:ln>
        </p:spPr>
      </p:pic>
      <p:sp>
        <p:nvSpPr>
          <p:cNvPr id="5" name="Content Placeholder 4"/>
          <p:cNvSpPr txBox="1"/>
          <p:nvPr/>
        </p:nvSpPr>
        <p:spPr>
          <a:xfrm>
            <a:off x="4405443" y="4165490"/>
            <a:ext cx="4506182" cy="338554"/>
          </a:xfrm>
          <a:prstGeom prst="rect">
            <a:avLst/>
          </a:prstGeom>
          <a:noFill/>
        </p:spPr>
        <p:txBody>
          <a:bodyPr wrap="square" rtlCol="0">
            <a:spAutoFit/>
          </a:bodyPr>
          <a:lstStyle/>
          <a:p>
            <a:pPr algn="ctr"/>
            <a:r>
              <a:rPr lang="en-IN" sz="1600" dirty="0">
                <a:solidFill>
                  <a:schemeClr val="tx1">
                    <a:lumMod val="50000"/>
                  </a:schemeClr>
                </a:solidFill>
              </a:rPr>
              <a:t>Syslog</a:t>
            </a:r>
          </a:p>
        </p:txBody>
      </p:sp>
    </p:spTree>
    <p:custDataLst>
      <p:tags r:id="rId1"/>
    </p:custDataLst>
    <p:extLst>
      <p:ext uri="{BB962C8B-B14F-4D97-AF65-F5344CB8AC3E}">
        <p14:creationId xmlns:p14="http://schemas.microsoft.com/office/powerpoint/2010/main" val="96276762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NTP</a:t>
            </a:r>
            <a:endParaRPr lang="en-US" altLang="en-US" dirty="0"/>
          </a:p>
        </p:txBody>
      </p:sp>
      <p:sp>
        <p:nvSpPr>
          <p:cNvPr id="4" name="Content Placeholder 1"/>
          <p:cNvSpPr txBox="1"/>
          <p:nvPr/>
        </p:nvSpPr>
        <p:spPr>
          <a:xfrm>
            <a:off x="181072" y="695889"/>
            <a:ext cx="8890504" cy="584775"/>
          </a:xfrm>
          <a:prstGeom prst="rect">
            <a:avLst/>
          </a:prstGeom>
          <a:noFill/>
        </p:spPr>
        <p:txBody>
          <a:bodyPr wrap="square" rtlCol="0">
            <a:spAutoFit/>
          </a:bodyPr>
          <a:lstStyle/>
          <a:p>
            <a:pPr marL="180975" indent="-180975">
              <a:buFont typeface="Arial" panose="020B0604020202020204" pitchFamily="34" charset="0"/>
              <a:buChar char="•"/>
            </a:pPr>
            <a:r>
              <a:rPr lang="en-US" sz="1600" dirty="0"/>
              <a:t>It is important to synchronize the time across all devices on the network. The date and time settings on a network device can be set using one of two methods:</a:t>
            </a:r>
          </a:p>
        </p:txBody>
      </p:sp>
      <p:sp>
        <p:nvSpPr>
          <p:cNvPr id="2" name="Content Placeholder 2"/>
          <p:cNvSpPr>
            <a:spLocks noGrp="1"/>
          </p:cNvSpPr>
          <p:nvPr>
            <p:ph idx="1"/>
          </p:nvPr>
        </p:nvSpPr>
        <p:spPr>
          <a:xfrm>
            <a:off x="71645" y="1218803"/>
            <a:ext cx="4978649" cy="3353197"/>
          </a:xfrm>
        </p:spPr>
        <p:txBody>
          <a:bodyPr>
            <a:normAutofit fontScale="92500"/>
          </a:bodyPr>
          <a:lstStyle/>
          <a:p>
            <a:pPr marL="460375" lvl="1">
              <a:spcBef>
                <a:spcPts val="200"/>
              </a:spcBef>
              <a:spcAft>
                <a:spcPts val="200"/>
              </a:spcAft>
              <a:buFont typeface="Arial" panose="020B0604020202020204" pitchFamily="34" charset="0"/>
              <a:buChar char="•"/>
            </a:pPr>
            <a:r>
              <a:rPr lang="en-US" sz="1600" dirty="0"/>
              <a:t>Manual configuration of the date and time</a:t>
            </a:r>
          </a:p>
          <a:p>
            <a:pPr marL="460375" lvl="1">
              <a:spcBef>
                <a:spcPts val="200"/>
              </a:spcBef>
              <a:spcAft>
                <a:spcPts val="200"/>
              </a:spcAft>
              <a:buFont typeface="Arial" panose="020B0604020202020204" pitchFamily="34" charset="0"/>
              <a:buChar char="•"/>
            </a:pPr>
            <a:r>
              <a:rPr lang="en-US" sz="1600" dirty="0"/>
              <a:t>Configuring the Network Time Protocol (NTP)</a:t>
            </a:r>
          </a:p>
          <a:p>
            <a:pPr marL="271463">
              <a:spcBef>
                <a:spcPts val="200"/>
              </a:spcBef>
              <a:spcAft>
                <a:spcPts val="200"/>
              </a:spcAft>
              <a:buFont typeface="Arial" panose="020B0604020202020204" pitchFamily="34" charset="0"/>
              <a:buChar char="•"/>
            </a:pPr>
            <a:r>
              <a:rPr lang="en-US" sz="1600" dirty="0"/>
              <a:t>NTP networks use a hierarchical system of time sources, where each level in this system is called a stratum. </a:t>
            </a:r>
            <a:r>
              <a:rPr lang="en-IN" sz="1600" dirty="0"/>
              <a:t>NTP servers are arranged in three levels known as strata:</a:t>
            </a:r>
          </a:p>
          <a:p>
            <a:pPr marL="460375" lvl="1">
              <a:spcBef>
                <a:spcPts val="200"/>
              </a:spcBef>
              <a:spcAft>
                <a:spcPts val="200"/>
              </a:spcAft>
              <a:buFont typeface="Arial" panose="020B0604020202020204" pitchFamily="34" charset="0"/>
              <a:buChar char="•"/>
            </a:pPr>
            <a:r>
              <a:rPr lang="en-IN" sz="1600" b="1" dirty="0"/>
              <a:t>Stratum 0</a:t>
            </a:r>
            <a:r>
              <a:rPr lang="en-IN" sz="1600" dirty="0"/>
              <a:t>: An NTP network gets the time from authoritative time sources.</a:t>
            </a:r>
          </a:p>
          <a:p>
            <a:pPr marL="460375" lvl="1">
              <a:spcBef>
                <a:spcPts val="200"/>
              </a:spcBef>
              <a:spcAft>
                <a:spcPts val="200"/>
              </a:spcAft>
              <a:buFont typeface="Arial" panose="020B0604020202020204" pitchFamily="34" charset="0"/>
              <a:buChar char="•"/>
            </a:pPr>
            <a:r>
              <a:rPr lang="en-IN" sz="1600" b="1" dirty="0"/>
              <a:t>Stratum 1</a:t>
            </a:r>
            <a:r>
              <a:rPr lang="en-IN" sz="1600" dirty="0"/>
              <a:t>: Devices are directly connected to the authoritative time sources. </a:t>
            </a:r>
            <a:r>
              <a:rPr lang="en-US" sz="1600" dirty="0"/>
              <a:t> </a:t>
            </a:r>
          </a:p>
          <a:p>
            <a:pPr marL="460375" lvl="1">
              <a:spcBef>
                <a:spcPts val="200"/>
              </a:spcBef>
              <a:spcAft>
                <a:spcPts val="200"/>
              </a:spcAft>
              <a:buFont typeface="Arial" panose="020B0604020202020204" pitchFamily="34" charset="0"/>
              <a:buChar char="•"/>
            </a:pPr>
            <a:r>
              <a:rPr lang="en-US" sz="1600" b="1" dirty="0"/>
              <a:t>Stratum 2 and lower strata</a:t>
            </a:r>
            <a:r>
              <a:rPr lang="en-US" sz="1600" dirty="0"/>
              <a:t>: </a:t>
            </a:r>
            <a:r>
              <a:rPr lang="en-IN" sz="1600" dirty="0"/>
              <a:t>Stratum 2 devices, such as NTP clients, synchronize their time using the NTP packets from stratum 1 servers. </a:t>
            </a:r>
            <a:endParaRPr lang="en-US" sz="1600" dirty="0"/>
          </a:p>
          <a:p>
            <a:pPr marL="271463">
              <a:spcBef>
                <a:spcPts val="200"/>
              </a:spcBef>
              <a:spcAft>
                <a:spcPts val="200"/>
              </a:spcAft>
              <a:buFont typeface="Arial" panose="020B0604020202020204" pitchFamily="34" charset="0"/>
              <a:buChar char="•"/>
            </a:pPr>
            <a:endParaRPr lang="en-US" sz="1700"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8645" t="2823" r="10800" b="4878"/>
          <a:stretch/>
        </p:blipFill>
        <p:spPr>
          <a:xfrm>
            <a:off x="5122718" y="1280664"/>
            <a:ext cx="3780000" cy="2997277"/>
          </a:xfrm>
          <a:prstGeom prst="rect">
            <a:avLst/>
          </a:prstGeom>
          <a:noFill/>
          <a:ln>
            <a:solidFill>
              <a:schemeClr val="bg1">
                <a:lumMod val="85000"/>
              </a:schemeClr>
            </a:solidFill>
          </a:ln>
        </p:spPr>
      </p:pic>
      <p:sp>
        <p:nvSpPr>
          <p:cNvPr id="7" name="Content Placeholder 6"/>
          <p:cNvSpPr txBox="1"/>
          <p:nvPr/>
        </p:nvSpPr>
        <p:spPr>
          <a:xfrm>
            <a:off x="5351085" y="4299517"/>
            <a:ext cx="3644164" cy="338554"/>
          </a:xfrm>
          <a:prstGeom prst="rect">
            <a:avLst/>
          </a:prstGeom>
          <a:noFill/>
        </p:spPr>
        <p:txBody>
          <a:bodyPr wrap="square" rtlCol="0">
            <a:spAutoFit/>
          </a:bodyPr>
          <a:lstStyle/>
          <a:p>
            <a:pPr algn="ctr"/>
            <a:r>
              <a:rPr lang="en-IN" sz="1600" dirty="0">
                <a:solidFill>
                  <a:schemeClr val="tx1">
                    <a:lumMod val="50000"/>
                  </a:schemeClr>
                </a:solidFill>
              </a:rPr>
              <a:t>NTP Stratum Levels</a:t>
            </a:r>
          </a:p>
        </p:txBody>
      </p:sp>
    </p:spTree>
    <p:custDataLst>
      <p:tags r:id="rId1"/>
    </p:custDataLst>
    <p:extLst>
      <p:ext uri="{BB962C8B-B14F-4D97-AF65-F5344CB8AC3E}">
        <p14:creationId xmlns:p14="http://schemas.microsoft.com/office/powerpoint/2010/main" val="21236250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AAA Servers</a:t>
            </a:r>
            <a:endParaRPr lang="en-US" altLang="en-US" dirty="0"/>
          </a:p>
        </p:txBody>
      </p:sp>
      <p:sp>
        <p:nvSpPr>
          <p:cNvPr id="2" name="Content Placeholder 1"/>
          <p:cNvSpPr>
            <a:spLocks noGrp="1"/>
          </p:cNvSpPr>
          <p:nvPr>
            <p:ph idx="1"/>
          </p:nvPr>
        </p:nvSpPr>
        <p:spPr>
          <a:xfrm>
            <a:off x="144063" y="798946"/>
            <a:ext cx="8422993" cy="658066"/>
          </a:xfrm>
        </p:spPr>
        <p:txBody>
          <a:bodyPr/>
          <a:lstStyle/>
          <a:p>
            <a:pPr marL="0" indent="0">
              <a:buNone/>
            </a:pPr>
            <a:r>
              <a:rPr lang="en-US" sz="1600" dirty="0"/>
              <a:t>The below table lists the three independent security functions provided by the AAA architectural framework.</a:t>
            </a:r>
          </a:p>
        </p:txBody>
      </p:sp>
      <p:graphicFrame>
        <p:nvGraphicFramePr>
          <p:cNvPr id="4" name="Table 3"/>
          <p:cNvGraphicFramePr>
            <a:graphicFrameLocks noGrp="1"/>
          </p:cNvGraphicFramePr>
          <p:nvPr>
            <p:extLst>
              <p:ext uri="{D42A27DB-BD31-4B8C-83A1-F6EECF244321}">
                <p14:modId xmlns:p14="http://schemas.microsoft.com/office/powerpoint/2010/main" val="3510723644"/>
              </p:ext>
            </p:extLst>
          </p:nvPr>
        </p:nvGraphicFramePr>
        <p:xfrm>
          <a:off x="224724" y="1444453"/>
          <a:ext cx="8826285" cy="2891790"/>
        </p:xfrm>
        <a:graphic>
          <a:graphicData uri="http://schemas.openxmlformats.org/drawingml/2006/table">
            <a:tbl>
              <a:tblPr firstRow="1" bandRow="1">
                <a:tableStyleId>{5C22544A-7EE6-4342-B048-85BDC9FD1C3A}</a:tableStyleId>
              </a:tblPr>
              <a:tblGrid>
                <a:gridCol w="1511351">
                  <a:extLst>
                    <a:ext uri="{9D8B030D-6E8A-4147-A177-3AD203B41FA5}">
                      <a16:colId xmlns:a16="http://schemas.microsoft.com/office/drawing/2014/main" val="20000"/>
                    </a:ext>
                  </a:extLst>
                </a:gridCol>
                <a:gridCol w="7314934">
                  <a:extLst>
                    <a:ext uri="{9D8B030D-6E8A-4147-A177-3AD203B41FA5}">
                      <a16:colId xmlns:a16="http://schemas.microsoft.com/office/drawing/2014/main" val="20001"/>
                    </a:ext>
                  </a:extLst>
                </a:gridCol>
              </a:tblGrid>
              <a:tr h="264604">
                <a:tc>
                  <a:txBody>
                    <a:bodyPr/>
                    <a:lstStyle/>
                    <a:p>
                      <a:pPr algn="ctr"/>
                      <a:r>
                        <a:rPr lang="en-IN" dirty="0"/>
                        <a:t>Functions</a:t>
                      </a:r>
                    </a:p>
                  </a:txBody>
                  <a:tcPr/>
                </a:tc>
                <a:tc>
                  <a:txBody>
                    <a:bodyPr/>
                    <a:lstStyle/>
                    <a:p>
                      <a:pPr algn="ctr"/>
                      <a:r>
                        <a:rPr lang="en-IN" sz="1400" b="1" i="0" u="none" strike="noStrike" kern="1200" dirty="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10000"/>
                  </a:ext>
                </a:extLst>
              </a:tr>
              <a:tr h="370840">
                <a:tc>
                  <a:txBody>
                    <a:bodyPr/>
                    <a:lstStyle/>
                    <a:p>
                      <a:pPr fontAlgn="ctr"/>
                      <a:r>
                        <a:rPr lang="en-IN" b="0" dirty="0">
                          <a:effectLst/>
                        </a:rPr>
                        <a:t>Authentication</a:t>
                      </a:r>
                    </a:p>
                  </a:txBody>
                  <a:tcPr marL="47625" marR="47625" marT="47625" marB="47625" anchor="ctr"/>
                </a:tc>
                <a:tc>
                  <a:txBody>
                    <a:bodyPr/>
                    <a:lstStyle/>
                    <a:p>
                      <a:pPr marL="285750" indent="-285750" fontAlgn="ctr">
                        <a:buFont typeface="Arial" panose="020B0604020202020204" pitchFamily="34" charset="0"/>
                        <a:buChar char="•"/>
                      </a:pPr>
                      <a:r>
                        <a:rPr lang="en-US" b="0" dirty="0">
                          <a:effectLst/>
                        </a:rPr>
                        <a:t>Users and administrators must prove that they are who they say they are. </a:t>
                      </a:r>
                    </a:p>
                    <a:p>
                      <a:pPr marL="285750" indent="-285750" fontAlgn="ctr">
                        <a:buFont typeface="Arial" panose="020B0604020202020204" pitchFamily="34" charset="0"/>
                        <a:buChar char="•"/>
                      </a:pPr>
                      <a:r>
                        <a:rPr lang="en-IN" sz="1400" b="0" i="0" kern="1200" dirty="0">
                          <a:solidFill>
                            <a:schemeClr val="dk1"/>
                          </a:solidFill>
                          <a:effectLst/>
                          <a:latin typeface="+mn-lt"/>
                          <a:ea typeface="+mn-ea"/>
                          <a:cs typeface="+mn-cs"/>
                        </a:rPr>
                        <a:t>Authentication can be </a:t>
                      </a:r>
                      <a:r>
                        <a:rPr lang="en-US" sz="1400" b="0" i="0" kern="1200" dirty="0">
                          <a:solidFill>
                            <a:schemeClr val="dk1"/>
                          </a:solidFill>
                          <a:effectLst/>
                          <a:latin typeface="+mn-lt"/>
                          <a:ea typeface="+mn-ea"/>
                          <a:cs typeface="+mn-cs"/>
                        </a:rPr>
                        <a:t>e</a:t>
                      </a:r>
                      <a:r>
                        <a:rPr lang="en-US" b="0" dirty="0">
                          <a:effectLst/>
                        </a:rPr>
                        <a:t>stablished using username and password combinations, challenge and response questions, token cards, and other methods. </a:t>
                      </a:r>
                    </a:p>
                    <a:p>
                      <a:pPr marL="285750" indent="-285750" fontAlgn="ctr">
                        <a:buFont typeface="Arial" panose="020B0604020202020204" pitchFamily="34" charset="0"/>
                        <a:buChar char="•"/>
                      </a:pPr>
                      <a:r>
                        <a:rPr lang="en-US" b="0" dirty="0">
                          <a:effectLst/>
                        </a:rPr>
                        <a:t>AAA authentication provides a centralized way to control access to the network.</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IN" b="0" dirty="0">
                          <a:effectLst/>
                        </a:rPr>
                        <a:t>Authorization</a:t>
                      </a:r>
                    </a:p>
                  </a:txBody>
                  <a:tcPr marL="47625" marR="47625" marT="47625" marB="47625" anchor="ctr"/>
                </a:tc>
                <a:tc>
                  <a:txBody>
                    <a:bodyPr/>
                    <a:lstStyle/>
                    <a:p>
                      <a:pPr marL="285750" indent="-285750" fontAlgn="ctr">
                        <a:buFont typeface="Arial" panose="020B0604020202020204" pitchFamily="34" charset="0"/>
                        <a:buChar char="•"/>
                      </a:pPr>
                      <a:r>
                        <a:rPr lang="en-IN" sz="1400" b="0" i="0" kern="1200" dirty="0">
                          <a:solidFill>
                            <a:schemeClr val="dk1"/>
                          </a:solidFill>
                          <a:effectLst/>
                          <a:latin typeface="+mn-lt"/>
                          <a:ea typeface="+mn-ea"/>
                          <a:cs typeface="+mn-cs"/>
                        </a:rPr>
                        <a:t>After the user is authenticated, authorization services determine which resources the user can access and which operations the user is allowed to perform.</a:t>
                      </a:r>
                    </a:p>
                    <a:p>
                      <a:pPr marL="285750" indent="-285750" fontAlgn="ctr">
                        <a:buFont typeface="Arial" panose="020B0604020202020204" pitchFamily="34" charset="0"/>
                        <a:buChar char="•"/>
                      </a:pPr>
                      <a:r>
                        <a:rPr lang="en-IN" sz="1400" b="0" i="0" kern="1200" dirty="0">
                          <a:solidFill>
                            <a:schemeClr val="dk1"/>
                          </a:solidFill>
                          <a:effectLst/>
                          <a:latin typeface="+mn-lt"/>
                          <a:ea typeface="+mn-ea"/>
                          <a:cs typeface="+mn-cs"/>
                        </a:rPr>
                        <a:t>An example is “User ‘student’ can access host serverXYZ using SSH only.”</a:t>
                      </a:r>
                      <a:endParaRPr lang="en-US" b="0" dirty="0">
                        <a:effectLst/>
                      </a:endParaRP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IN" b="0" dirty="0">
                          <a:effectLst/>
                        </a:rPr>
                        <a:t>Accounting</a:t>
                      </a:r>
                    </a:p>
                  </a:txBody>
                  <a:tcPr marL="47625" marR="47625" marT="47625" marB="47625" anchor="ctr"/>
                </a:tc>
                <a:tc>
                  <a:txBody>
                    <a:bodyPr/>
                    <a:lstStyle/>
                    <a:p>
                      <a:pPr marL="285750" indent="-285750" fontAlgn="ctr">
                        <a:buFont typeface="Arial" panose="020B0604020202020204" pitchFamily="34" charset="0"/>
                        <a:buChar char="•"/>
                      </a:pPr>
                      <a:r>
                        <a:rPr lang="en-US" b="0" dirty="0">
                          <a:effectLst/>
                        </a:rPr>
                        <a:t>Accounting records what the user does, including what is accessed, the amount of time the resource is accessed, and any changes that were made. </a:t>
                      </a:r>
                    </a:p>
                    <a:p>
                      <a:pPr marL="285750" indent="-285750" fontAlgn="ctr">
                        <a:buFont typeface="Arial" panose="020B0604020202020204" pitchFamily="34" charset="0"/>
                        <a:buChar char="•"/>
                      </a:pPr>
                      <a:r>
                        <a:rPr lang="en-US" b="0" dirty="0">
                          <a:effectLst/>
                        </a:rPr>
                        <a:t>Accounting keeps track of how network resources are used. </a:t>
                      </a:r>
                    </a:p>
                    <a:p>
                      <a:pPr marL="285750" indent="-285750" fontAlgn="ctr">
                        <a:buFont typeface="Arial" panose="020B0604020202020204" pitchFamily="34" charset="0"/>
                        <a:buChar char="•"/>
                      </a:pPr>
                      <a:r>
                        <a:rPr lang="en-IN" sz="1400" b="0" i="0" kern="1200" dirty="0">
                          <a:solidFill>
                            <a:schemeClr val="dk1"/>
                          </a:solidFill>
                          <a:effectLst/>
                          <a:latin typeface="+mn-lt"/>
                          <a:ea typeface="+mn-ea"/>
                          <a:cs typeface="+mn-cs"/>
                        </a:rPr>
                        <a:t>An example is "User ‘student’ accessed host serverXYZ using SSH for 15 minutes."</a:t>
                      </a:r>
                      <a:endParaRPr lang="en-US" b="0" dirty="0">
                        <a:effectLst/>
                      </a:endParaRP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556777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AAA Servers (Contd.)</a:t>
            </a:r>
            <a:endParaRPr lang="en-US" altLang="en-US" dirty="0"/>
          </a:p>
        </p:txBody>
      </p:sp>
      <p:sp>
        <p:nvSpPr>
          <p:cNvPr id="4" name="Content Placeholder 1"/>
          <p:cNvSpPr>
            <a:spLocks noGrp="1"/>
          </p:cNvSpPr>
          <p:nvPr>
            <p:ph idx="1"/>
          </p:nvPr>
        </p:nvSpPr>
        <p:spPr>
          <a:xfrm>
            <a:off x="224724" y="722505"/>
            <a:ext cx="8865031" cy="1246521"/>
          </a:xfrm>
        </p:spPr>
        <p:txBody>
          <a:bodyPr>
            <a:normAutofit fontScale="62500" lnSpcReduction="20000"/>
          </a:bodyPr>
          <a:lstStyle/>
          <a:p>
            <a:pPr marL="0" indent="0">
              <a:buNone/>
            </a:pPr>
            <a:r>
              <a:rPr lang="en-US" sz="2900" dirty="0"/>
              <a:t>The below table lists the difference between Terminal Access Controller Access-Control System Plus (TACACS+) and Remote Authentication Dial-In User Service (RADIUS) protocols.</a:t>
            </a:r>
          </a:p>
          <a:p>
            <a:pPr marL="0" indent="0">
              <a:buNone/>
            </a:pPr>
            <a:endParaRPr lang="en-US" sz="1600" dirty="0"/>
          </a:p>
          <a:p>
            <a:pPr marL="0" indent="0">
              <a:buNone/>
            </a:pPr>
            <a:r>
              <a:rPr lang="en-US" sz="1600" dirty="0"/>
              <a:t> </a:t>
            </a:r>
          </a:p>
        </p:txBody>
      </p:sp>
      <p:graphicFrame>
        <p:nvGraphicFramePr>
          <p:cNvPr id="5" name="Table 4"/>
          <p:cNvGraphicFramePr>
            <a:graphicFrameLocks noGrp="1"/>
          </p:cNvGraphicFramePr>
          <p:nvPr>
            <p:extLst>
              <p:ext uri="{D42A27DB-BD31-4B8C-83A1-F6EECF244321}">
                <p14:modId xmlns:p14="http://schemas.microsoft.com/office/powerpoint/2010/main" val="3091837472"/>
              </p:ext>
            </p:extLst>
          </p:nvPr>
        </p:nvGraphicFramePr>
        <p:xfrm>
          <a:off x="170479" y="1653745"/>
          <a:ext cx="8865031" cy="3426389"/>
        </p:xfrm>
        <a:graphic>
          <a:graphicData uri="http://schemas.openxmlformats.org/drawingml/2006/table">
            <a:tbl>
              <a:tblPr firstRow="1" bandRow="1">
                <a:tableStyleId>{5C22544A-7EE6-4342-B048-85BDC9FD1C3A}</a:tableStyleId>
              </a:tblPr>
              <a:tblGrid>
                <a:gridCol w="1512961">
                  <a:extLst>
                    <a:ext uri="{9D8B030D-6E8A-4147-A177-3AD203B41FA5}">
                      <a16:colId xmlns:a16="http://schemas.microsoft.com/office/drawing/2014/main" val="20000"/>
                    </a:ext>
                  </a:extLst>
                </a:gridCol>
                <a:gridCol w="3568311">
                  <a:extLst>
                    <a:ext uri="{9D8B030D-6E8A-4147-A177-3AD203B41FA5}">
                      <a16:colId xmlns:a16="http://schemas.microsoft.com/office/drawing/2014/main" val="20001"/>
                    </a:ext>
                  </a:extLst>
                </a:gridCol>
                <a:gridCol w="3783759">
                  <a:extLst>
                    <a:ext uri="{9D8B030D-6E8A-4147-A177-3AD203B41FA5}">
                      <a16:colId xmlns:a16="http://schemas.microsoft.com/office/drawing/2014/main" val="20002"/>
                    </a:ext>
                  </a:extLst>
                </a:gridCol>
              </a:tblGrid>
              <a:tr h="300083">
                <a:tc>
                  <a:txBody>
                    <a:bodyPr/>
                    <a:lstStyle/>
                    <a:p>
                      <a:endParaRPr lang="en-IN" dirty="0"/>
                    </a:p>
                  </a:txBody>
                  <a:tcPr/>
                </a:tc>
                <a:tc>
                  <a:txBody>
                    <a:bodyPr/>
                    <a:lstStyle/>
                    <a:p>
                      <a:pPr algn="ctr"/>
                      <a:r>
                        <a:rPr lang="en-IN" dirty="0"/>
                        <a:t>TACACS+</a:t>
                      </a:r>
                    </a:p>
                  </a:txBody>
                  <a:tcPr/>
                </a:tc>
                <a:tc>
                  <a:txBody>
                    <a:bodyPr/>
                    <a:lstStyle/>
                    <a:p>
                      <a:pPr algn="ctr"/>
                      <a:r>
                        <a:rPr lang="en-IN" dirty="0"/>
                        <a:t>RADIUS</a:t>
                      </a:r>
                    </a:p>
                  </a:txBody>
                  <a:tcPr/>
                </a:tc>
                <a:extLst>
                  <a:ext uri="{0D108BD9-81ED-4DB2-BD59-A6C34878D82A}">
                    <a16:rowId xmlns:a16="http://schemas.microsoft.com/office/drawing/2014/main" val="10000"/>
                  </a:ext>
                </a:extLst>
              </a:tr>
              <a:tr h="410705">
                <a:tc>
                  <a:txBody>
                    <a:bodyPr/>
                    <a:lstStyle/>
                    <a:p>
                      <a:r>
                        <a:rPr lang="en-IN" b="0" dirty="0">
                          <a:effectLst/>
                        </a:rPr>
                        <a:t>Functionality</a:t>
                      </a:r>
                    </a:p>
                  </a:txBody>
                  <a:tcPr anchor="ctr"/>
                </a:tc>
                <a:tc>
                  <a:txBody>
                    <a:bodyPr/>
                    <a:lstStyle/>
                    <a:p>
                      <a:r>
                        <a:rPr lang="en-US" dirty="0">
                          <a:effectLst/>
                        </a:rPr>
                        <a:t>Separates AAA according to the AAA architecture, </a:t>
                      </a:r>
                    </a:p>
                  </a:txBody>
                  <a:tcPr anchor="ctr"/>
                </a:tc>
                <a:tc>
                  <a:txBody>
                    <a:bodyPr/>
                    <a:lstStyle/>
                    <a:p>
                      <a:r>
                        <a:rPr lang="en-US" dirty="0">
                          <a:effectLst/>
                        </a:rPr>
                        <a:t>Combines authentication and authorization but separates accounting, </a:t>
                      </a:r>
                    </a:p>
                  </a:txBody>
                  <a:tcPr anchor="ctr"/>
                </a:tc>
                <a:extLst>
                  <a:ext uri="{0D108BD9-81ED-4DB2-BD59-A6C34878D82A}">
                    <a16:rowId xmlns:a16="http://schemas.microsoft.com/office/drawing/2014/main" val="10001"/>
                  </a:ext>
                </a:extLst>
              </a:tr>
              <a:tr h="190630">
                <a:tc>
                  <a:txBody>
                    <a:bodyPr/>
                    <a:lstStyle/>
                    <a:p>
                      <a:r>
                        <a:rPr lang="en-IN" b="0" dirty="0">
                          <a:effectLst/>
                        </a:rPr>
                        <a:t>Standard</a:t>
                      </a:r>
                    </a:p>
                  </a:txBody>
                  <a:tcPr anchor="ctr"/>
                </a:tc>
                <a:tc>
                  <a:txBody>
                    <a:bodyPr/>
                    <a:lstStyle/>
                    <a:p>
                      <a:r>
                        <a:rPr lang="en-IN" dirty="0">
                          <a:effectLst/>
                        </a:rPr>
                        <a:t>Mostly Cisco supported</a:t>
                      </a:r>
                    </a:p>
                  </a:txBody>
                  <a:tcPr anchor="ctr"/>
                </a:tc>
                <a:tc>
                  <a:txBody>
                    <a:bodyPr/>
                    <a:lstStyle/>
                    <a:p>
                      <a:r>
                        <a:rPr lang="en-IN" dirty="0">
                          <a:effectLst/>
                        </a:rPr>
                        <a:t>Open/RFC standard</a:t>
                      </a:r>
                    </a:p>
                  </a:txBody>
                  <a:tcPr anchor="ctr"/>
                </a:tc>
                <a:extLst>
                  <a:ext uri="{0D108BD9-81ED-4DB2-BD59-A6C34878D82A}">
                    <a16:rowId xmlns:a16="http://schemas.microsoft.com/office/drawing/2014/main" val="10002"/>
                  </a:ext>
                </a:extLst>
              </a:tr>
              <a:tr h="195796">
                <a:tc>
                  <a:txBody>
                    <a:bodyPr/>
                    <a:lstStyle/>
                    <a:p>
                      <a:r>
                        <a:rPr lang="en-IN" b="0" dirty="0">
                          <a:effectLst/>
                        </a:rPr>
                        <a:t>Transport </a:t>
                      </a:r>
                    </a:p>
                  </a:txBody>
                  <a:tcPr anchor="ctr"/>
                </a:tc>
                <a:tc>
                  <a:txBody>
                    <a:bodyPr/>
                    <a:lstStyle/>
                    <a:p>
                      <a:r>
                        <a:rPr lang="en-IN" dirty="0">
                          <a:effectLst/>
                        </a:rPr>
                        <a:t>TCP</a:t>
                      </a:r>
                    </a:p>
                  </a:txBody>
                  <a:tcPr anchor="ctr"/>
                </a:tc>
                <a:tc>
                  <a:txBody>
                    <a:bodyPr/>
                    <a:lstStyle/>
                    <a:p>
                      <a:r>
                        <a:rPr lang="en-IN" dirty="0">
                          <a:effectLst/>
                        </a:rPr>
                        <a:t>UDP</a:t>
                      </a:r>
                    </a:p>
                  </a:txBody>
                  <a:tcPr anchor="ctr"/>
                </a:tc>
                <a:extLst>
                  <a:ext uri="{0D108BD9-81ED-4DB2-BD59-A6C34878D82A}">
                    <a16:rowId xmlns:a16="http://schemas.microsoft.com/office/drawing/2014/main" val="10003"/>
                  </a:ext>
                </a:extLst>
              </a:tr>
              <a:tr h="720200">
                <a:tc>
                  <a:txBody>
                    <a:bodyPr/>
                    <a:lstStyle/>
                    <a:p>
                      <a:r>
                        <a:rPr lang="en-IN" b="0" dirty="0">
                          <a:effectLst/>
                        </a:rPr>
                        <a:t>Protocol CHAP</a:t>
                      </a:r>
                    </a:p>
                  </a:txBody>
                  <a:tcPr anchor="ctr"/>
                </a:tc>
                <a:tc>
                  <a:txBody>
                    <a:bodyPr/>
                    <a:lstStyle/>
                    <a:p>
                      <a:r>
                        <a:rPr lang="en-US" dirty="0">
                          <a:effectLst/>
                        </a:rPr>
                        <a:t>Bidirectional challenge and response as used in Challenge Handshake Authentication Protocol (CHAP)</a:t>
                      </a:r>
                    </a:p>
                  </a:txBody>
                  <a:tcPr anchor="ctr"/>
                </a:tc>
                <a:tc>
                  <a:txBody>
                    <a:bodyPr/>
                    <a:lstStyle/>
                    <a:p>
                      <a:r>
                        <a:rPr lang="en-US" dirty="0">
                          <a:effectLst/>
                        </a:rPr>
                        <a:t>Unidirectional challenge and response from the RADIUS security server to the RADIUS client</a:t>
                      </a:r>
                    </a:p>
                  </a:txBody>
                  <a:tcPr anchor="ctr"/>
                </a:tc>
                <a:extLst>
                  <a:ext uri="{0D108BD9-81ED-4DB2-BD59-A6C34878D82A}">
                    <a16:rowId xmlns:a16="http://schemas.microsoft.com/office/drawing/2014/main" val="10004"/>
                  </a:ext>
                </a:extLst>
              </a:tr>
              <a:tr h="300083">
                <a:tc>
                  <a:txBody>
                    <a:bodyPr/>
                    <a:lstStyle/>
                    <a:p>
                      <a:r>
                        <a:rPr lang="en-IN" b="0" dirty="0">
                          <a:effectLst/>
                        </a:rPr>
                        <a:t>Confidentiality</a:t>
                      </a:r>
                    </a:p>
                  </a:txBody>
                  <a:tcPr anchor="ctr"/>
                </a:tc>
                <a:tc>
                  <a:txBody>
                    <a:bodyPr/>
                    <a:lstStyle/>
                    <a:p>
                      <a:r>
                        <a:rPr lang="en-IN" dirty="0">
                          <a:effectLst/>
                        </a:rPr>
                        <a:t>Entire packet encrypted</a:t>
                      </a:r>
                    </a:p>
                  </a:txBody>
                  <a:tcPr anchor="ctr"/>
                </a:tc>
                <a:tc>
                  <a:txBody>
                    <a:bodyPr/>
                    <a:lstStyle/>
                    <a:p>
                      <a:r>
                        <a:rPr lang="en-IN" dirty="0">
                          <a:effectLst/>
                        </a:rPr>
                        <a:t>Password encrypted</a:t>
                      </a:r>
                    </a:p>
                  </a:txBody>
                  <a:tcPr anchor="ctr"/>
                </a:tc>
                <a:extLst>
                  <a:ext uri="{0D108BD9-81ED-4DB2-BD59-A6C34878D82A}">
                    <a16:rowId xmlns:a16="http://schemas.microsoft.com/office/drawing/2014/main" val="10005"/>
                  </a:ext>
                </a:extLst>
              </a:tr>
              <a:tr h="427754">
                <a:tc>
                  <a:txBody>
                    <a:bodyPr/>
                    <a:lstStyle/>
                    <a:p>
                      <a:r>
                        <a:rPr lang="en-IN" b="0" dirty="0">
                          <a:effectLst/>
                        </a:rPr>
                        <a:t>Customization</a:t>
                      </a:r>
                    </a:p>
                  </a:txBody>
                  <a:tcPr anchor="ctr"/>
                </a:tc>
                <a:tc>
                  <a:txBody>
                    <a:bodyPr/>
                    <a:lstStyle/>
                    <a:p>
                      <a:r>
                        <a:rPr lang="en-US" dirty="0">
                          <a:effectLst/>
                        </a:rPr>
                        <a:t>Provides authorization of router commands on per-user or per-group basis </a:t>
                      </a:r>
                    </a:p>
                  </a:txBody>
                  <a:tcPr anchor="ctr"/>
                </a:tc>
                <a:tc>
                  <a:txBody>
                    <a:bodyPr/>
                    <a:lstStyle/>
                    <a:p>
                      <a:r>
                        <a:rPr lang="en-US" dirty="0">
                          <a:effectLst/>
                        </a:rPr>
                        <a:t>No option to authorize router commands on a per-user or per-group basis</a:t>
                      </a:r>
                    </a:p>
                  </a:txBody>
                  <a:tcPr anchor="ctr"/>
                </a:tc>
                <a:extLst>
                  <a:ext uri="{0D108BD9-81ED-4DB2-BD59-A6C34878D82A}">
                    <a16:rowId xmlns:a16="http://schemas.microsoft.com/office/drawing/2014/main" val="10006"/>
                  </a:ext>
                </a:extLst>
              </a:tr>
              <a:tr h="300083">
                <a:tc>
                  <a:txBody>
                    <a:bodyPr/>
                    <a:lstStyle/>
                    <a:p>
                      <a:r>
                        <a:rPr lang="en-IN" b="0" dirty="0">
                          <a:effectLst/>
                        </a:rPr>
                        <a:t>Accounting</a:t>
                      </a:r>
                    </a:p>
                  </a:txBody>
                  <a:tcPr anchor="ctr"/>
                </a:tc>
                <a:tc>
                  <a:txBody>
                    <a:bodyPr/>
                    <a:lstStyle/>
                    <a:p>
                      <a:r>
                        <a:rPr lang="en-IN" dirty="0">
                          <a:effectLst/>
                        </a:rPr>
                        <a:t>Limited</a:t>
                      </a:r>
                    </a:p>
                  </a:txBody>
                  <a:tcPr anchor="ctr"/>
                </a:tc>
                <a:tc>
                  <a:txBody>
                    <a:bodyPr/>
                    <a:lstStyle/>
                    <a:p>
                      <a:r>
                        <a:rPr lang="en-IN" dirty="0">
                          <a:effectLst/>
                        </a:rPr>
                        <a:t>Extensive</a:t>
                      </a:r>
                    </a:p>
                  </a:txBody>
                  <a:tcPr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405957850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Security Services</a:t>
            </a:r>
            <a:br>
              <a:rPr lang="en-US" altLang="en-US" dirty="0"/>
            </a:br>
            <a:r>
              <a:rPr lang="en-IN" dirty="0"/>
              <a:t>VPN</a:t>
            </a:r>
            <a:endParaRPr lang="en-US" altLang="en-US" dirty="0"/>
          </a:p>
        </p:txBody>
      </p:sp>
      <p:sp>
        <p:nvSpPr>
          <p:cNvPr id="2" name="Content Placeholder 1"/>
          <p:cNvSpPr>
            <a:spLocks noGrp="1"/>
          </p:cNvSpPr>
          <p:nvPr>
            <p:ph idx="1"/>
          </p:nvPr>
        </p:nvSpPr>
        <p:spPr>
          <a:xfrm>
            <a:off x="144064" y="798946"/>
            <a:ext cx="4572660" cy="4137264"/>
          </a:xfrm>
        </p:spPr>
        <p:txBody>
          <a:bodyPr>
            <a:normAutofit lnSpcReduction="10000"/>
          </a:bodyPr>
          <a:lstStyle/>
          <a:p>
            <a:pPr>
              <a:spcBef>
                <a:spcPts val="400"/>
              </a:spcBef>
              <a:spcAft>
                <a:spcPts val="400"/>
              </a:spcAft>
              <a:buFont typeface="Arial" panose="020B0604020202020204" pitchFamily="34" charset="0"/>
              <a:buChar char="•"/>
            </a:pPr>
            <a:r>
              <a:rPr lang="en-US" sz="1600" dirty="0"/>
              <a:t>A VPN is a private network that is created over a public network (usually the internet).</a:t>
            </a:r>
          </a:p>
          <a:p>
            <a:pPr>
              <a:spcBef>
                <a:spcPts val="400"/>
              </a:spcBef>
              <a:spcAft>
                <a:spcPts val="400"/>
              </a:spcAft>
              <a:buFont typeface="Arial" panose="020B0604020202020204" pitchFamily="34" charset="0"/>
              <a:buChar char="•"/>
            </a:pPr>
            <a:r>
              <a:rPr lang="en-US" sz="1600" dirty="0"/>
              <a:t>A VPN uses virtual connections routed through the Internet from the organization to the remote site.</a:t>
            </a:r>
          </a:p>
          <a:p>
            <a:pPr>
              <a:spcBef>
                <a:spcPts val="400"/>
              </a:spcBef>
              <a:spcAft>
                <a:spcPts val="400"/>
              </a:spcAft>
              <a:buFont typeface="Arial" panose="020B0604020202020204" pitchFamily="34" charset="0"/>
              <a:buChar char="•"/>
            </a:pPr>
            <a:r>
              <a:rPr lang="en-IN" sz="1600" dirty="0"/>
              <a:t>A VPN is a communications environment in which access is strictly controlled to permit peer connections within a defined community of interest.</a:t>
            </a:r>
          </a:p>
          <a:p>
            <a:pPr>
              <a:spcBef>
                <a:spcPts val="400"/>
              </a:spcBef>
              <a:spcAft>
                <a:spcPts val="400"/>
              </a:spcAft>
              <a:buFont typeface="Arial" panose="020B0604020202020204" pitchFamily="34" charset="0"/>
              <a:buChar char="•"/>
            </a:pPr>
            <a:r>
              <a:rPr lang="en-US" sz="1600" dirty="0"/>
              <a:t>Confidentiality is achieved by encrypting the traffic within the VPN.</a:t>
            </a:r>
          </a:p>
          <a:p>
            <a:pPr>
              <a:spcBef>
                <a:spcPts val="400"/>
              </a:spcBef>
              <a:spcAft>
                <a:spcPts val="400"/>
              </a:spcAft>
              <a:buFont typeface="Arial" panose="020B0604020202020204" pitchFamily="34" charset="0"/>
              <a:buChar char="•"/>
            </a:pPr>
            <a:r>
              <a:rPr lang="en-US" sz="1600" dirty="0"/>
              <a:t>In short, VPN connects two endpoints over a public network, to form a logical connection which can be made at Layer 2 or Layer 3. </a:t>
            </a:r>
          </a:p>
        </p:txBody>
      </p:sp>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tretch/>
        </p:blipFill>
        <p:spPr bwMode="auto">
          <a:xfrm>
            <a:off x="4710465" y="946241"/>
            <a:ext cx="4300268" cy="313543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
        <p:nvSpPr>
          <p:cNvPr id="9" name="Content Placeholder 8"/>
          <p:cNvSpPr txBox="1"/>
          <p:nvPr/>
        </p:nvSpPr>
        <p:spPr>
          <a:xfrm>
            <a:off x="4644032" y="4122491"/>
            <a:ext cx="4300268" cy="338554"/>
          </a:xfrm>
          <a:prstGeom prst="rect">
            <a:avLst/>
          </a:prstGeom>
          <a:noFill/>
        </p:spPr>
        <p:txBody>
          <a:bodyPr wrap="square" rtlCol="0">
            <a:spAutoFit/>
          </a:bodyPr>
          <a:lstStyle/>
          <a:p>
            <a:pPr algn="ctr"/>
            <a:r>
              <a:rPr lang="en-IN" sz="1600" dirty="0">
                <a:solidFill>
                  <a:schemeClr val="tx1">
                    <a:lumMod val="50000"/>
                  </a:schemeClr>
                </a:solidFill>
              </a:rPr>
              <a:t>Virtual Private Network</a:t>
            </a:r>
          </a:p>
        </p:txBody>
      </p:sp>
    </p:spTree>
    <p:custDataLst>
      <p:tags r:id="rId1"/>
    </p:custDataLst>
    <p:extLst>
      <p:ext uri="{BB962C8B-B14F-4D97-AF65-F5344CB8AC3E}">
        <p14:creationId xmlns:p14="http://schemas.microsoft.com/office/powerpoint/2010/main" val="326112387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 Summary</a:t>
            </a:r>
            <a:br>
              <a:rPr lang="en-US" altLang="en-US" dirty="0"/>
            </a:br>
            <a:r>
              <a:rPr lang="en-IN" altLang="en-US" dirty="0"/>
              <a:t>What Did I Learn in this Module?</a:t>
            </a:r>
            <a:endParaRPr lang="en-US" altLang="en-US" dirty="0"/>
          </a:p>
        </p:txBody>
      </p:sp>
      <p:sp>
        <p:nvSpPr>
          <p:cNvPr id="13315" name="Content Placeholder 2"/>
          <p:cNvSpPr>
            <a:spLocks noGrp="1"/>
          </p:cNvSpPr>
          <p:nvPr>
            <p:ph idx="1"/>
          </p:nvPr>
        </p:nvSpPr>
        <p:spPr>
          <a:xfrm>
            <a:off x="170120" y="801475"/>
            <a:ext cx="8782493" cy="3887483"/>
          </a:xfrm>
        </p:spPr>
        <p:txBody>
          <a:bodyPr/>
          <a:lstStyle/>
          <a:p>
            <a:pPr marL="285750" lvl="2" indent="-285750">
              <a:spcBef>
                <a:spcPts val="600"/>
              </a:spcBef>
              <a:spcAft>
                <a:spcPts val="600"/>
              </a:spcAft>
              <a:buClr>
                <a:schemeClr val="tx2"/>
              </a:buClr>
              <a:buSzPct val="90000"/>
              <a:buFont typeface="Arial" panose="020B0604020202020204" pitchFamily="34" charset="0"/>
              <a:buChar char="•"/>
            </a:pPr>
            <a:r>
              <a:rPr lang="en-US" sz="1600" dirty="0"/>
              <a:t>Networks are typically represented as physical and logical topologies.</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A physical topology represents physical connections and how end devices are connected whereas a logical topology refers to the standards and protocols that devices use to communicate.</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The two most common types of network infrastructures are LANs and WANs.</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The campus wired LAN design consists of hierarchical layers (access, distribution, core) with each layer assigned specific functions. </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Common security architectures define the boundaries of traffic entering and leaving the network.</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The different types of firewalls are Packet filtering firewalls, stateful inspection firewall, Application gateway firewalls, Next-generation firewalls.</a:t>
            </a:r>
          </a:p>
          <a:p>
            <a:pPr marL="285750" lvl="2" indent="-285750">
              <a:spcBef>
                <a:spcPts val="600"/>
              </a:spcBef>
              <a:spcAft>
                <a:spcPts val="600"/>
              </a:spcAft>
              <a:buClr>
                <a:schemeClr val="tx2"/>
              </a:buClr>
              <a:buSzPct val="90000"/>
              <a:buFont typeface="Arial" panose="020B0604020202020204" pitchFamily="34" charset="0"/>
              <a:buChar char="•"/>
            </a:pPr>
            <a:endParaRPr lang="en-US" sz="1600" dirty="0"/>
          </a:p>
          <a:p>
            <a:pPr marL="285750" lvl="2" indent="-285750">
              <a:spcBef>
                <a:spcPts val="600"/>
              </a:spcBef>
              <a:spcAft>
                <a:spcPts val="600"/>
              </a:spcAft>
              <a:buClr>
                <a:schemeClr val="tx2"/>
              </a:buClr>
              <a:buSzPct val="90000"/>
              <a:buFont typeface="Arial" panose="020B0604020202020204" pitchFamily="34" charset="0"/>
              <a:buChar char="•"/>
            </a:pPr>
            <a:endParaRPr lang="en-US" sz="1600" dirty="0"/>
          </a:p>
        </p:txBody>
      </p:sp>
    </p:spTree>
    <p:extLst>
      <p:ext uri="{BB962C8B-B14F-4D97-AF65-F5344CB8AC3E}">
        <p14:creationId xmlns:p14="http://schemas.microsoft.com/office/powerpoint/2010/main" val="263010198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 Summary</a:t>
            </a:r>
            <a:br>
              <a:rPr lang="en-US" altLang="en-US" dirty="0"/>
            </a:br>
            <a:r>
              <a:rPr lang="en-IN" altLang="en-US" dirty="0"/>
              <a:t>What Did I Learn in this Module? (Contd.)</a:t>
            </a:r>
            <a:endParaRPr lang="en-US" altLang="en-US" dirty="0"/>
          </a:p>
        </p:txBody>
      </p:sp>
      <p:sp>
        <p:nvSpPr>
          <p:cNvPr id="13315" name="Content Placeholder 2"/>
          <p:cNvSpPr>
            <a:spLocks noGrp="1"/>
          </p:cNvSpPr>
          <p:nvPr>
            <p:ph idx="1"/>
          </p:nvPr>
        </p:nvSpPr>
        <p:spPr>
          <a:xfrm>
            <a:off x="170120" y="801475"/>
            <a:ext cx="8904138" cy="3887483"/>
          </a:xfrm>
        </p:spPr>
        <p:txBody>
          <a:bodyPr>
            <a:normAutofit fontScale="92500" lnSpcReduction="10000"/>
          </a:bodyPr>
          <a:lstStyle/>
          <a:p>
            <a:pPr marL="285750" lvl="2" indent="-285750">
              <a:spcBef>
                <a:spcPts val="600"/>
              </a:spcBef>
              <a:spcAft>
                <a:spcPts val="600"/>
              </a:spcAft>
              <a:buClr>
                <a:schemeClr val="tx2"/>
              </a:buClr>
              <a:buSzPct val="90000"/>
              <a:buFont typeface="Arial" panose="020B0604020202020204" pitchFamily="34" charset="0"/>
              <a:buChar char="•"/>
            </a:pPr>
            <a:r>
              <a:rPr lang="en-US" sz="1600" dirty="0"/>
              <a:t>Intrusion prevention systems (IPS) and intrusion detection systems (IDS) are used to detect potential security risks and alert/stop unsafe traffic.</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Specialized security appliances are available including Cisco Advanced Malware Protection (AMP), Cisco Web Security Appliance (WSA), and Cisco Email Security Appliance (WSA).</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ACLs are a series of statements that control whether a device forwards or drops packets based on information found in the packet header.</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SNMP enables network administrators to monitor and manage network performance, find and solve network problems, and plan for network growth.</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NetFlow provides statistics on packets that are flowing through a Cisco router or multilayer switch. </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Port mirroring is a feature that allows a switch to make duplicate copies of traffic that is passing through the switch, and then send it out a port that has a network monitor attached. </a:t>
            </a:r>
          </a:p>
          <a:p>
            <a:pPr marL="285750" lvl="2" indent="-285750">
              <a:spcBef>
                <a:spcPts val="600"/>
              </a:spcBef>
              <a:spcAft>
                <a:spcPts val="600"/>
              </a:spcAft>
              <a:buClr>
                <a:schemeClr val="tx2"/>
              </a:buClr>
              <a:buSzPct val="90000"/>
              <a:buFont typeface="Arial" panose="020B0604020202020204" pitchFamily="34" charset="0"/>
              <a:buChar char="•"/>
            </a:pPr>
            <a:endParaRPr lang="en-US" sz="1600" dirty="0"/>
          </a:p>
          <a:p>
            <a:pPr marL="285750" lvl="2" indent="-285750">
              <a:spcBef>
                <a:spcPts val="600"/>
              </a:spcBef>
              <a:spcAft>
                <a:spcPts val="600"/>
              </a:spcAft>
              <a:buClr>
                <a:schemeClr val="tx2"/>
              </a:buClr>
              <a:buSzPct val="90000"/>
              <a:buFont typeface="Arial" panose="020B0604020202020204" pitchFamily="34" charset="0"/>
              <a:buChar char="•"/>
            </a:pPr>
            <a:endParaRPr lang="en-US" sz="1600" dirty="0"/>
          </a:p>
          <a:p>
            <a:pPr marL="285750" lvl="2" indent="-285750">
              <a:spcBef>
                <a:spcPts val="600"/>
              </a:spcBef>
              <a:spcAft>
                <a:spcPts val="600"/>
              </a:spcAft>
              <a:buClr>
                <a:schemeClr val="tx2"/>
              </a:buClr>
              <a:buSzPct val="90000"/>
              <a:buFont typeface="Arial" panose="020B0604020202020204" pitchFamily="34" charset="0"/>
              <a:buChar char="•"/>
            </a:pPr>
            <a:endParaRPr lang="en-US" sz="1600" dirty="0"/>
          </a:p>
        </p:txBody>
      </p:sp>
    </p:spTree>
    <p:extLst>
      <p:ext uri="{BB962C8B-B14F-4D97-AF65-F5344CB8AC3E}">
        <p14:creationId xmlns:p14="http://schemas.microsoft.com/office/powerpoint/2010/main" val="30764696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US" altLang="en-US" dirty="0"/>
              <a:t>Topology Diagrams</a:t>
            </a:r>
          </a:p>
        </p:txBody>
      </p:sp>
      <p:sp>
        <p:nvSpPr>
          <p:cNvPr id="13315" name="Content Placeholder 1"/>
          <p:cNvSpPr>
            <a:spLocks noGrp="1"/>
          </p:cNvSpPr>
          <p:nvPr>
            <p:ph idx="1"/>
          </p:nvPr>
        </p:nvSpPr>
        <p:spPr>
          <a:xfrm>
            <a:off x="211516" y="770550"/>
            <a:ext cx="4062002" cy="740468"/>
          </a:xfrm>
        </p:spPr>
        <p:txBody>
          <a:bodyPr>
            <a:normAutofit fontScale="92500" lnSpcReduction="10000"/>
          </a:bodyPr>
          <a:lstStyle/>
          <a:p>
            <a:pPr marL="0" indent="0">
              <a:buNone/>
            </a:pPr>
            <a:r>
              <a:rPr lang="en-US" sz="1600" b="1" dirty="0"/>
              <a:t>Physical topology </a:t>
            </a:r>
            <a:r>
              <a:rPr lang="en-US" sz="1600" dirty="0"/>
              <a:t>diagrams illustrate the physical location of intermediary devices and cable installation.</a:t>
            </a:r>
          </a:p>
          <a:p>
            <a:pPr lvl="1"/>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639" y="1663665"/>
            <a:ext cx="4248000" cy="2678469"/>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
        <p:nvSpPr>
          <p:cNvPr id="2" name="Content Placeholder 2"/>
          <p:cNvSpPr/>
          <p:nvPr/>
        </p:nvSpPr>
        <p:spPr>
          <a:xfrm>
            <a:off x="4836468" y="756244"/>
            <a:ext cx="4479540" cy="830997"/>
          </a:xfrm>
          <a:prstGeom prst="rect">
            <a:avLst/>
          </a:prstGeom>
        </p:spPr>
        <p:txBody>
          <a:bodyPr wrap="square">
            <a:spAutoFit/>
          </a:bodyPr>
          <a:lstStyle/>
          <a:p>
            <a:r>
              <a:rPr lang="en-US" sz="1600" b="1" dirty="0"/>
              <a:t>Logical topology </a:t>
            </a:r>
            <a:r>
              <a:rPr lang="en-US" sz="1600" dirty="0"/>
              <a:t>diagrams illustrate devices, ports, and the addressing scheme of the network.</a:t>
            </a:r>
            <a:endParaRPr lang="en-CA" altLang="en-US" sz="1600" dirty="0"/>
          </a:p>
        </p:txBody>
      </p:sp>
      <p:pic>
        <p:nvPicPr>
          <p:cNvPr id="81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891" y="1614268"/>
            <a:ext cx="4142640" cy="27281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1656966"/>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 Summary</a:t>
            </a:r>
            <a:br>
              <a:rPr lang="en-US" altLang="en-US" dirty="0"/>
            </a:br>
            <a:r>
              <a:rPr lang="en-IN" altLang="en-US" dirty="0"/>
              <a:t>What Did I Learn in this Module? (Contd.)</a:t>
            </a:r>
            <a:endParaRPr lang="en-US" altLang="en-US" dirty="0"/>
          </a:p>
        </p:txBody>
      </p:sp>
      <p:sp>
        <p:nvSpPr>
          <p:cNvPr id="13315" name="Content Placeholder 2"/>
          <p:cNvSpPr>
            <a:spLocks noGrp="1"/>
          </p:cNvSpPr>
          <p:nvPr>
            <p:ph idx="1"/>
          </p:nvPr>
        </p:nvSpPr>
        <p:spPr>
          <a:xfrm>
            <a:off x="170120" y="801475"/>
            <a:ext cx="8888820" cy="3887483"/>
          </a:xfrm>
        </p:spPr>
        <p:txBody>
          <a:bodyPr/>
          <a:lstStyle/>
          <a:p>
            <a:pPr marL="285750" lvl="2" indent="-285750">
              <a:spcBef>
                <a:spcPts val="600"/>
              </a:spcBef>
              <a:spcAft>
                <a:spcPts val="600"/>
              </a:spcAft>
              <a:buClr>
                <a:schemeClr val="tx2"/>
              </a:buClr>
              <a:buSzPct val="90000"/>
              <a:buFont typeface="Arial" panose="020B0604020202020204" pitchFamily="34" charset="0"/>
              <a:buChar char="•"/>
            </a:pPr>
            <a:r>
              <a:rPr lang="en-US" sz="1600" dirty="0"/>
              <a:t>Syslog servers compile and provide access to the system messages generated by networking devices. </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NTP synchronizes the system time across all devices on the network to ensure accurate and consistent timestamping of system messages. </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AAA is a framework for configuring user authentication, authorization, and accounting services. It typically uses a TACACS+ or RADIUS server for this purpose. </a:t>
            </a:r>
          </a:p>
          <a:p>
            <a:pPr marL="285750" lvl="2" indent="-285750">
              <a:spcBef>
                <a:spcPts val="600"/>
              </a:spcBef>
              <a:spcAft>
                <a:spcPts val="600"/>
              </a:spcAft>
              <a:buClr>
                <a:schemeClr val="tx2"/>
              </a:buClr>
              <a:buSzPct val="90000"/>
              <a:buFont typeface="Arial" panose="020B0604020202020204" pitchFamily="34" charset="0"/>
              <a:buChar char="•"/>
            </a:pPr>
            <a:r>
              <a:rPr lang="en-US" sz="1600" dirty="0"/>
              <a:t>VPNs are private networks that are created between two endpoints across a public network.</a:t>
            </a:r>
          </a:p>
        </p:txBody>
      </p:sp>
    </p:spTree>
    <p:extLst>
      <p:ext uri="{BB962C8B-B14F-4D97-AF65-F5344CB8AC3E}">
        <p14:creationId xmlns:p14="http://schemas.microsoft.com/office/powerpoint/2010/main" val="405180128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IN" dirty="0"/>
              <a:t>Networks of Many Sizes</a:t>
            </a:r>
            <a:endParaRPr lang="en-US" altLang="en-US" dirty="0"/>
          </a:p>
        </p:txBody>
      </p:sp>
      <p:sp>
        <p:nvSpPr>
          <p:cNvPr id="14" name="Content Placeholder"/>
          <p:cNvSpPr txBox="1">
            <a:spLocks noChangeArrowheads="1"/>
          </p:cNvSpPr>
          <p:nvPr/>
        </p:nvSpPr>
        <p:spPr bwMode="auto">
          <a:xfrm>
            <a:off x="169841" y="775652"/>
            <a:ext cx="4238970" cy="395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IN" altLang="en-US" sz="1600" dirty="0">
                <a:solidFill>
                  <a:schemeClr val="tx1"/>
                </a:solidFill>
              </a:rPr>
              <a:t>Small Home Networks – connect a few computers to each other and the Internet.</a:t>
            </a:r>
          </a:p>
          <a:p>
            <a:pPr>
              <a:buFont typeface="Arial" panose="020B0604020202020204" pitchFamily="34" charset="0"/>
              <a:buChar char="•"/>
            </a:pPr>
            <a:r>
              <a:rPr lang="en-IN" altLang="en-US" sz="1600" dirty="0">
                <a:solidFill>
                  <a:schemeClr val="tx1"/>
                </a:solidFill>
              </a:rPr>
              <a:t>Small Office and Home Office (SOHO) – enables computer within a home, office or remote office to connect to a corporate network, </a:t>
            </a:r>
            <a:r>
              <a:rPr lang="en-US" sz="1600" dirty="0">
                <a:solidFill>
                  <a:schemeClr val="tx1"/>
                </a:solidFill>
              </a:rPr>
              <a:t>or access centralized, shared resources.</a:t>
            </a:r>
            <a:endParaRPr lang="en-IN" altLang="en-US" sz="1600" dirty="0">
              <a:solidFill>
                <a:schemeClr val="tx1"/>
              </a:solidFill>
            </a:endParaRPr>
          </a:p>
          <a:p>
            <a:pPr>
              <a:buFont typeface="Arial" panose="020B0604020202020204" pitchFamily="34" charset="0"/>
              <a:buChar char="•"/>
            </a:pPr>
            <a:r>
              <a:rPr lang="en-IN" altLang="en-US" sz="1600" dirty="0">
                <a:solidFill>
                  <a:schemeClr val="tx1"/>
                </a:solidFill>
              </a:rPr>
              <a:t>Medium to Large Networks – can have many locations with hundreds or thousands of interconnected computers.</a:t>
            </a:r>
          </a:p>
          <a:p>
            <a:pPr>
              <a:buFont typeface="Arial" panose="020B0604020202020204" pitchFamily="34" charset="0"/>
              <a:buChar char="•"/>
            </a:pPr>
            <a:r>
              <a:rPr lang="en-IN" altLang="en-US" sz="1600" dirty="0">
                <a:solidFill>
                  <a:schemeClr val="tx1"/>
                </a:solidFill>
              </a:rPr>
              <a:t>World Wide Networks – connects hundreds of millions of computers world-wide – such as the internet.</a:t>
            </a:r>
          </a:p>
          <a:p>
            <a:pPr marL="0" indent="0">
              <a:buFont typeface="Wingdings" panose="05000000000000000000" pitchFamily="2" charset="2"/>
              <a:buNone/>
            </a:pPr>
            <a:endParaRPr lang="en-IN" altLang="en-US" sz="1600" b="1" dirty="0">
              <a:solidFill>
                <a:schemeClr val="tx1">
                  <a:lumMod val="50000"/>
                </a:schemeClr>
              </a:solidFill>
            </a:endParaRPr>
          </a:p>
        </p:txBody>
      </p:sp>
      <p:pic>
        <p:nvPicPr>
          <p:cNvPr id="17" name="Picture 2" descr="this is the image’s alt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848" y="811869"/>
            <a:ext cx="2103105" cy="15340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d1qjbjciwpxftb.cloudfront.net/courses/ccna1/networking-today/5_common-types-of-networks/assets/1_chunk/media--Small-Home-Office-Net--im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5953" y="811869"/>
            <a:ext cx="2090460" cy="1534030"/>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5"/>
          <p:cNvSpPr txBox="1"/>
          <p:nvPr/>
        </p:nvSpPr>
        <p:spPr>
          <a:xfrm>
            <a:off x="4408811" y="2319809"/>
            <a:ext cx="4344344" cy="3385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a:solidFill>
                  <a:schemeClr val="tx1">
                    <a:lumMod val="50000"/>
                  </a:schemeClr>
                </a:solidFill>
              </a:rPr>
              <a:t>       Small Home                     SOHO</a:t>
            </a:r>
          </a:p>
        </p:txBody>
      </p:sp>
      <p:pic>
        <p:nvPicPr>
          <p:cNvPr id="20" name="Picture 6" descr="this is the image’s alt 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847" y="2753581"/>
            <a:ext cx="2103105" cy="16045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952" y="2734406"/>
            <a:ext cx="2090461" cy="1604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ontent Placeholder 18"/>
          <p:cNvSpPr txBox="1"/>
          <p:nvPr/>
        </p:nvSpPr>
        <p:spPr>
          <a:xfrm>
            <a:off x="4458242" y="4321901"/>
            <a:ext cx="4168171" cy="338554"/>
          </a:xfrm>
          <a:prstGeom prst="rect">
            <a:avLst/>
          </a:prstGeom>
          <a:noFill/>
        </p:spPr>
        <p:txBody>
          <a:bodyPr wrap="square" rtlCol="0">
            <a:spAutoFit/>
          </a:bodyPr>
          <a:lstStyle/>
          <a:p>
            <a:r>
              <a:rPr lang="en-US" sz="1600" dirty="0">
                <a:solidFill>
                  <a:schemeClr val="tx1">
                    <a:lumMod val="50000"/>
                  </a:schemeClr>
                </a:solidFill>
              </a:rPr>
              <a:t>      Medium/Large             World Wide</a:t>
            </a:r>
          </a:p>
        </p:txBody>
      </p:sp>
    </p:spTree>
    <p:custDataLst>
      <p:tags r:id="rId1"/>
    </p:custDataLst>
    <p:extLst>
      <p:ext uri="{BB962C8B-B14F-4D97-AF65-F5344CB8AC3E}">
        <p14:creationId xmlns:p14="http://schemas.microsoft.com/office/powerpoint/2010/main" val="25749041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Topologies</a:t>
            </a:r>
            <a:br>
              <a:rPr lang="en-US" altLang="en-US" dirty="0"/>
            </a:br>
            <a:r>
              <a:rPr lang="en-IN" dirty="0"/>
              <a:t>LANs and WANs</a:t>
            </a:r>
            <a:endParaRPr lang="en-US" altLang="en-US" dirty="0"/>
          </a:p>
        </p:txBody>
      </p:sp>
      <p:sp>
        <p:nvSpPr>
          <p:cNvPr id="2" name="Content Placeholder 1"/>
          <p:cNvSpPr>
            <a:spLocks noGrp="1"/>
          </p:cNvSpPr>
          <p:nvPr>
            <p:ph idx="1"/>
          </p:nvPr>
        </p:nvSpPr>
        <p:spPr>
          <a:xfrm>
            <a:off x="144065" y="798944"/>
            <a:ext cx="3821353" cy="3610218"/>
          </a:xfrm>
        </p:spPr>
        <p:txBody>
          <a:bodyPr/>
          <a:lstStyle/>
          <a:p>
            <a:pPr>
              <a:buFont typeface="Arial" panose="020B0604020202020204" pitchFamily="34" charset="0"/>
              <a:buChar char="•"/>
            </a:pPr>
            <a:r>
              <a:rPr lang="en-US" sz="1600" dirty="0"/>
              <a:t>Network infrastructures vary greatly in terms of:</a:t>
            </a:r>
          </a:p>
          <a:p>
            <a:pPr lvl="1">
              <a:buFont typeface="Arial" panose="020B0604020202020204" pitchFamily="34" charset="0"/>
              <a:buChar char="•"/>
            </a:pPr>
            <a:r>
              <a:rPr lang="en-US" sz="1600" dirty="0"/>
              <a:t>Size of the area covered</a:t>
            </a:r>
          </a:p>
          <a:p>
            <a:pPr lvl="1">
              <a:buFont typeface="Arial" panose="020B0604020202020204" pitchFamily="34" charset="0"/>
              <a:buChar char="•"/>
            </a:pPr>
            <a:r>
              <a:rPr lang="en-US" sz="1600" dirty="0"/>
              <a:t>Number of users connected</a:t>
            </a:r>
          </a:p>
          <a:p>
            <a:pPr lvl="1">
              <a:buFont typeface="Arial" panose="020B0604020202020204" pitchFamily="34" charset="0"/>
              <a:buChar char="•"/>
            </a:pPr>
            <a:r>
              <a:rPr lang="en-US" sz="1600" dirty="0"/>
              <a:t>Number and types of services available</a:t>
            </a:r>
          </a:p>
          <a:p>
            <a:pPr lvl="1">
              <a:buFont typeface="Arial" panose="020B0604020202020204" pitchFamily="34" charset="0"/>
              <a:buChar char="•"/>
            </a:pPr>
            <a:r>
              <a:rPr lang="en-US" sz="1600" dirty="0"/>
              <a:t>Area of responsibility</a:t>
            </a:r>
          </a:p>
          <a:p>
            <a:pPr algn="l">
              <a:buFont typeface="Arial" panose="020B0604020202020204" pitchFamily="34" charset="0"/>
              <a:buChar char="•"/>
            </a:pPr>
            <a:r>
              <a:rPr lang="en-US" sz="1600" b="0" i="0" dirty="0">
                <a:effectLst/>
              </a:rPr>
              <a:t>The two most common types of network infrastructures are </a:t>
            </a:r>
          </a:p>
          <a:p>
            <a:pPr lvl="1">
              <a:buFont typeface="Arial" panose="020B0604020202020204" pitchFamily="34" charset="0"/>
              <a:buChar char="•"/>
            </a:pPr>
            <a:r>
              <a:rPr lang="en-US" sz="1600" b="0" i="0" dirty="0">
                <a:effectLst/>
              </a:rPr>
              <a:t>Local Area Networks (LANs)</a:t>
            </a:r>
          </a:p>
          <a:p>
            <a:pPr lvl="1">
              <a:buFont typeface="Arial" panose="020B0604020202020204" pitchFamily="34" charset="0"/>
              <a:buChar char="•"/>
            </a:pPr>
            <a:r>
              <a:rPr lang="en-US" sz="1600" b="0" i="0" dirty="0">
                <a:effectLst/>
              </a:rPr>
              <a:t>Wide Area Networks (WANs)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4818" y="895514"/>
            <a:ext cx="4804382" cy="356973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Content Placeholder 2"/>
          <p:cNvSpPr txBox="1"/>
          <p:nvPr/>
        </p:nvSpPr>
        <p:spPr>
          <a:xfrm>
            <a:off x="3873138" y="4449587"/>
            <a:ext cx="5127744" cy="338554"/>
          </a:xfrm>
          <a:prstGeom prst="rect">
            <a:avLst/>
          </a:prstGeom>
          <a:noFill/>
        </p:spPr>
        <p:txBody>
          <a:bodyPr wrap="square" rtlCol="0">
            <a:spAutoFit/>
          </a:bodyPr>
          <a:lstStyle/>
          <a:p>
            <a:pPr algn="ctr"/>
            <a:r>
              <a:rPr lang="en-IN" sz="1600" dirty="0">
                <a:solidFill>
                  <a:schemeClr val="tx1">
                    <a:lumMod val="50000"/>
                  </a:schemeClr>
                </a:solidFill>
              </a:rPr>
              <a:t>LANs connected to a WAN</a:t>
            </a:r>
          </a:p>
        </p:txBody>
      </p:sp>
    </p:spTree>
    <p:custDataLst>
      <p:tags r:id="rId1"/>
    </p:custDataLst>
    <p:extLst>
      <p:ext uri="{BB962C8B-B14F-4D97-AF65-F5344CB8AC3E}">
        <p14:creationId xmlns:p14="http://schemas.microsoft.com/office/powerpoint/2010/main" val="32110232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Topologies</a:t>
            </a:r>
            <a:br>
              <a:rPr lang="en-US" altLang="en-US" dirty="0"/>
            </a:br>
            <a:r>
              <a:rPr lang="en-IN" dirty="0"/>
              <a:t>LANs and WANs (Contd.)</a:t>
            </a:r>
            <a:endParaRPr lang="en-US" altLang="en-US" dirty="0"/>
          </a:p>
        </p:txBody>
      </p:sp>
      <p:sp>
        <p:nvSpPr>
          <p:cNvPr id="13315" name="Content Placeholder 1"/>
          <p:cNvSpPr>
            <a:spLocks noGrp="1"/>
          </p:cNvSpPr>
          <p:nvPr>
            <p:ph idx="1"/>
          </p:nvPr>
        </p:nvSpPr>
        <p:spPr>
          <a:xfrm>
            <a:off x="166250" y="806762"/>
            <a:ext cx="4206579" cy="559699"/>
          </a:xfrm>
        </p:spPr>
        <p:txBody>
          <a:bodyPr>
            <a:normAutofit lnSpcReduction="10000"/>
          </a:bodyPr>
          <a:lstStyle/>
          <a:p>
            <a:pPr marL="0" indent="0">
              <a:buNone/>
            </a:pPr>
            <a:r>
              <a:rPr lang="en-US" sz="1600" dirty="0"/>
              <a:t>A LAN is a network infrastructure that spans a small geographical area. </a:t>
            </a:r>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p:txBody>
      </p:sp>
      <p:pic>
        <p:nvPicPr>
          <p:cNvPr id="10" name="Picture 1">
            <a:extLst>
              <a:ext uri="{FF2B5EF4-FFF2-40B4-BE49-F238E27FC236}">
                <a16:creationId xmlns:a16="http://schemas.microsoft.com/office/drawing/2014/main" id="{721FF8D3-468A-4D55-ADC6-E3E7B7238481}"/>
              </a:ext>
            </a:extLst>
          </p:cNvPr>
          <p:cNvPicPr>
            <a:picLocks noChangeAspect="1"/>
          </p:cNvPicPr>
          <p:nvPr/>
        </p:nvPicPr>
        <p:blipFill rotWithShape="1">
          <a:blip r:embed="rId3"/>
          <a:srcRect l="18173" t="12281" r="17943" b="18133"/>
          <a:stretch/>
        </p:blipFill>
        <p:spPr>
          <a:xfrm>
            <a:off x="568726" y="1356932"/>
            <a:ext cx="2664000" cy="1631492"/>
          </a:xfrm>
          <a:prstGeom prst="rect">
            <a:avLst/>
          </a:prstGeom>
          <a:noFill/>
          <a:ln>
            <a:solidFill>
              <a:schemeClr val="bg1">
                <a:lumMod val="85000"/>
              </a:schemeClr>
            </a:solidFill>
          </a:ln>
        </p:spPr>
      </p:pic>
      <p:sp>
        <p:nvSpPr>
          <p:cNvPr id="2" name="Content Placeholder 2"/>
          <p:cNvSpPr/>
          <p:nvPr/>
        </p:nvSpPr>
        <p:spPr>
          <a:xfrm>
            <a:off x="4779206" y="788133"/>
            <a:ext cx="4232297" cy="584775"/>
          </a:xfrm>
          <a:prstGeom prst="rect">
            <a:avLst/>
          </a:prstGeom>
        </p:spPr>
        <p:txBody>
          <a:bodyPr wrap="square">
            <a:spAutoFit/>
          </a:bodyPr>
          <a:lstStyle/>
          <a:p>
            <a:r>
              <a:rPr lang="en-US" sz="1600" dirty="0"/>
              <a:t>A WAN is a network infrastructure that spans a wide geographical area.</a:t>
            </a:r>
            <a:endParaRPr lang="en-CA" altLang="en-US" sz="1500" dirty="0"/>
          </a:p>
        </p:txBody>
      </p:sp>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256"/>
          <a:stretch/>
        </p:blipFill>
        <p:spPr bwMode="auto">
          <a:xfrm>
            <a:off x="4920809" y="1360331"/>
            <a:ext cx="3922901" cy="158400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162246869"/>
              </p:ext>
            </p:extLst>
          </p:nvPr>
        </p:nvGraphicFramePr>
        <p:xfrm>
          <a:off x="396580" y="3026638"/>
          <a:ext cx="8512030" cy="1885861"/>
        </p:xfrm>
        <a:graphic>
          <a:graphicData uri="http://schemas.openxmlformats.org/drawingml/2006/table">
            <a:tbl>
              <a:tblPr firstRow="1" bandRow="1">
                <a:tableStyleId>{5C22544A-7EE6-4342-B048-85BDC9FD1C3A}</a:tableStyleId>
              </a:tblPr>
              <a:tblGrid>
                <a:gridCol w="4091199">
                  <a:extLst>
                    <a:ext uri="{9D8B030D-6E8A-4147-A177-3AD203B41FA5}">
                      <a16:colId xmlns:a16="http://schemas.microsoft.com/office/drawing/2014/main" val="20000"/>
                    </a:ext>
                  </a:extLst>
                </a:gridCol>
                <a:gridCol w="4420831">
                  <a:extLst>
                    <a:ext uri="{9D8B030D-6E8A-4147-A177-3AD203B41FA5}">
                      <a16:colId xmlns:a16="http://schemas.microsoft.com/office/drawing/2014/main" val="20001"/>
                    </a:ext>
                  </a:extLst>
                </a:gridCol>
              </a:tblGrid>
              <a:tr h="331381">
                <a:tc>
                  <a:txBody>
                    <a:bodyPr/>
                    <a:lstStyle/>
                    <a:p>
                      <a:pPr algn="ctr"/>
                      <a:r>
                        <a:rPr lang="en-US" dirty="0"/>
                        <a:t>LAN</a:t>
                      </a:r>
                    </a:p>
                  </a:txBody>
                  <a:tcPr/>
                </a:tc>
                <a:tc>
                  <a:txBody>
                    <a:bodyPr/>
                    <a:lstStyle/>
                    <a:p>
                      <a:pPr algn="ctr"/>
                      <a:r>
                        <a:rPr lang="en-US" dirty="0"/>
                        <a:t>WAN</a:t>
                      </a:r>
                    </a:p>
                  </a:txBody>
                  <a:tcPr/>
                </a:tc>
                <a:extLst>
                  <a:ext uri="{0D108BD9-81ED-4DB2-BD59-A6C34878D82A}">
                    <a16:rowId xmlns:a16="http://schemas.microsoft.com/office/drawing/2014/main" val="10000"/>
                  </a:ext>
                </a:extLst>
              </a:tr>
              <a:tr h="331381">
                <a:tc>
                  <a:txBody>
                    <a:bodyPr/>
                    <a:lstStyle/>
                    <a:p>
                      <a:r>
                        <a:rPr lang="en-US" sz="1400" b="0" i="0" kern="1200" dirty="0">
                          <a:solidFill>
                            <a:schemeClr val="dk1"/>
                          </a:solidFill>
                          <a:effectLst/>
                          <a:latin typeface="+mn-lt"/>
                          <a:ea typeface="+mn-ea"/>
                          <a:cs typeface="+mn-cs"/>
                        </a:rPr>
                        <a:t>Interconnect end devices in a limited area.</a:t>
                      </a:r>
                      <a:endParaRPr lang="en-US" dirty="0"/>
                    </a:p>
                  </a:txBody>
                  <a:tcPr/>
                </a:tc>
                <a:tc>
                  <a:txBody>
                    <a:bodyPr/>
                    <a:lstStyle/>
                    <a:p>
                      <a:r>
                        <a:rPr lang="en-US" sz="1400" b="0" i="0" kern="1200" dirty="0">
                          <a:solidFill>
                            <a:schemeClr val="dk1"/>
                          </a:solidFill>
                          <a:effectLst/>
                          <a:latin typeface="+mn-lt"/>
                          <a:ea typeface="+mn-ea"/>
                          <a:cs typeface="+mn-cs"/>
                        </a:rPr>
                        <a:t>Interconnect LANs over wide geographical areas.</a:t>
                      </a:r>
                      <a:endParaRPr lang="en-US" dirty="0"/>
                    </a:p>
                  </a:txBody>
                  <a:tcPr/>
                </a:tc>
                <a:extLst>
                  <a:ext uri="{0D108BD9-81ED-4DB2-BD59-A6C34878D82A}">
                    <a16:rowId xmlns:a16="http://schemas.microsoft.com/office/drawing/2014/main" val="10001"/>
                  </a:ext>
                </a:extLst>
              </a:tr>
              <a:tr h="331381">
                <a:tc>
                  <a:txBody>
                    <a:bodyPr/>
                    <a:lstStyle/>
                    <a:p>
                      <a:r>
                        <a:rPr lang="en-US" sz="1400" b="0" i="0" kern="1200" dirty="0">
                          <a:solidFill>
                            <a:schemeClr val="dk1"/>
                          </a:solidFill>
                          <a:effectLst/>
                          <a:latin typeface="+mn-lt"/>
                          <a:ea typeface="+mn-ea"/>
                          <a:cs typeface="+mn-cs"/>
                        </a:rPr>
                        <a:t>Administered by a single organization or individual.</a:t>
                      </a:r>
                      <a:endParaRPr lang="en-US" dirty="0"/>
                    </a:p>
                  </a:txBody>
                  <a:tcPr/>
                </a:tc>
                <a:tc>
                  <a:txBody>
                    <a:bodyPr/>
                    <a:lstStyle/>
                    <a:p>
                      <a:r>
                        <a:rPr lang="en-US" sz="1400" b="0" i="0" kern="1200" dirty="0">
                          <a:solidFill>
                            <a:schemeClr val="dk1"/>
                          </a:solidFill>
                          <a:effectLst/>
                          <a:latin typeface="+mn-lt"/>
                          <a:ea typeface="+mn-ea"/>
                          <a:cs typeface="+mn-cs"/>
                        </a:rPr>
                        <a:t>Typically</a:t>
                      </a:r>
                      <a:r>
                        <a:rPr lang="en-US" sz="1400" b="0" i="0" kern="1200" baseline="0" dirty="0">
                          <a:solidFill>
                            <a:schemeClr val="dk1"/>
                          </a:solidFill>
                          <a:effectLst/>
                          <a:latin typeface="+mn-lt"/>
                          <a:ea typeface="+mn-ea"/>
                          <a:cs typeface="+mn-cs"/>
                        </a:rPr>
                        <a:t> a</a:t>
                      </a:r>
                      <a:r>
                        <a:rPr lang="en-US" sz="1400" b="0" i="0" kern="1200" dirty="0">
                          <a:solidFill>
                            <a:schemeClr val="dk1"/>
                          </a:solidFill>
                          <a:effectLst/>
                          <a:latin typeface="+mn-lt"/>
                          <a:ea typeface="+mn-ea"/>
                          <a:cs typeface="+mn-cs"/>
                        </a:rPr>
                        <a:t>dministered by multiple</a:t>
                      </a:r>
                      <a:r>
                        <a:rPr lang="en-US" sz="1400" b="0" i="0" kern="1200" baseline="0" dirty="0">
                          <a:solidFill>
                            <a:schemeClr val="dk1"/>
                          </a:solidFill>
                          <a:effectLst/>
                          <a:latin typeface="+mn-lt"/>
                          <a:ea typeface="+mn-ea"/>
                          <a:cs typeface="+mn-cs"/>
                        </a:rPr>
                        <a:t> service </a:t>
                      </a:r>
                      <a:r>
                        <a:rPr lang="en-US" sz="1400" b="0" i="0" kern="1200" dirty="0">
                          <a:solidFill>
                            <a:schemeClr val="dk1"/>
                          </a:solidFill>
                          <a:effectLst/>
                          <a:latin typeface="+mn-lt"/>
                          <a:ea typeface="+mn-ea"/>
                          <a:cs typeface="+mn-cs"/>
                        </a:rPr>
                        <a:t>providers.</a:t>
                      </a:r>
                      <a:endParaRPr lang="en-US" dirty="0"/>
                    </a:p>
                  </a:txBody>
                  <a:tcPr/>
                </a:tc>
                <a:extLst>
                  <a:ext uri="{0D108BD9-81ED-4DB2-BD59-A6C34878D82A}">
                    <a16:rowId xmlns:a16="http://schemas.microsoft.com/office/drawing/2014/main" val="10002"/>
                  </a:ext>
                </a:extLst>
              </a:tr>
              <a:tr h="331381">
                <a:tc>
                  <a:txBody>
                    <a:bodyPr/>
                    <a:lstStyle/>
                    <a:p>
                      <a:r>
                        <a:rPr lang="en-US" sz="1400" b="0" i="0" kern="1200" dirty="0">
                          <a:solidFill>
                            <a:schemeClr val="dk1"/>
                          </a:solidFill>
                          <a:effectLst/>
                          <a:latin typeface="+mn-lt"/>
                          <a:ea typeface="+mn-ea"/>
                          <a:cs typeface="+mn-cs"/>
                        </a:rPr>
                        <a:t>Provide high-speed bandwidth to internal end devices</a:t>
                      </a:r>
                      <a:r>
                        <a:rPr lang="en-US" sz="1400" b="0" i="0" kern="1200" baseline="0" dirty="0">
                          <a:solidFill>
                            <a:schemeClr val="dk1"/>
                          </a:solidFill>
                          <a:effectLst/>
                          <a:latin typeface="+mn-lt"/>
                          <a:ea typeface="+mn-ea"/>
                          <a:cs typeface="+mn-cs"/>
                        </a:rPr>
                        <a:t> and intermediary devices.</a:t>
                      </a:r>
                      <a:endParaRPr lang="en-US" dirty="0"/>
                    </a:p>
                  </a:txBody>
                  <a:tcPr/>
                </a:tc>
                <a:tc>
                  <a:txBody>
                    <a:bodyPr/>
                    <a:lstStyle/>
                    <a:p>
                      <a:r>
                        <a:rPr lang="en-US" sz="1400" b="0" i="0" kern="1200" dirty="0">
                          <a:solidFill>
                            <a:schemeClr val="dk1"/>
                          </a:solidFill>
                          <a:effectLst/>
                          <a:latin typeface="+mn-lt"/>
                          <a:ea typeface="+mn-ea"/>
                          <a:cs typeface="+mn-cs"/>
                        </a:rPr>
                        <a:t>Typically provide slower speed links between LANs.</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27878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US" dirty="0"/>
              <a:t>The Three-Layer Network Design Model</a:t>
            </a:r>
            <a:endParaRPr lang="en-US" altLang="en-US" dirty="0"/>
          </a:p>
        </p:txBody>
      </p:sp>
      <p:sp>
        <p:nvSpPr>
          <p:cNvPr id="2" name="Content Placeholder 1"/>
          <p:cNvSpPr>
            <a:spLocks noGrp="1"/>
          </p:cNvSpPr>
          <p:nvPr>
            <p:ph idx="1"/>
          </p:nvPr>
        </p:nvSpPr>
        <p:spPr>
          <a:xfrm>
            <a:off x="71639" y="798944"/>
            <a:ext cx="4482254" cy="1061753"/>
          </a:xfrm>
        </p:spPr>
        <p:txBody>
          <a:bodyPr>
            <a:noAutofit/>
          </a:bodyPr>
          <a:lstStyle/>
          <a:p>
            <a:pPr marL="361950" indent="-180975">
              <a:spcBef>
                <a:spcPts val="400"/>
              </a:spcBef>
              <a:spcAft>
                <a:spcPts val="400"/>
              </a:spcAft>
              <a:buClrTx/>
              <a:buFont typeface="Arial" panose="020B0604020202020204" pitchFamily="34" charset="0"/>
              <a:buChar char="•"/>
            </a:pPr>
            <a:r>
              <a:rPr lang="en-IN" sz="1600" dirty="0"/>
              <a:t>The campus wired LAN uses a hierarchical design model to separate the network topology into modular groups or layers.</a:t>
            </a:r>
          </a:p>
          <a:p>
            <a:pPr marL="361950" indent="-180975">
              <a:spcBef>
                <a:spcPts val="400"/>
              </a:spcBef>
              <a:spcAft>
                <a:spcPts val="400"/>
              </a:spcAft>
              <a:buClrTx/>
              <a:buFont typeface="Arial" panose="020B0604020202020204" pitchFamily="34" charset="0"/>
              <a:buChar char="•"/>
            </a:pPr>
            <a:r>
              <a:rPr lang="en-US" sz="1600" dirty="0"/>
              <a:t>The hierarchical LAN design includes three layers:</a:t>
            </a:r>
          </a:p>
          <a:p>
            <a:pPr marL="715963" indent="-273050">
              <a:spcBef>
                <a:spcPts val="400"/>
              </a:spcBef>
              <a:spcAft>
                <a:spcPts val="400"/>
              </a:spcAft>
              <a:buClrTx/>
              <a:buFont typeface="Arial" panose="020B0604020202020204" pitchFamily="34" charset="0"/>
              <a:buChar char="•"/>
            </a:pPr>
            <a:r>
              <a:rPr lang="en-US" sz="1600" b="1" dirty="0"/>
              <a:t>Access</a:t>
            </a:r>
            <a:r>
              <a:rPr lang="en-US" sz="1600" dirty="0"/>
              <a:t> - Provides endpoints and users direct access to the network.</a:t>
            </a:r>
          </a:p>
          <a:p>
            <a:pPr marL="715963" indent="-273050">
              <a:spcBef>
                <a:spcPts val="400"/>
              </a:spcBef>
              <a:spcAft>
                <a:spcPts val="400"/>
              </a:spcAft>
              <a:buClrTx/>
              <a:buFont typeface="Arial" panose="020B0604020202020204" pitchFamily="34" charset="0"/>
              <a:buChar char="•"/>
            </a:pPr>
            <a:r>
              <a:rPr lang="en-US" sz="1600" b="1" dirty="0"/>
              <a:t>Distribution</a:t>
            </a:r>
            <a:r>
              <a:rPr lang="en-US" sz="1600" dirty="0"/>
              <a:t> - Aggregates access layers and provides connectivity to services. </a:t>
            </a:r>
          </a:p>
          <a:p>
            <a:pPr marL="715963" indent="-273050">
              <a:spcBef>
                <a:spcPts val="400"/>
              </a:spcBef>
              <a:spcAft>
                <a:spcPts val="400"/>
              </a:spcAft>
              <a:buClrTx/>
              <a:buFont typeface="Arial" panose="020B0604020202020204" pitchFamily="34" charset="0"/>
              <a:buChar char="•"/>
            </a:pPr>
            <a:r>
              <a:rPr lang="en-US" sz="1600" b="1" dirty="0"/>
              <a:t>Core</a:t>
            </a:r>
            <a:r>
              <a:rPr lang="en-US" sz="1600" dirty="0"/>
              <a:t> - Provides connectivity between distribution layers for large LAN environments.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928" y="910803"/>
            <a:ext cx="4041854" cy="3500824"/>
          </a:xfrm>
          <a:prstGeom prst="rect">
            <a:avLst/>
          </a:prstGeom>
        </p:spPr>
      </p:pic>
      <p:sp>
        <p:nvSpPr>
          <p:cNvPr id="4" name="Content Placeholder 3"/>
          <p:cNvSpPr txBox="1"/>
          <p:nvPr/>
        </p:nvSpPr>
        <p:spPr>
          <a:xfrm>
            <a:off x="4820982" y="4418096"/>
            <a:ext cx="4041854" cy="338554"/>
          </a:xfrm>
          <a:prstGeom prst="rect">
            <a:avLst/>
          </a:prstGeom>
          <a:noFill/>
        </p:spPr>
        <p:txBody>
          <a:bodyPr wrap="square" rtlCol="0">
            <a:spAutoFit/>
          </a:bodyPr>
          <a:lstStyle/>
          <a:p>
            <a:pPr algn="ctr"/>
            <a:r>
              <a:rPr lang="en-IN" sz="1600" dirty="0">
                <a:solidFill>
                  <a:schemeClr val="tx1">
                    <a:lumMod val="50000"/>
                  </a:schemeClr>
                </a:solidFill>
              </a:rPr>
              <a:t>Hierarchical Design Model</a:t>
            </a:r>
          </a:p>
        </p:txBody>
      </p:sp>
    </p:spTree>
    <p:custDataLst>
      <p:tags r:id="rId1"/>
    </p:custDataLst>
    <p:extLst>
      <p:ext uri="{BB962C8B-B14F-4D97-AF65-F5344CB8AC3E}">
        <p14:creationId xmlns:p14="http://schemas.microsoft.com/office/powerpoint/2010/main" val="23439925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Security Infrastructure</a:t>
            </a:r>
            <a:br>
              <a:rPr lang="en-US" altLang="en-US" dirty="0"/>
            </a:br>
            <a:r>
              <a:rPr lang="en-US" dirty="0"/>
              <a:t>The Three-Layer Network Design Model (Contd.)</a:t>
            </a:r>
            <a:endParaRPr lang="en-US" altLang="en-US" dirty="0"/>
          </a:p>
        </p:txBody>
      </p:sp>
      <p:sp>
        <p:nvSpPr>
          <p:cNvPr id="2" name="Content Placeholder 1"/>
          <p:cNvSpPr>
            <a:spLocks noGrp="1"/>
          </p:cNvSpPr>
          <p:nvPr>
            <p:ph idx="1"/>
          </p:nvPr>
        </p:nvSpPr>
        <p:spPr>
          <a:xfrm>
            <a:off x="89745" y="798944"/>
            <a:ext cx="4289713" cy="1061753"/>
          </a:xfrm>
        </p:spPr>
        <p:txBody>
          <a:bodyPr>
            <a:noAutofit/>
          </a:bodyPr>
          <a:lstStyle/>
          <a:p>
            <a:pPr marL="466725" indent="-285750">
              <a:buClrTx/>
              <a:buFont typeface="Arial" panose="020B0604020202020204" pitchFamily="34" charset="0"/>
              <a:buChar char="•"/>
            </a:pPr>
            <a:r>
              <a:rPr lang="en-IN" sz="1600" dirty="0"/>
              <a:t>Although the hierarchical model has three layers, some smaller enterprise networks may implement a two-tier hierarchical design.</a:t>
            </a:r>
          </a:p>
          <a:p>
            <a:pPr marL="466725" indent="-285750">
              <a:buClrTx/>
              <a:buFont typeface="Arial" panose="020B0604020202020204" pitchFamily="34" charset="0"/>
              <a:buChar char="•"/>
            </a:pPr>
            <a:r>
              <a:rPr lang="en-US" sz="1600" dirty="0"/>
              <a:t>In this </a:t>
            </a:r>
            <a:r>
              <a:rPr lang="en-IN" sz="1600" dirty="0"/>
              <a:t>two-tier hierarchical design</a:t>
            </a:r>
            <a:r>
              <a:rPr lang="en-US" sz="1600" dirty="0"/>
              <a:t>, the core and distribution layers are collapsed into one layer, thus reducing cost and complexity.</a:t>
            </a:r>
          </a:p>
        </p:txBody>
      </p:sp>
      <p:sp>
        <p:nvSpPr>
          <p:cNvPr id="5" name="Content Placeholder 4"/>
          <p:cNvSpPr txBox="1"/>
          <p:nvPr/>
        </p:nvSpPr>
        <p:spPr>
          <a:xfrm>
            <a:off x="4433776" y="4273248"/>
            <a:ext cx="4429060" cy="338554"/>
          </a:xfrm>
          <a:prstGeom prst="rect">
            <a:avLst/>
          </a:prstGeom>
          <a:noFill/>
        </p:spPr>
        <p:txBody>
          <a:bodyPr wrap="square" rtlCol="0">
            <a:spAutoFit/>
          </a:bodyPr>
          <a:lstStyle/>
          <a:p>
            <a:pPr algn="ctr"/>
            <a:r>
              <a:rPr lang="en-IN" sz="1600" dirty="0">
                <a:solidFill>
                  <a:schemeClr val="tx1">
                    <a:lumMod val="50000"/>
                  </a:schemeClr>
                </a:solidFill>
              </a:rPr>
              <a:t>Collapsed Core</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994" t="1930" r="1994" b="3636"/>
          <a:stretch/>
        </p:blipFill>
        <p:spPr>
          <a:xfrm>
            <a:off x="4362836" y="849856"/>
            <a:ext cx="4500000" cy="3394453"/>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24010565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30171</TotalTime>
  <Words>4373</Words>
  <Application>Microsoft Office PowerPoint</Application>
  <PresentationFormat>On-screen Show (16:9)</PresentationFormat>
  <Paragraphs>488</Paragraphs>
  <Slides>40</Slides>
  <Notes>37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40</vt:i4>
      </vt:variant>
    </vt:vector>
  </HeadingPairs>
  <TitlesOfParts>
    <vt:vector size="50" baseType="lpstr">
      <vt:lpstr>CiscoSans</vt:lpstr>
      <vt:lpstr>CiscoSans ExtraLight</vt:lpstr>
      <vt:lpstr>Arial</vt:lpstr>
      <vt:lpstr>Calibri</vt:lpstr>
      <vt:lpstr>Century Gothic</vt:lpstr>
      <vt:lpstr>Wingdings</vt:lpstr>
      <vt:lpstr>Wingdings 3</vt:lpstr>
      <vt:lpstr>Default Theme</vt:lpstr>
      <vt:lpstr>Ion</vt:lpstr>
      <vt:lpstr>1_Ion</vt:lpstr>
      <vt:lpstr>Module 5: Network Security Infrastructure</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Firewalls in Network Design Layered Defense </vt:lpstr>
      <vt:lpstr>Firewalls in Network Design Layered Defense(Cont.) </vt:lpstr>
      <vt:lpstr>IDS and IPS Characteristics Zero-Day Attacks </vt:lpstr>
      <vt:lpstr>PowerPoint Presentation</vt:lpstr>
      <vt:lpstr>PowerPoint Presentation</vt:lpstr>
      <vt:lpstr>PowerPoint Presentation</vt:lpstr>
      <vt:lpstr>PowerPoint Presentation</vt:lpstr>
      <vt:lpstr>Snort 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y yy</cp:lastModifiedBy>
  <cp:revision>1378</cp:revision>
  <dcterms:created xsi:type="dcterms:W3CDTF">2016-08-22T22:27:36Z</dcterms:created>
  <dcterms:modified xsi:type="dcterms:W3CDTF">2022-12-03T04:31:48Z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