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1" r:id="rId4"/>
    <p:sldId id="284" r:id="rId5"/>
    <p:sldId id="257" r:id="rId6"/>
    <p:sldId id="259" r:id="rId7"/>
    <p:sldId id="285" r:id="rId8"/>
    <p:sldId id="281" r:id="rId9"/>
    <p:sldId id="260" r:id="rId10"/>
    <p:sldId id="2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289" r:id="rId26"/>
    <p:sldId id="290" r:id="rId27"/>
    <p:sldId id="274" r:id="rId28"/>
    <p:sldId id="291" r:id="rId29"/>
    <p:sldId id="292" r:id="rId30"/>
    <p:sldId id="295" r:id="rId31"/>
    <p:sldId id="293" r:id="rId32"/>
    <p:sldId id="294" r:id="rId33"/>
    <p:sldId id="275" r:id="rId34"/>
    <p:sldId id="283" r:id="rId35"/>
    <p:sldId id="276" r:id="rId36"/>
    <p:sldId id="277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3DAFF"/>
    <a:srgbClr val="B8FFEF"/>
    <a:srgbClr val="3065A2"/>
    <a:srgbClr val="C2D766"/>
    <a:srgbClr val="319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 autoAdjust="0"/>
    <p:restoredTop sz="99505" autoAdjust="0"/>
  </p:normalViewPr>
  <p:slideViewPr>
    <p:cSldViewPr snapToGrid="0">
      <p:cViewPr>
        <p:scale>
          <a:sx n="100" d="100"/>
          <a:sy n="100" d="100"/>
        </p:scale>
        <p:origin x="-254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56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56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324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858000" y="4000500"/>
            <a:ext cx="0" cy="30480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3886200"/>
            <a:ext cx="16764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1462"/>
            <a:ext cx="2247900" cy="200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57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1462"/>
            <a:ext cx="2247900" cy="2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16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25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524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ntent-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31462"/>
            <a:ext cx="1477918" cy="13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776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72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rgbClr val="3065A2"/>
              </a:gs>
              <a:gs pos="100000">
                <a:srgbClr val="B8FFEF"/>
              </a:gs>
              <a:gs pos="90000">
                <a:srgbClr val="B3DAFF"/>
              </a:gs>
            </a:gsLst>
            <a:lin ang="9300000" scaled="0"/>
          </a:gradFill>
          <a:ln w="31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ntent-logo-transpar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1462"/>
            <a:ext cx="1477918" cy="13163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288-2384-C64C-992A-406B1D78017E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“Intent”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Hardman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quick, dirty, and throwaway?   </a:t>
            </a:r>
            <a:r>
              <a:rPr lang="en-US" sz="2400" i="1" dirty="0" smtClean="0">
                <a:solidFill>
                  <a:srgbClr val="376092"/>
                </a:solidFill>
              </a:rPr>
              <a:t>Bash, PHP</a:t>
            </a:r>
            <a:endParaRPr lang="en-US" sz="2400" i="1" dirty="0" smtClean="0">
              <a:solidFill>
                <a:srgbClr val="37609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Need simple, clean, complete for </a:t>
            </a:r>
            <a:r>
              <a:rPr lang="en-US" sz="2400" dirty="0" smtClean="0"/>
              <a:t>small domain?   </a:t>
            </a:r>
            <a:r>
              <a:rPr lang="en-US" sz="2400" i="1" dirty="0" smtClean="0">
                <a:solidFill>
                  <a:srgbClr val="376092"/>
                </a:solidFill>
              </a:rPr>
              <a:t>Python, Ruby</a:t>
            </a:r>
            <a:endParaRPr lang="en-US" sz="2400" i="1" dirty="0">
              <a:solidFill>
                <a:srgbClr val="376092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Need UI?   </a:t>
            </a:r>
            <a:r>
              <a:rPr lang="en-US" sz="2400" i="1" dirty="0" smtClean="0">
                <a:solidFill>
                  <a:srgbClr val="376092"/>
                </a:solidFill>
              </a:rPr>
              <a:t>WPF</a:t>
            </a:r>
            <a:r>
              <a:rPr lang="en-US" sz="2400" i="1" dirty="0">
                <a:solidFill>
                  <a:srgbClr val="376092"/>
                </a:solidFill>
              </a:rPr>
              <a:t>, HTML5/</a:t>
            </a:r>
            <a:r>
              <a:rPr lang="en-US" sz="2400" i="1" dirty="0" err="1">
                <a:solidFill>
                  <a:srgbClr val="376092"/>
                </a:solidFill>
              </a:rPr>
              <a:t>jquery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QT, </a:t>
            </a:r>
            <a:r>
              <a:rPr lang="en-US" sz="2400" i="1" dirty="0" err="1" smtClean="0">
                <a:solidFill>
                  <a:srgbClr val="376092"/>
                </a:solidFill>
              </a:rPr>
              <a:t>ObjectiveC</a:t>
            </a:r>
            <a:endParaRPr lang="en-US" sz="2400" i="1" dirty="0" smtClean="0">
              <a:solidFill>
                <a:srgbClr val="376092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Need air traffic control, embedded robotics OS, lunar spaceport, distributed supercomputer, nuclear power plant, cooperative routing and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 collision avoidance for a city worth of cars?</a:t>
            </a:r>
          </a:p>
          <a:p>
            <a:pPr marL="0" indent="0">
              <a:buNone/>
            </a:pPr>
            <a:endParaRPr lang="en-US" sz="800" dirty="0" smtClean="0"/>
          </a:p>
          <a:p>
            <a:pPr marL="400050" lvl="1" indent="0">
              <a:buNone/>
            </a:pPr>
            <a:r>
              <a:rPr lang="en-US" sz="2400" dirty="0" smtClean="0"/>
              <a:t>conventional answers:   </a:t>
            </a:r>
            <a:r>
              <a:rPr lang="en-US" sz="2400" i="1" dirty="0" smtClean="0">
                <a:solidFill>
                  <a:srgbClr val="376092"/>
                </a:solidFill>
              </a:rPr>
              <a:t>Ada, Eiffel, C++, Java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Scala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err="1">
                <a:solidFill>
                  <a:srgbClr val="376092"/>
                </a:solidFill>
              </a:rPr>
              <a:t>Erlang</a:t>
            </a:r>
            <a:r>
              <a:rPr lang="en-US" sz="2400" i="1" dirty="0">
                <a:solidFill>
                  <a:srgbClr val="376092"/>
                </a:solidFill>
              </a:rPr>
              <a:t>, </a:t>
            </a:r>
            <a:r>
              <a:rPr lang="en-US" sz="2400" i="1" dirty="0" smtClean="0">
                <a:solidFill>
                  <a:srgbClr val="376092"/>
                </a:solidFill>
              </a:rPr>
              <a:t>D</a:t>
            </a:r>
          </a:p>
          <a:p>
            <a:pPr marL="400050" lvl="1" indent="0">
              <a:buNone/>
            </a:pPr>
            <a:endParaRPr lang="en-US" sz="1200" dirty="0">
              <a:solidFill>
                <a:srgbClr val="376092"/>
              </a:solidFill>
            </a:endParaRPr>
          </a:p>
          <a:p>
            <a:pPr marL="400050" lvl="2" indent="0">
              <a:buNone/>
            </a:pPr>
            <a:r>
              <a:rPr lang="en-US" b="1" dirty="0" smtClean="0"/>
              <a:t>much better answer:   </a:t>
            </a:r>
            <a:r>
              <a:rPr lang="en-US" b="1" dirty="0" smtClean="0">
                <a:solidFill>
                  <a:srgbClr val="376092"/>
                </a:solidFill>
              </a:rPr>
              <a:t>Intent!</a:t>
            </a:r>
            <a:endParaRPr lang="en-US" sz="2800" b="1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9589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Intent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People as </a:t>
            </a:r>
            <a:r>
              <a:rPr lang="en-US" sz="2400" b="0" dirty="0" smtClean="0"/>
              <a:t>a </a:t>
            </a:r>
            <a:r>
              <a:rPr lang="en-US" sz="2400" b="0" dirty="0" smtClean="0"/>
              <a:t>language target</a:t>
            </a:r>
            <a:endParaRPr lang="en-US" sz="2400" b="0" dirty="0" smtClean="0"/>
          </a:p>
          <a:p>
            <a:r>
              <a:rPr lang="en-US" sz="2400" b="0" dirty="0" smtClean="0"/>
              <a:t>More and better meaning per syntax unit</a:t>
            </a:r>
          </a:p>
          <a:p>
            <a:r>
              <a:rPr lang="en-US" sz="2400" b="0" dirty="0" smtClean="0"/>
              <a:t>Far more powerful compilation</a:t>
            </a:r>
          </a:p>
          <a:p>
            <a:r>
              <a:rPr lang="en-US" sz="2400" b="0" dirty="0" smtClean="0"/>
              <a:t>Decoupling of conceptual flow from execution model</a:t>
            </a:r>
          </a:p>
          <a:p>
            <a:r>
              <a:rPr lang="en-US" sz="2400" b="0" dirty="0" smtClean="0"/>
              <a:t>Inclusion of business-level concerns in the codebase</a:t>
            </a:r>
          </a:p>
          <a:p>
            <a:r>
              <a:rPr lang="en-US" sz="2400" b="0" dirty="0" err="1" smtClean="0"/>
              <a:t>Explicitation</a:t>
            </a:r>
            <a:endParaRPr lang="en-US" sz="2400" b="0" dirty="0" smtClean="0"/>
          </a:p>
          <a:p>
            <a:r>
              <a:rPr lang="en-US" sz="2400" b="0" dirty="0" smtClean="0"/>
              <a:t>Ecosystem-level constructs</a:t>
            </a:r>
          </a:p>
          <a:p>
            <a:r>
              <a:rPr lang="en-US" sz="2400" b="0" dirty="0" smtClean="0"/>
              <a:t>Lifecycle, threads, and </a:t>
            </a:r>
            <a:r>
              <a:rPr lang="en-US" sz="2400" b="0" dirty="0" smtClean="0"/>
              <a:t>parallelism</a:t>
            </a:r>
          </a:p>
          <a:p>
            <a:r>
              <a:rPr lang="en-US" sz="2400" dirty="0"/>
              <a:t>Lots of help testing, and noticing and handling </a:t>
            </a:r>
            <a:r>
              <a:rPr lang="en-US" sz="2400" dirty="0" smtClean="0"/>
              <a:t>errors</a:t>
            </a:r>
            <a:endParaRPr lang="en-US" sz="2400" b="0" dirty="0" smtClean="0"/>
          </a:p>
          <a:p>
            <a:r>
              <a:rPr lang="en-US" sz="2400" b="0" dirty="0" smtClean="0"/>
              <a:t>IDE++</a:t>
            </a:r>
          </a:p>
          <a:p>
            <a:endParaRPr lang="en-US" sz="2400" b="0" dirty="0" smtClean="0"/>
          </a:p>
          <a:p>
            <a:endParaRPr lang="en-US" sz="2400" b="0" dirty="0" smtClean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18347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as </a:t>
            </a:r>
            <a:r>
              <a:rPr lang="en-US" dirty="0" smtClean="0"/>
              <a:t>a </a:t>
            </a:r>
            <a:r>
              <a:rPr lang="en-US" dirty="0" smtClean="0"/>
              <a:t>language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Code should speak to people, not just computers.</a:t>
            </a:r>
          </a:p>
          <a:p>
            <a:r>
              <a:rPr lang="en-US" sz="2400" b="0" dirty="0" smtClean="0"/>
              <a:t>Human concerns should be </a:t>
            </a:r>
            <a:r>
              <a:rPr lang="en-US" sz="2400" b="0" dirty="0" smtClean="0"/>
              <a:t>easy to </a:t>
            </a:r>
            <a:r>
              <a:rPr lang="en-US" sz="2400" dirty="0" smtClean="0"/>
              <a:t>describe and enforce</a:t>
            </a:r>
            <a:r>
              <a:rPr lang="en-US" sz="2400" b="0" dirty="0" smtClean="0"/>
              <a:t>.</a:t>
            </a:r>
            <a:endParaRPr lang="en-US" sz="2400" b="0" dirty="0" smtClean="0"/>
          </a:p>
          <a:p>
            <a:r>
              <a:rPr lang="en-US" sz="2400" dirty="0"/>
              <a:t>Indirectly, non-coders also write software.</a:t>
            </a:r>
          </a:p>
          <a:p>
            <a:r>
              <a:rPr lang="en-US" sz="2400" dirty="0"/>
              <a:t>Code may include rich media, not just sterile syntax.</a:t>
            </a:r>
            <a:endParaRPr lang="en-US" sz="3600" dirty="0"/>
          </a:p>
          <a:p>
            <a:r>
              <a:rPr lang="en-US" sz="2400" b="0" dirty="0" smtClean="0"/>
              <a:t>Learnability </a:t>
            </a:r>
            <a:r>
              <a:rPr lang="en-US" sz="2400" b="0" dirty="0" smtClean="0"/>
              <a:t>is crucial.</a:t>
            </a:r>
          </a:p>
          <a:p>
            <a:r>
              <a:rPr lang="en-US" sz="2400" b="0" dirty="0" smtClean="0"/>
              <a:t>Friendly, </a:t>
            </a:r>
            <a:r>
              <a:rPr lang="en-US" sz="2400" b="0" dirty="0" smtClean="0"/>
              <a:t>obvious names must be ubiquitous.</a:t>
            </a:r>
            <a:endParaRPr lang="en-US" sz="2400" b="0" dirty="0" smtClean="0"/>
          </a:p>
          <a:p>
            <a:r>
              <a:rPr lang="en-US" sz="2400" b="0" dirty="0" smtClean="0"/>
              <a:t>Use cases and </a:t>
            </a:r>
            <a:r>
              <a:rPr lang="en-US" sz="2400" b="0" dirty="0" smtClean="0"/>
              <a:t>role-based interactions must be baked in.</a:t>
            </a:r>
            <a:endParaRPr lang="en-US" sz="2400" b="0" dirty="0" smtClean="0"/>
          </a:p>
          <a:p>
            <a:r>
              <a:rPr lang="en-US" sz="2400" b="0" dirty="0" smtClean="0"/>
              <a:t>Semantics </a:t>
            </a:r>
            <a:r>
              <a:rPr lang="en-US" sz="2400" b="0" dirty="0" smtClean="0"/>
              <a:t>should </a:t>
            </a:r>
            <a:r>
              <a:rPr lang="en-US" sz="2400" b="0" dirty="0" smtClean="0"/>
              <a:t>be </a:t>
            </a:r>
            <a:r>
              <a:rPr lang="en-US" sz="2400" b="0" dirty="0" smtClean="0"/>
              <a:t>explicit and apparent, not optional.</a:t>
            </a:r>
            <a:endParaRPr lang="en-US" sz="2400" b="0" dirty="0" smtClean="0"/>
          </a:p>
          <a:p>
            <a:r>
              <a:rPr lang="en-US" sz="2400" b="0" dirty="0" smtClean="0"/>
              <a:t>Mindless busywork is the enemy of creative </a:t>
            </a:r>
            <a:r>
              <a:rPr lang="en-US" sz="2400" b="0" dirty="0" smtClean="0"/>
              <a:t>power and fun.</a:t>
            </a:r>
          </a:p>
        </p:txBody>
      </p:sp>
    </p:spTree>
    <p:extLst>
      <p:ext uri="{BB962C8B-B14F-4D97-AF65-F5344CB8AC3E}">
        <p14:creationId xmlns:p14="http://schemas.microsoft.com/office/powerpoint/2010/main" val="380135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More, better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</a:p>
          <a:p>
            <a:r>
              <a:rPr lang="en-US" dirty="0" smtClean="0"/>
              <a:t>Less repetition</a:t>
            </a:r>
          </a:p>
          <a:p>
            <a:r>
              <a:rPr lang="en-US" dirty="0" smtClean="0"/>
              <a:t>Transitive and computable semantics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10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7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Vehicle::</a:t>
            </a:r>
            <a:r>
              <a:rPr lang="en-US" sz="1600" dirty="0" err="1">
                <a:latin typeface="Courier"/>
                <a:cs typeface="Courier"/>
              </a:rPr>
              <a:t>SetCustomAttr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600" dirty="0">
                <a:latin typeface="Courier"/>
                <a:cs typeface="Courier"/>
              </a:rPr>
              <a:t> which,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char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const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 value</a:t>
            </a:r>
            <a:r>
              <a:rPr lang="en-US" sz="16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urier"/>
                <a:cs typeface="Courier"/>
              </a:rPr>
              <a:t>int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urier"/>
                <a:cs typeface="Courier"/>
              </a:rPr>
              <a:t>/ implementation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sz="1400" dirty="0"/>
          </a:p>
          <a:p>
            <a:r>
              <a:rPr lang="en-US" sz="1800" dirty="0"/>
              <a:t>Are all possible values of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 valid for the </a:t>
            </a:r>
            <a:r>
              <a:rPr lang="en-US" sz="1800" dirty="0">
                <a:latin typeface="Courier"/>
                <a:cs typeface="Courier"/>
              </a:rPr>
              <a:t>which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</a:t>
            </a:r>
            <a:r>
              <a:rPr lang="en-US" sz="1800" dirty="0" smtClean="0"/>
              <a:t>if arbitrary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800" dirty="0"/>
              <a:t> is cast to </a:t>
            </a:r>
            <a:r>
              <a:rPr lang="en-US" sz="1600" dirty="0" err="1">
                <a:latin typeface="Courier"/>
                <a:cs typeface="Courier"/>
              </a:rPr>
              <a:t>VAttrEnum</a:t>
            </a:r>
            <a:r>
              <a:rPr lang="en-US" sz="1800" dirty="0"/>
              <a:t>, and it’s not </a:t>
            </a: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err="1"/>
              <a:t>enum</a:t>
            </a:r>
            <a:r>
              <a:rPr lang="en-US" sz="1800" dirty="0"/>
              <a:t>?</a:t>
            </a:r>
          </a:p>
          <a:p>
            <a:r>
              <a:rPr lang="en-US" sz="1800" dirty="0"/>
              <a:t>Is the null string or the empty string valid for the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parameter?</a:t>
            </a:r>
          </a:p>
          <a:p>
            <a:r>
              <a:rPr lang="en-US" sz="1800" dirty="0"/>
              <a:t>What rules apply to </a:t>
            </a:r>
            <a:r>
              <a:rPr lang="en-US" sz="1600" dirty="0" err="1">
                <a:latin typeface="Courier"/>
                <a:cs typeface="Courier"/>
              </a:rPr>
              <a:t>sinceYear</a:t>
            </a:r>
            <a:r>
              <a:rPr lang="en-US" sz="1800" dirty="0"/>
              <a:t>? If it’s telling which model year began to exhibit the attribute, what </a:t>
            </a:r>
            <a:r>
              <a:rPr lang="en-US" sz="1800" dirty="0" smtClean="0"/>
              <a:t>if </a:t>
            </a:r>
            <a:r>
              <a:rPr lang="en-US" sz="1800" dirty="0"/>
              <a:t>we pass in 1650? 2300?</a:t>
            </a:r>
          </a:p>
          <a:p>
            <a:r>
              <a:rPr lang="en-US" sz="1800" dirty="0" smtClean="0"/>
              <a:t>Do </a:t>
            </a:r>
            <a:r>
              <a:rPr lang="en-US" sz="1800" dirty="0" err="1" smtClean="0"/>
              <a:t>params</a:t>
            </a:r>
            <a:r>
              <a:rPr lang="en-US" sz="1800" dirty="0" smtClean="0"/>
              <a:t> interact (</a:t>
            </a:r>
            <a:r>
              <a:rPr lang="en-US" sz="1800" dirty="0"/>
              <a:t>e.g.,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can only be null if </a:t>
            </a:r>
            <a:r>
              <a:rPr lang="en-US" sz="1600" dirty="0">
                <a:latin typeface="Courier"/>
                <a:cs typeface="Courier"/>
              </a:rPr>
              <a:t>which</a:t>
            </a:r>
            <a:r>
              <a:rPr lang="en-US" sz="1800" dirty="0"/>
              <a:t> is an optional attribute)?</a:t>
            </a:r>
          </a:p>
          <a:p>
            <a:r>
              <a:rPr lang="en-US" sz="1800" dirty="0"/>
              <a:t>Does the function do any synchronization to make itself thread-safe?</a:t>
            </a:r>
          </a:p>
          <a:p>
            <a:r>
              <a:rPr lang="en-US" sz="1800" dirty="0"/>
              <a:t>Presumably, </a:t>
            </a:r>
            <a:r>
              <a:rPr lang="en-US" sz="1800" dirty="0" err="1" smtClean="0"/>
              <a:t>func</a:t>
            </a:r>
            <a:r>
              <a:rPr lang="en-US" sz="1800" dirty="0" smtClean="0"/>
              <a:t> </a:t>
            </a:r>
            <a:r>
              <a:rPr lang="en-US" sz="1800" dirty="0" smtClean="0"/>
              <a:t>returns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true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if </a:t>
            </a:r>
            <a:r>
              <a:rPr lang="en-US" sz="1800" dirty="0" err="1" smtClean="0"/>
              <a:t>attr</a:t>
            </a:r>
            <a:r>
              <a:rPr lang="en-US" sz="1800" dirty="0" smtClean="0"/>
              <a:t> </a:t>
            </a:r>
            <a:r>
              <a:rPr lang="en-US" sz="1800" dirty="0"/>
              <a:t>is successfully set. What </a:t>
            </a:r>
            <a:r>
              <a:rPr lang="en-US" sz="1800" dirty="0" smtClean="0"/>
              <a:t>if it wasn’t </a:t>
            </a:r>
            <a:r>
              <a:rPr lang="en-US" sz="1800" dirty="0"/>
              <a:t>changed because </a:t>
            </a:r>
            <a:r>
              <a:rPr lang="en-US" sz="1800" dirty="0" smtClean="0"/>
              <a:t>new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and </a:t>
            </a:r>
            <a:r>
              <a:rPr lang="en-US" sz="1800" dirty="0" smtClean="0"/>
              <a:t>old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/>
              <a:t> were identical?</a:t>
            </a:r>
          </a:p>
          <a:p>
            <a:r>
              <a:rPr lang="en-US" sz="1800" dirty="0"/>
              <a:t>Does the function do any validation of </a:t>
            </a:r>
            <a:r>
              <a:rPr lang="en-US" sz="1600" dirty="0">
                <a:latin typeface="Courier"/>
                <a:cs typeface="Courier"/>
              </a:rPr>
              <a:t>value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Can this function be called at any point in a </a:t>
            </a:r>
            <a:r>
              <a:rPr lang="en-US" sz="1600" dirty="0" smtClean="0">
                <a:latin typeface="Courier"/>
                <a:cs typeface="Courier"/>
              </a:rPr>
              <a:t>Vehicle</a:t>
            </a:r>
            <a:r>
              <a:rPr lang="en-US" sz="1800" dirty="0" smtClean="0"/>
              <a:t>’s lifecycle?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837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get_section_info_from_file</a:t>
            </a:r>
            <a:r>
              <a:rPr lang="en-US" sz="1600" dirty="0">
                <a:latin typeface="Courier"/>
                <a:cs typeface="Courier"/>
              </a:rPr>
              <a:t>(section, file):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'''Read a section of an INI file from disk'''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31987C"/>
                </a:solidFill>
                <a:latin typeface="Courier"/>
                <a:cs typeface="Courier"/>
              </a:rPr>
              <a:t># implementation</a:t>
            </a:r>
          </a:p>
          <a:p>
            <a:endParaRPr lang="en-US" sz="1800" dirty="0"/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a numeric constant, or a string? If it’s a string, is it case-sensitive?</a:t>
            </a:r>
          </a:p>
          <a:p>
            <a:r>
              <a:rPr lang="en-US" sz="1800" dirty="0"/>
              <a:t>What happens if the </a:t>
            </a:r>
            <a:r>
              <a:rPr lang="en-US" sz="1600" dirty="0">
                <a:latin typeface="Courier"/>
                <a:cs typeface="Courier"/>
              </a:rPr>
              <a:t>section</a:t>
            </a:r>
            <a:r>
              <a:rPr lang="en-US" sz="1800" dirty="0"/>
              <a:t> is not found?</a:t>
            </a:r>
          </a:p>
          <a:p>
            <a:r>
              <a:rPr lang="en-US" sz="1800" dirty="0"/>
              <a:t>Is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a path to a file, or an open file handle? If a path, can we pass a URL or other file-like objects, or only a path for a traditional file system?</a:t>
            </a:r>
          </a:p>
          <a:p>
            <a:r>
              <a:rPr lang="en-US" sz="1800" dirty="0"/>
              <a:t>What happens if </a:t>
            </a:r>
            <a:r>
              <a:rPr lang="en-US" sz="1600" dirty="0">
                <a:latin typeface="Courier"/>
                <a:cs typeface="Courier"/>
              </a:rPr>
              <a:t>file</a:t>
            </a:r>
            <a:r>
              <a:rPr lang="en-US" sz="1800" dirty="0"/>
              <a:t> is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None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or is a file opened in the wrong mode? Do we get an exception, or an empty return value?</a:t>
            </a:r>
          </a:p>
        </p:txBody>
      </p:sp>
    </p:spTree>
    <p:extLst>
      <p:ext uri="{BB962C8B-B14F-4D97-AF65-F5344CB8AC3E}">
        <p14:creationId xmlns:p14="http://schemas.microsoft.com/office/powerpoint/2010/main" val="409632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Explicitation</a:t>
            </a:r>
            <a:r>
              <a:rPr lang="en-US" dirty="0"/>
              <a:t> </a:t>
            </a:r>
            <a:r>
              <a:rPr lang="en-US" dirty="0" smtClean="0"/>
              <a:t>–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495630"/>
            <a:ext cx="7315200" cy="479246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vehicle: +</a:t>
            </a:r>
            <a:r>
              <a:rPr lang="en-US" sz="1400" b="0" dirty="0" err="1">
                <a:latin typeface="Courier"/>
                <a:cs typeface="Courier"/>
              </a:rPr>
              <a:t>threadsafe</a:t>
            </a:r>
            <a:r>
              <a:rPr lang="en-US" sz="1400" b="0" dirty="0">
                <a:latin typeface="Courier"/>
                <a:cs typeface="Courier"/>
              </a:rPr>
              <a:t> class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</a:t>
            </a:r>
            <a:r>
              <a:rPr lang="en-US" sz="1400" b="0" dirty="0" smtClean="0">
                <a:latin typeface="Courier"/>
                <a:cs typeface="Courier"/>
              </a:rPr>
              <a:t>set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err="1">
                <a:latin typeface="Courier"/>
                <a:cs typeface="Courier"/>
              </a:rPr>
              <a:t>func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takes: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 smtClean="0">
                <a:latin typeface="Courier"/>
                <a:cs typeface="Courier"/>
              </a:rPr>
              <a:t>vehicle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 smtClean="0">
                <a:latin typeface="Courier"/>
                <a:cs typeface="Courier"/>
              </a:rPr>
              <a:t>: </a:t>
            </a:r>
            <a:r>
              <a:rPr lang="en-US" sz="1400" b="0" dirty="0">
                <a:latin typeface="Courier"/>
                <a:cs typeface="Courier"/>
              </a:rPr>
              <a:t>+</a:t>
            </a:r>
            <a:r>
              <a:rPr lang="en-US" sz="1400" b="0" dirty="0" smtClean="0">
                <a:latin typeface="Courier"/>
                <a:cs typeface="Courier"/>
              </a:rPr>
              <a:t>customizable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>
                <a:latin typeface="Courier"/>
                <a:cs typeface="Courier"/>
              </a:rPr>
              <a:t>value: +text(1, 25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 smtClean="0">
                <a:latin typeface="Courier"/>
                <a:cs typeface="Courier"/>
              </a:rPr>
              <a:t>since year</a:t>
            </a:r>
            <a:r>
              <a:rPr lang="en-US" sz="1400" b="0" dirty="0">
                <a:latin typeface="Courier"/>
                <a:cs typeface="Courier"/>
              </a:rPr>
              <a:t>: +range(</a:t>
            </a:r>
            <a:r>
              <a:rPr lang="en-US" sz="1400" b="0" dirty="0" err="1" smtClean="0">
                <a:latin typeface="Courier"/>
                <a:cs typeface="Courier"/>
              </a:rPr>
              <a:t>this.first</a:t>
            </a:r>
            <a:r>
              <a:rPr lang="en-US" sz="1400" b="0" dirty="0" smtClean="0">
                <a:latin typeface="Courier"/>
                <a:cs typeface="Courier"/>
              </a:rPr>
              <a:t> year</a:t>
            </a:r>
            <a:r>
              <a:rPr lang="en-US" sz="1400" b="0" dirty="0">
                <a:latin typeface="Courier"/>
                <a:cs typeface="Courier"/>
              </a:rPr>
              <a:t>, 2100</a:t>
            </a:r>
            <a:r>
              <a:rPr lang="en-US" sz="1400" b="0" dirty="0" smtClean="0">
                <a:latin typeface="Courier"/>
                <a:cs typeface="Courier"/>
              </a:rPr>
              <a:t>)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returns: </a:t>
            </a:r>
            <a:r>
              <a:rPr lang="en-US" sz="1400" b="0" dirty="0" smtClean="0">
                <a:latin typeface="Courier"/>
                <a:cs typeface="Courier"/>
              </a:rPr>
              <a:t>+</a:t>
            </a:r>
            <a:r>
              <a:rPr lang="en-US" sz="1400" b="0" dirty="0" err="1" smtClean="0">
                <a:latin typeface="Courier"/>
                <a:cs typeface="Courier"/>
              </a:rPr>
              <a:t>ifstatechange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solidFill>
                  <a:srgbClr val="3366FF"/>
                </a:solidFill>
                <a:latin typeface="Courier"/>
                <a:cs typeface="Courier"/>
              </a:rPr>
              <a:t>bool</a:t>
            </a:r>
            <a:endParaRPr lang="en-US" sz="1400" b="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981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(Non)Human-friendly code –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38" y="1688729"/>
            <a:ext cx="7315200" cy="4639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public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static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IProposal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latin typeface="Courier"/>
                <a:cs typeface="Courier"/>
              </a:rPr>
              <a:t>proposeAffordablePurchase</a:t>
            </a:r>
            <a:r>
              <a:rPr lang="en-US" sz="1400" b="0" dirty="0" smtClean="0">
                <a:latin typeface="Courier"/>
                <a:cs typeface="Courier"/>
              </a:rPr>
              <a:t>(</a:t>
            </a:r>
            <a:r>
              <a:rPr lang="en-US" sz="1400" b="0" dirty="0" smtClean="0">
                <a:latin typeface="Courier"/>
                <a:cs typeface="Courier"/>
              </a:rPr>
              <a:t>User u) </a:t>
            </a:r>
            <a:r>
              <a:rPr lang="en-US" sz="1400" b="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dirty="0" smtClean="0">
                <a:latin typeface="Courier"/>
                <a:cs typeface="Courier"/>
              </a:rPr>
              <a:t> (u == null)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throw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NullPointerException</a:t>
            </a:r>
            <a:r>
              <a:rPr lang="en-US" sz="1400" dirty="0" smtClean="0">
                <a:latin typeface="Courier"/>
                <a:cs typeface="Courier"/>
              </a:rPr>
              <a:t>(“user can’t be null”);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 err="1" smtClean="0">
                <a:latin typeface="Courier"/>
                <a:cs typeface="Courier"/>
              </a:rPr>
              <a:t>IProposal</a:t>
            </a:r>
            <a:r>
              <a:rPr lang="en-US" sz="1400" dirty="0" smtClean="0">
                <a:latin typeface="Courier"/>
                <a:cs typeface="Courier"/>
              </a:rPr>
              <a:t> proposal =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null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(price &gt; </a:t>
            </a:r>
            <a:r>
              <a:rPr lang="en-US" sz="1400" b="0" dirty="0" err="1" smtClean="0">
                <a:latin typeface="Courier"/>
                <a:cs typeface="Courier"/>
              </a:rPr>
              <a:t>currentBalance</a:t>
            </a:r>
            <a:r>
              <a:rPr lang="en-US" sz="1400" b="0" dirty="0" smtClean="0">
                <a:latin typeface="Courier"/>
                <a:cs typeface="Courier"/>
              </a:rPr>
              <a:t>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[0]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[1]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[2])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err="1" smtClean="0">
                <a:latin typeface="Courier"/>
                <a:cs typeface="Courier"/>
              </a:rPr>
              <a:t>LoanOffer</a:t>
            </a:r>
            <a:r>
              <a:rPr lang="en-US" sz="1400" b="0" dirty="0" smtClean="0">
                <a:latin typeface="Courier"/>
                <a:cs typeface="Courier"/>
              </a:rPr>
              <a:t> offer;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-US" sz="1400" b="0" dirty="0" smtClean="0">
                <a:latin typeface="Courier"/>
                <a:cs typeface="Courier"/>
              </a:rPr>
              <a:t> ((offer = </a:t>
            </a:r>
            <a:r>
              <a:rPr lang="en-US" sz="1400" b="0" dirty="0" err="1" smtClean="0">
                <a:latin typeface="Courier"/>
                <a:cs typeface="Courier"/>
              </a:rPr>
              <a:t>getNextLoanOffer</a:t>
            </a:r>
            <a:r>
              <a:rPr lang="en-US" sz="1400" b="0" dirty="0" smtClean="0">
                <a:latin typeface="Courier"/>
                <a:cs typeface="Courier"/>
              </a:rPr>
              <a:t>(u)) != null)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latin typeface="Courier"/>
                <a:cs typeface="Courier"/>
              </a:rPr>
              <a:t>    .</a:t>
            </a:r>
            <a:r>
              <a:rPr lang="en-US" sz="1400" b="0" dirty="0" smtClean="0">
                <a:latin typeface="Courier"/>
                <a:cs typeface="Courier"/>
              </a:rPr>
              <a:t>..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} 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0000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(</a:t>
            </a:r>
            <a:r>
              <a:rPr lang="en-US" sz="1400" b="0" dirty="0" err="1" smtClean="0">
                <a:latin typeface="Courier"/>
                <a:cs typeface="Courier"/>
              </a:rPr>
              <a:t>BadCreditRiskException</a:t>
            </a:r>
            <a:r>
              <a:rPr lang="en-US" sz="1400" b="0" dirty="0" smtClean="0">
                <a:latin typeface="Courier"/>
                <a:cs typeface="Courier"/>
              </a:rPr>
              <a:t> e)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} 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} </a:t>
            </a:r>
            <a:r>
              <a:rPr lang="en-US" sz="1400" b="0" dirty="0" smtClean="0">
                <a:latin typeface="Courier"/>
                <a:cs typeface="Courier"/>
              </a:rPr>
              <a:t>else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1987C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1987C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 end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if can’t afford</a:t>
            </a:r>
            <a:endParaRPr lang="en-US" sz="1400" b="0" dirty="0" smtClean="0">
              <a:solidFill>
                <a:srgbClr val="31987C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>
                <a:latin typeface="Courier"/>
                <a:cs typeface="Courier"/>
              </a:rPr>
              <a:t>..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return</a:t>
            </a:r>
            <a:r>
              <a:rPr lang="en-US" sz="1400" dirty="0" smtClean="0">
                <a:latin typeface="Courier"/>
                <a:cs typeface="Courier"/>
              </a:rPr>
              <a:t> proposal;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}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// end </a:t>
            </a:r>
            <a:r>
              <a:rPr lang="en-US" sz="1400" b="0" dirty="0" err="1" smtClean="0">
                <a:solidFill>
                  <a:srgbClr val="31987C"/>
                </a:solidFill>
                <a:latin typeface="Courier"/>
                <a:cs typeface="Courier"/>
              </a:rPr>
              <a:t>makeLoan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()</a:t>
            </a:r>
            <a:endParaRPr lang="en-US" sz="1400" b="0" dirty="0">
              <a:solidFill>
                <a:srgbClr val="31987C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543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Human-friendly code – intent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</a:t>
            </a:r>
            <a:r>
              <a:rPr lang="en-US" sz="1400" b="0" dirty="0" smtClean="0">
                <a:latin typeface="Courier"/>
                <a:cs typeface="Courier"/>
              </a:rPr>
              <a:t>ropose affordable purchase: </a:t>
            </a:r>
            <a:r>
              <a:rPr lang="en-US" sz="1400" b="0" dirty="0" err="1" smtClean="0">
                <a:latin typeface="Courier"/>
                <a:cs typeface="Courier"/>
              </a:rPr>
              <a:t>func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takes</a:t>
            </a:r>
            <a:r>
              <a:rPr lang="en-US" sz="1400" b="0" dirty="0" smtClean="0">
                <a:latin typeface="Courier"/>
                <a:cs typeface="Courier"/>
              </a:rPr>
              <a:t>: </a:t>
            </a:r>
            <a:r>
              <a:rPr lang="en-US" sz="1400" b="0" dirty="0" smtClean="0">
                <a:latin typeface="Courier"/>
                <a:cs typeface="Courier"/>
              </a:rPr>
              <a:t>user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returns: -</a:t>
            </a:r>
            <a:r>
              <a:rPr lang="en-US" sz="1400" dirty="0" err="1" smtClean="0">
                <a:latin typeface="Courier"/>
                <a:cs typeface="Courier"/>
              </a:rPr>
              <a:t>nullable</a:t>
            </a:r>
            <a:r>
              <a:rPr lang="en-US" sz="1400" dirty="0" smtClean="0">
                <a:latin typeface="Courier"/>
                <a:cs typeface="Courier"/>
              </a:rPr>
              <a:t> proposal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code</a:t>
            </a:r>
            <a:r>
              <a:rPr lang="en-US" sz="1400" b="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user can’t afford purchase within 3 months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</a:t>
            </a: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b="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1400" b="0" dirty="0" smtClean="0">
                <a:latin typeface="Courier"/>
                <a:cs typeface="Courier"/>
              </a:rPr>
              <a:t> (price &gt; current balance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</a:t>
            </a: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..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price </a:t>
            </a:r>
            <a:r>
              <a:rPr lang="en-US" sz="1400" b="0" dirty="0" smtClean="0">
                <a:latin typeface="Courier"/>
                <a:cs typeface="Courier"/>
              </a:rPr>
              <a:t>&gt;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each</a:t>
            </a:r>
            <a:r>
              <a:rPr lang="en-US" sz="1400" b="0" dirty="0" smtClean="0">
                <a:latin typeface="Courier"/>
                <a:cs typeface="Courier"/>
              </a:rPr>
              <a:t>(projected balance)):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solidFill>
                  <a:srgbClr val="31987C"/>
                </a:solidFill>
                <a:latin typeface="Courier"/>
                <a:cs typeface="Courier"/>
              </a:rPr>
              <a:t>to find a loan to offer</a:t>
            </a:r>
            <a:r>
              <a:rPr lang="en-US" sz="1400" b="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offer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in</a:t>
            </a:r>
            <a:r>
              <a:rPr lang="en-US" sz="1400" b="0" dirty="0" smtClean="0">
                <a:latin typeface="Courier"/>
                <a:cs typeface="Courier"/>
              </a:rPr>
              <a:t> next loan offer(user):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bad credit risk exception: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end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if </a:t>
            </a:r>
            <a:r>
              <a:rPr lang="en-US" sz="1400" b="0" dirty="0" smtClean="0">
                <a:latin typeface="Courier"/>
                <a:cs typeface="Courier"/>
              </a:rPr>
              <a:t>can’t afford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</a:t>
            </a:r>
            <a:r>
              <a:rPr lang="en-US" sz="1400" b="0" dirty="0" smtClean="0">
                <a:latin typeface="Courier"/>
                <a:cs typeface="Courier"/>
              </a:rPr>
              <a:t>    .</a:t>
            </a:r>
            <a:r>
              <a:rPr lang="en-US" sz="1400" b="0" dirty="0" smtClean="0">
                <a:latin typeface="Courier"/>
                <a:cs typeface="Courier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75645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 and function names as anchors (yawn)</a:t>
            </a:r>
          </a:p>
          <a:p>
            <a:r>
              <a:rPr lang="en-US" dirty="0" smtClean="0"/>
              <a:t>Explained blocks</a:t>
            </a:r>
          </a:p>
          <a:p>
            <a:r>
              <a:rPr lang="en-US" dirty="0" err="1" smtClean="0"/>
              <a:t>Decl</a:t>
            </a:r>
            <a:r>
              <a:rPr lang="en-US" dirty="0" smtClean="0"/>
              <a:t> anchors</a:t>
            </a:r>
          </a:p>
          <a:p>
            <a:r>
              <a:rPr lang="en-US" dirty="0" smtClean="0"/>
              <a:t>Assignment anchors</a:t>
            </a:r>
          </a:p>
          <a:p>
            <a:r>
              <a:rPr lang="en-US" dirty="0" smtClean="0"/>
              <a:t>Comment anchors</a:t>
            </a:r>
          </a:p>
          <a:p>
            <a:r>
              <a:rPr lang="en-US" dirty="0"/>
              <a:t>Attachments</a:t>
            </a:r>
          </a:p>
          <a:p>
            <a:r>
              <a:rPr lang="en-US" dirty="0" smtClean="0"/>
              <a:t>Statements, not lines – stable and logical rather than fragile and temporary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Programming’s getting harder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Exploding complexity</a:t>
            </a:r>
          </a:p>
          <a:p>
            <a:r>
              <a:rPr lang="en-US" dirty="0" smtClean="0"/>
              <a:t>Accelerating pace </a:t>
            </a:r>
            <a:r>
              <a:rPr lang="en-US" dirty="0" smtClean="0"/>
              <a:t>of </a:t>
            </a:r>
            <a:r>
              <a:rPr lang="en-US" dirty="0" smtClean="0"/>
              <a:t>tech </a:t>
            </a:r>
            <a:r>
              <a:rPr lang="en-US" dirty="0" smtClean="0"/>
              <a:t>change</a:t>
            </a:r>
          </a:p>
          <a:p>
            <a:r>
              <a:rPr lang="en-US" dirty="0" smtClean="0"/>
              <a:t>Distributed, outsourced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Proliferating ultra scale</a:t>
            </a:r>
            <a:endParaRPr lang="en-US" dirty="0" smtClean="0"/>
          </a:p>
          <a:p>
            <a:r>
              <a:rPr lang="en-US" dirty="0" smtClean="0"/>
              <a:t>Fragmented </a:t>
            </a:r>
            <a:r>
              <a:rPr lang="en-US" dirty="0" smtClean="0"/>
              <a:t>information (docs, tickets, code, email…)</a:t>
            </a:r>
            <a:endParaRPr lang="en-US" dirty="0" smtClean="0"/>
          </a:p>
          <a:p>
            <a:r>
              <a:rPr lang="en-US" dirty="0" smtClean="0"/>
              <a:t>Steepening learning curves for </a:t>
            </a:r>
            <a:r>
              <a:rPr lang="en-US" dirty="0" smtClean="0"/>
              <a:t>niches, codebases</a:t>
            </a:r>
            <a:endParaRPr lang="en-US" dirty="0" smtClean="0"/>
          </a:p>
          <a:p>
            <a:r>
              <a:rPr lang="en-US" dirty="0" smtClean="0"/>
              <a:t>Nagging </a:t>
            </a:r>
            <a:r>
              <a:rPr lang="en-US" dirty="0" err="1" smtClean="0"/>
              <a:t>b</a:t>
            </a:r>
            <a:r>
              <a:rPr lang="en-US" dirty="0" err="1" smtClean="0"/>
              <a:t>ugginess</a:t>
            </a:r>
            <a:endParaRPr lang="en-US" dirty="0" smtClean="0"/>
          </a:p>
          <a:p>
            <a:r>
              <a:rPr lang="en-US" dirty="0" smtClean="0"/>
              <a:t>Growing “</a:t>
            </a:r>
            <a:r>
              <a:rPr lang="en-US" dirty="0" smtClean="0"/>
              <a:t>grunt work</a:t>
            </a:r>
            <a:r>
              <a:rPr lang="en-US" dirty="0" smtClean="0"/>
              <a:t>” ratio cuts margin </a:t>
            </a:r>
            <a:r>
              <a:rPr lang="en-US" dirty="0" smtClean="0"/>
              <a:t>of creativity</a:t>
            </a:r>
          </a:p>
          <a:p>
            <a:r>
              <a:rPr lang="en-US" dirty="0" smtClean="0"/>
              <a:t>Alarming divides </a:t>
            </a:r>
            <a:r>
              <a:rPr lang="en-US" dirty="0" smtClean="0"/>
              <a:t>between </a:t>
            </a:r>
            <a:r>
              <a:rPr lang="en-US" dirty="0" smtClean="0"/>
              <a:t>code, tests, and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8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Semantic decorators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Threading, Ownership, Lifecycle</a:t>
            </a:r>
          </a:p>
          <a:p>
            <a:r>
              <a:rPr lang="en-US" dirty="0" smtClean="0"/>
              <a:t>Claim about applicability: +, -, or ~</a:t>
            </a:r>
          </a:p>
          <a:p>
            <a:r>
              <a:rPr lang="en-US" dirty="0" smtClean="0"/>
              <a:t>Transitive (inheritable and more)</a:t>
            </a:r>
          </a:p>
          <a:p>
            <a:r>
              <a:rPr lang="en-US" dirty="0" smtClean="0"/>
              <a:t>Definitions can include:</a:t>
            </a:r>
          </a:p>
          <a:p>
            <a:pPr lvl="1"/>
            <a:r>
              <a:rPr lang="en-US" dirty="0" smtClean="0"/>
              <a:t>Human-friendly documentation</a:t>
            </a:r>
          </a:p>
          <a:p>
            <a:pPr lvl="1"/>
            <a:r>
              <a:rPr lang="en-US" dirty="0" smtClean="0"/>
              <a:t>Instructions to compiler</a:t>
            </a:r>
          </a:p>
          <a:p>
            <a:pPr lvl="1"/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 expansion (meta shorthand)</a:t>
            </a:r>
          </a:p>
          <a:p>
            <a:r>
              <a:rPr lang="en-US" dirty="0" smtClean="0"/>
              <a:t>Code generation (preprocessor)</a:t>
            </a:r>
          </a:p>
          <a:p>
            <a:r>
              <a:rPr lang="en-US" dirty="0" smtClean="0"/>
              <a:t>Interface sync (headers)</a:t>
            </a:r>
          </a:p>
          <a:p>
            <a:r>
              <a:rPr lang="en-US" dirty="0" smtClean="0"/>
              <a:t>Understanding (ASTs)</a:t>
            </a:r>
          </a:p>
          <a:p>
            <a:r>
              <a:rPr lang="en-US" dirty="0" smtClean="0"/>
              <a:t>Rendering (IR [</a:t>
            </a:r>
            <a:r>
              <a:rPr lang="en-US" dirty="0" err="1" smtClean="0"/>
              <a:t>llvm</a:t>
            </a:r>
            <a:r>
              <a:rPr lang="en-US" dirty="0" smtClean="0"/>
              <a:t>, </a:t>
            </a:r>
            <a:r>
              <a:rPr lang="en-US" dirty="0" smtClean="0"/>
              <a:t>JVM], C++, java, </a:t>
            </a:r>
            <a:r>
              <a:rPr lang="en-US" dirty="0" smtClean="0"/>
              <a:t>python…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Linking (binary)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on-disk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7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, classes,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3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phases does a class go through during its lifetime?</a:t>
            </a:r>
          </a:p>
          <a:p>
            <a:r>
              <a:rPr lang="en-US" dirty="0" smtClean="0"/>
              <a:t>Which methods are legal/required in each phase?</a:t>
            </a:r>
          </a:p>
          <a:p>
            <a:r>
              <a:rPr lang="en-US" dirty="0" smtClean="0"/>
              <a:t>How do phase transitions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1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are improving… but too slowly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0100"/>
            <a:ext cx="8229600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ainstream </a:t>
            </a:r>
            <a:r>
              <a:rPr lang="en-US" dirty="0" smtClean="0"/>
              <a:t>programming </a:t>
            </a:r>
            <a:r>
              <a:rPr lang="en-US" dirty="0" smtClean="0"/>
              <a:t>languages focus </a:t>
            </a:r>
            <a:r>
              <a:rPr lang="en-US" dirty="0" smtClean="0"/>
              <a:t>on </a:t>
            </a:r>
            <a:r>
              <a:rPr lang="en-US" dirty="0" smtClean="0"/>
              <a:t>telling a computer </a:t>
            </a:r>
            <a:r>
              <a:rPr lang="en-US" i="1" dirty="0" smtClean="0">
                <a:solidFill>
                  <a:srgbClr val="3065A2"/>
                </a:solidFill>
              </a:rPr>
              <a:t>what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smtClean="0"/>
              <a:t>do (imperative)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3065A2"/>
                </a:solidFill>
              </a:rPr>
              <a:t>how</a:t>
            </a:r>
            <a:r>
              <a:rPr lang="en-US" dirty="0" smtClean="0">
                <a:solidFill>
                  <a:srgbClr val="3065A2"/>
                </a:solidFill>
              </a:rPr>
              <a:t> </a:t>
            </a:r>
            <a:r>
              <a:rPr lang="en-US" dirty="0" smtClean="0"/>
              <a:t>to do it (functional).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 smtClean="0"/>
              <a:t>ignore people, and they treat </a:t>
            </a:r>
            <a:r>
              <a:rPr lang="en-US" i="1" dirty="0">
                <a:solidFill>
                  <a:srgbClr val="3065A2"/>
                </a:solidFill>
              </a:rPr>
              <a:t>why</a:t>
            </a:r>
            <a:r>
              <a:rPr lang="en-US" dirty="0" smtClean="0"/>
              <a:t> as an external, human concern.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smtClean="0"/>
              <a:t>This is unsustainable.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a library function as using the </a:t>
            </a:r>
            <a:r>
              <a:rPr lang="en-US" dirty="0" err="1" smtClean="0"/>
              <a:t>filesystem</a:t>
            </a:r>
            <a:r>
              <a:rPr lang="en-US" dirty="0" smtClean="0"/>
              <a:t>, a DB, the network</a:t>
            </a:r>
          </a:p>
          <a:p>
            <a:r>
              <a:rPr lang="en-US" dirty="0" smtClean="0"/>
              <a:t>Write performance guarantees on client function, and assert that nobody in call graph uses the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compiler, either in housekeeping phase or generating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with capital letter</a:t>
            </a:r>
          </a:p>
          <a:p>
            <a:r>
              <a:rPr lang="en-US" dirty="0" smtClean="0"/>
              <a:t>Stubbed if end with .</a:t>
            </a:r>
          </a:p>
          <a:p>
            <a:r>
              <a:rPr lang="en-US" dirty="0" smtClean="0"/>
              <a:t>Moved out during “housekeeping” phase.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params</a:t>
            </a:r>
            <a:r>
              <a:rPr lang="en-US" dirty="0" smtClean="0"/>
              <a:t>; automatically use all </a:t>
            </a:r>
            <a:r>
              <a:rPr lang="en-US" dirty="0" err="1" smtClean="0"/>
              <a:t>params</a:t>
            </a:r>
            <a:r>
              <a:rPr lang="en-US" dirty="0" smtClean="0"/>
              <a:t> from parent, with same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 smtClean="0"/>
              <a:t>Enums</a:t>
            </a:r>
            <a:r>
              <a:rPr lang="en-US" sz="2000" b="0" dirty="0" smtClean="0"/>
              <a:t> on steroids – associate any number of fields, not just name and number. Methods, as in java.</a:t>
            </a:r>
          </a:p>
          <a:p>
            <a:r>
              <a:rPr lang="en-US" sz="2000" b="0" dirty="0" smtClean="0"/>
              <a:t>Define semantics for each column with full intent power.</a:t>
            </a:r>
          </a:p>
          <a:p>
            <a:r>
              <a:rPr lang="en-US" sz="2000" b="0" dirty="0" smtClean="0"/>
              <a:t>Declarable with </a:t>
            </a:r>
            <a:r>
              <a:rPr lang="en-US" sz="2000" b="0" dirty="0" err="1" smtClean="0"/>
              <a:t>json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csv</a:t>
            </a:r>
            <a:r>
              <a:rPr lang="en-US" sz="2000" b="0" dirty="0" smtClean="0"/>
              <a:t>, or </a:t>
            </a:r>
            <a:r>
              <a:rPr lang="en-US" sz="2000" b="0" dirty="0" err="1" smtClean="0"/>
              <a:t>tsv</a:t>
            </a:r>
            <a:r>
              <a:rPr lang="en-US" sz="2000" b="0" dirty="0" smtClean="0"/>
              <a:t> </a:t>
            </a:r>
            <a:r>
              <a:rPr lang="en-US" sz="2000" b="0" dirty="0" smtClean="0"/>
              <a:t>attachment.</a:t>
            </a:r>
          </a:p>
          <a:p>
            <a:r>
              <a:rPr lang="en-US" sz="2000" b="0" dirty="0" smtClean="0"/>
              <a:t>May contain </a:t>
            </a:r>
            <a:r>
              <a:rPr lang="en-US" sz="2000" b="0" dirty="0" err="1" smtClean="0"/>
              <a:t>metacode</a:t>
            </a:r>
            <a:r>
              <a:rPr lang="en-US" sz="2000" b="0" dirty="0"/>
              <a:t> </a:t>
            </a:r>
            <a:r>
              <a:rPr lang="en-US" sz="2000" b="0" dirty="0" smtClean="0"/>
              <a:t>(formulas)</a:t>
            </a:r>
          </a:p>
          <a:p>
            <a:endParaRPr lang="en-US" sz="2000" b="0" dirty="0"/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p</a:t>
            </a:r>
            <a:r>
              <a:rPr lang="en-US" sz="1600" b="0" dirty="0" smtClean="0">
                <a:latin typeface="Courier"/>
                <a:cs typeface="Courier"/>
              </a:rPr>
              <a:t>lanets: table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fields: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name: symbolic id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value: +range(1,8)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mass: +units(“kg”) double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sidereal period: +units(“year”) double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data: “../data/</a:t>
            </a:r>
            <a:r>
              <a:rPr lang="en-US" sz="1600" b="0" dirty="0" err="1" smtClean="0">
                <a:latin typeface="Courier"/>
                <a:cs typeface="Courier"/>
              </a:rPr>
              <a:t>planets.csv</a:t>
            </a:r>
            <a:r>
              <a:rPr lang="en-US" sz="1600" b="0" dirty="0" smtClean="0">
                <a:latin typeface="Courier"/>
                <a:cs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1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C++11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 with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67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 smtClean="0"/>
              <a:t>“Header files” let you describe an interface without showing implementation.</a:t>
            </a:r>
          </a:p>
          <a:p>
            <a:r>
              <a:rPr lang="en-US" sz="2400" b="0" dirty="0" smtClean="0"/>
              <a:t>Rich enough to code or compile clients against.</a:t>
            </a:r>
          </a:p>
          <a:p>
            <a:r>
              <a:rPr lang="en-US" sz="2400" b="0" dirty="0" smtClean="0"/>
              <a:t>Generated or updated by compiler from </a:t>
            </a:r>
            <a:r>
              <a:rPr lang="en-US" sz="2400" b="0" dirty="0" err="1" smtClean="0"/>
              <a:t>impl</a:t>
            </a:r>
            <a:r>
              <a:rPr lang="en-US" sz="2400" b="0" dirty="0" smtClean="0"/>
              <a:t>, so you don’t have to maintain them by hand.</a:t>
            </a:r>
          </a:p>
          <a:p>
            <a:r>
              <a:rPr lang="en-US" sz="2400" b="0" dirty="0" smtClean="0"/>
              <a:t>Semantics in header are automatically versioned to detect breaking changes</a:t>
            </a:r>
            <a:r>
              <a:rPr lang="en-US" sz="2400" b="0" dirty="0" smtClean="0"/>
              <a:t>.</a:t>
            </a:r>
          </a:p>
          <a:p>
            <a:r>
              <a:rPr lang="en-US" sz="2400" dirty="0" smtClean="0"/>
              <a:t>Interfaces used with a claim about </a:t>
            </a:r>
            <a:r>
              <a:rPr lang="en-US" sz="2400" dirty="0" err="1" smtClean="0"/>
              <a:t>verison</a:t>
            </a:r>
            <a:r>
              <a:rPr lang="en-US" sz="2400" dirty="0" smtClean="0"/>
              <a:t>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06043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</a:p>
          <a:p>
            <a:r>
              <a:rPr lang="en-US" dirty="0" smtClean="0"/>
              <a:t>Reorder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Verify a theory</a:t>
            </a:r>
          </a:p>
          <a:p>
            <a:r>
              <a:rPr lang="en-US" dirty="0" smtClean="0"/>
              <a:t>Stub generator</a:t>
            </a:r>
          </a:p>
          <a:p>
            <a:r>
              <a:rPr lang="en-US" dirty="0" smtClean="0"/>
              <a:t>Code format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4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vs.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time do you spend manually wrapping lines and prettifying per your own preference?</a:t>
            </a:r>
          </a:p>
          <a:p>
            <a:r>
              <a:rPr lang="en-US" dirty="0" smtClean="0"/>
              <a:t>Line continuation strategies are ugly and/or ambiguous.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line centrism is necessary so we can find stuff,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NO. There is a better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“why</a:t>
            </a:r>
            <a:r>
              <a:rPr lang="en-US" dirty="0" smtClean="0"/>
              <a:t>”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943"/>
            <a:ext cx="8445500" cy="4608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many times have you…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b="0" dirty="0" smtClean="0"/>
              <a:t>Been surprised by new </a:t>
            </a:r>
            <a:r>
              <a:rPr lang="en-US" sz="2400" b="0" dirty="0" smtClean="0"/>
              <a:t>requirements?</a:t>
            </a:r>
          </a:p>
          <a:p>
            <a:r>
              <a:rPr lang="en-US" sz="2400" b="0" dirty="0" smtClean="0"/>
              <a:t>Begged for design docs to clarify inherited code?</a:t>
            </a:r>
            <a:endParaRPr lang="en-US" sz="2400" b="0" dirty="0" smtClean="0"/>
          </a:p>
          <a:p>
            <a:r>
              <a:rPr lang="en-US" sz="2400" b="0" dirty="0" smtClean="0"/>
              <a:t>Written comments but feared someone </a:t>
            </a:r>
            <a:r>
              <a:rPr lang="en-US" sz="2400" b="0" dirty="0" smtClean="0"/>
              <a:t>would miss a </a:t>
            </a:r>
            <a:r>
              <a:rPr lang="en-US" sz="2400" b="0" dirty="0" smtClean="0"/>
              <a:t>subtlety?</a:t>
            </a:r>
            <a:endParaRPr lang="en-US" sz="2400" b="0" dirty="0" smtClean="0"/>
          </a:p>
          <a:p>
            <a:r>
              <a:rPr lang="en-US" sz="2400" b="0" dirty="0" smtClean="0"/>
              <a:t>Struggled to </a:t>
            </a:r>
            <a:r>
              <a:rPr lang="en-US" sz="2400" b="0" dirty="0" err="1" smtClean="0"/>
              <a:t>grok</a:t>
            </a:r>
            <a:r>
              <a:rPr lang="en-US" sz="2400" b="0" dirty="0" smtClean="0"/>
              <a:t> a </a:t>
            </a:r>
            <a:r>
              <a:rPr lang="en-US" sz="2400" b="0" dirty="0" smtClean="0"/>
              <a:t>messy state machine or tangle of threads?</a:t>
            </a:r>
          </a:p>
          <a:p>
            <a:r>
              <a:rPr lang="en-US" sz="2400" b="0" dirty="0" smtClean="0"/>
              <a:t>Sanitized </a:t>
            </a:r>
            <a:r>
              <a:rPr lang="en-US" sz="2400" b="0" dirty="0" smtClean="0"/>
              <a:t>input to a </a:t>
            </a:r>
            <a:r>
              <a:rPr lang="en-US" sz="2400" b="0" dirty="0" smtClean="0"/>
              <a:t>function, unable to trust preconditions?</a:t>
            </a:r>
            <a:endParaRPr lang="en-US" sz="2400" b="0" dirty="0" smtClean="0"/>
          </a:p>
          <a:p>
            <a:r>
              <a:rPr lang="en-US" sz="2400" b="0" dirty="0" smtClean="0"/>
              <a:t>Wondered if </a:t>
            </a:r>
            <a:r>
              <a:rPr lang="en-US" sz="2400" b="0" dirty="0" smtClean="0"/>
              <a:t>coders </a:t>
            </a:r>
            <a:r>
              <a:rPr lang="en-US" sz="2400" b="0" dirty="0" smtClean="0"/>
              <a:t>cared at all about the user experience?</a:t>
            </a:r>
          </a:p>
          <a:p>
            <a:r>
              <a:rPr lang="en-US" sz="2400" b="0" dirty="0" smtClean="0"/>
              <a:t>Felt a communication gap between execs/sales/PM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dev</a:t>
            </a:r>
            <a:r>
              <a:rPr lang="en-US" sz="2400" b="0" dirty="0" smtClean="0"/>
              <a:t>/</a:t>
            </a:r>
            <a:r>
              <a:rPr lang="en-US" sz="2400" b="0" dirty="0" smtClean="0"/>
              <a:t>PS?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76065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Intent is a better way to build software…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rogramming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 smtClean="0"/>
          </a:p>
          <a:p>
            <a:pPr lvl="1"/>
            <a:r>
              <a:rPr lang="en-US" dirty="0" smtClean="0"/>
              <a:t>Compiler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Methodology</a:t>
            </a:r>
            <a:endParaRPr lang="en-US" dirty="0" smtClean="0"/>
          </a:p>
          <a:p>
            <a:pPr lvl="1"/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Mindset</a:t>
            </a:r>
          </a:p>
          <a:p>
            <a:pPr lvl="1"/>
            <a:endParaRPr lang="en-US" sz="1800" dirty="0"/>
          </a:p>
          <a:p>
            <a:pPr marL="57150" indent="0">
              <a:buNone/>
            </a:pPr>
            <a:r>
              <a:rPr lang="en-US" dirty="0" smtClean="0"/>
              <a:t>…which focuses on people and their why’s.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6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</a:t>
            </a:r>
            <a:r>
              <a:rPr lang="en-US" dirty="0" smtClean="0"/>
              <a:t>own “Why?”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2305328"/>
            <a:ext cx="7019651" cy="287138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dirty="0" smtClean="0"/>
              <a:t>Intent </a:t>
            </a:r>
            <a:r>
              <a:rPr lang="en-US" dirty="0" smtClean="0"/>
              <a:t>is the artisan’s choice when stakes are high. It empowers fearless </a:t>
            </a:r>
            <a:r>
              <a:rPr lang="en-US" dirty="0" smtClean="0"/>
              <a:t>and disciplined </a:t>
            </a:r>
            <a:r>
              <a:rPr lang="en-US" dirty="0" smtClean="0"/>
              <a:t>creativity to tame the most demanding compute problems, thus making tomorrow’s world better for everyone.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0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compass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People are the heart of software.</a:t>
            </a:r>
          </a:p>
          <a:p>
            <a:r>
              <a:rPr lang="en-US" sz="2800" dirty="0" smtClean="0"/>
              <a:t>Clarity pays off.</a:t>
            </a:r>
            <a:endParaRPr lang="en-US" sz="2800" dirty="0"/>
          </a:p>
          <a:p>
            <a:r>
              <a:rPr lang="en-US" sz="2800" dirty="0" smtClean="0"/>
              <a:t>Regular patterns empower creativity.</a:t>
            </a:r>
            <a:endParaRPr lang="en-US" sz="2800" dirty="0"/>
          </a:p>
          <a:p>
            <a:r>
              <a:rPr lang="en-US" sz="2800" dirty="0" smtClean="0"/>
              <a:t>Corner </a:t>
            </a:r>
            <a:r>
              <a:rPr lang="en-US" sz="2800" dirty="0"/>
              <a:t>cases </a:t>
            </a:r>
            <a:r>
              <a:rPr lang="en-US" sz="2800" dirty="0" smtClean="0"/>
              <a:t>happen all the time.</a:t>
            </a:r>
            <a:endParaRPr lang="en-US" sz="2800" dirty="0"/>
          </a:p>
          <a:p>
            <a:r>
              <a:rPr lang="en-US" sz="2800" dirty="0" smtClean="0"/>
              <a:t>Craftsmanship is a shared imperative.</a:t>
            </a:r>
            <a:endParaRPr lang="en-US" sz="2800" dirty="0"/>
          </a:p>
          <a:p>
            <a:r>
              <a:rPr lang="en-US" sz="2800" dirty="0" smtClean="0"/>
              <a:t>Quality </a:t>
            </a:r>
            <a:r>
              <a:rPr lang="en-US" sz="2800" dirty="0"/>
              <a:t>software </a:t>
            </a:r>
            <a:r>
              <a:rPr lang="en-US" sz="2800" dirty="0" smtClean="0"/>
              <a:t>enriches the world.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76234" y="1867749"/>
            <a:ext cx="5653306" cy="5832535"/>
            <a:chOff x="2914635" y="2896448"/>
            <a:chExt cx="2093817" cy="2160198"/>
          </a:xfrm>
        </p:grpSpPr>
        <p:sp>
          <p:nvSpPr>
            <p:cNvPr id="4" name="Isosceles Triangle 3"/>
            <p:cNvSpPr/>
            <p:nvPr/>
          </p:nvSpPr>
          <p:spPr>
            <a:xfrm rot="17194342" flipV="1">
              <a:off x="3432564" y="3480757"/>
              <a:ext cx="1162842" cy="198893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914635" y="2896448"/>
              <a:ext cx="1849836" cy="1980171"/>
              <a:chOff x="2914635" y="2896448"/>
              <a:chExt cx="1849836" cy="1980171"/>
            </a:xfrm>
          </p:grpSpPr>
          <p:sp>
            <p:nvSpPr>
              <p:cNvPr id="6" name="Isosceles Triangle 5"/>
              <p:cNvSpPr/>
              <p:nvPr/>
            </p:nvSpPr>
            <p:spPr>
              <a:xfrm rot="17794342" flipV="1">
                <a:off x="3346171" y="3458319"/>
                <a:ext cx="1046558" cy="1790042"/>
              </a:xfrm>
              <a:prstGeom prst="triangle">
                <a:avLst/>
              </a:prstGeom>
              <a:gradFill>
                <a:gsLst>
                  <a:gs pos="0">
                    <a:srgbClr val="31987C"/>
                  </a:gs>
                  <a:gs pos="100000">
                    <a:srgbClr val="C2D766"/>
                  </a:gs>
                </a:gsLst>
              </a:gradFill>
              <a:ln w="317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914635" y="2896448"/>
                <a:ext cx="1611038" cy="1894105"/>
                <a:chOff x="2914635" y="2896448"/>
                <a:chExt cx="1611038" cy="1894105"/>
              </a:xfrm>
            </p:grpSpPr>
            <p:sp>
              <p:nvSpPr>
                <p:cNvPr id="7" name="Isosceles Triangle 6"/>
                <p:cNvSpPr/>
                <p:nvPr/>
              </p:nvSpPr>
              <p:spPr>
                <a:xfrm rot="18394342" flipV="1">
                  <a:off x="3249203" y="3413523"/>
                  <a:ext cx="941902" cy="161103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Isosceles Triangle 7"/>
                <p:cNvSpPr/>
                <p:nvPr/>
              </p:nvSpPr>
              <p:spPr>
                <a:xfrm rot="18994342" flipV="1">
                  <a:off x="3173785" y="3340619"/>
                  <a:ext cx="847712" cy="144993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Isosceles Triangle 8"/>
                <p:cNvSpPr/>
                <p:nvPr/>
              </p:nvSpPr>
              <p:spPr>
                <a:xfrm rot="19594342" flipV="1">
                  <a:off x="3137316" y="3264121"/>
                  <a:ext cx="762941" cy="130494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/>
                <p:cNvSpPr/>
                <p:nvPr/>
              </p:nvSpPr>
              <p:spPr>
                <a:xfrm rot="20194342" flipV="1">
                  <a:off x="3136726" y="3186430"/>
                  <a:ext cx="686647" cy="117444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20794342" flipV="1">
                  <a:off x="3166430" y="3134252"/>
                  <a:ext cx="617982" cy="10570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rot="21394342" flipV="1">
                  <a:off x="3204511" y="3071589"/>
                  <a:ext cx="556184" cy="95130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 rot="394342" flipV="1">
                  <a:off x="3261142" y="3022637"/>
                  <a:ext cx="500566" cy="85617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994342" flipV="1">
                  <a:off x="3321106" y="2975824"/>
                  <a:ext cx="450509" cy="770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594342" flipV="1">
                  <a:off x="3393210" y="2934257"/>
                  <a:ext cx="405458" cy="6935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2194342" flipV="1">
                  <a:off x="3472742" y="2897299"/>
                  <a:ext cx="364912" cy="62415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rot="2794342" flipV="1">
                  <a:off x="3552689" y="2871001"/>
                  <a:ext cx="328421" cy="56173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 rot="3394342" flipV="1">
                  <a:off x="3642868" y="2836143"/>
                  <a:ext cx="295579" cy="50556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>
                <a:xfrm rot="3994342" flipV="1">
                  <a:off x="3734728" y="2809280"/>
                  <a:ext cx="266021" cy="45500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4594342" flipV="1">
                  <a:off x="3812799" y="2811405"/>
                  <a:ext cx="239419" cy="40950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>
                <a:xfrm rot="5194342" flipV="1">
                  <a:off x="3886033" y="2822493"/>
                  <a:ext cx="215477" cy="36855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5794342" flipV="1">
                  <a:off x="3957625" y="2844662"/>
                  <a:ext cx="193929" cy="33170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6394342" flipV="1">
                  <a:off x="4017190" y="2869285"/>
                  <a:ext cx="174536" cy="29853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6994342" flipV="1">
                  <a:off x="4068296" y="2900967"/>
                  <a:ext cx="157082" cy="26867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7594342" flipV="1">
                  <a:off x="4121521" y="2938597"/>
                  <a:ext cx="141374" cy="24180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8194342" flipV="1">
                  <a:off x="4158960" y="2980157"/>
                  <a:ext cx="127237" cy="21762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8794342" flipV="1">
                  <a:off x="4186012" y="3017939"/>
                  <a:ext cx="114513" cy="1958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rot="9394342" flipV="1">
                  <a:off x="4205343" y="3053241"/>
                  <a:ext cx="103062" cy="17627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rot="9994342" flipV="1">
                  <a:off x="4216578" y="3086339"/>
                  <a:ext cx="92756" cy="15865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0594342" flipV="1">
                  <a:off x="4223307" y="3115275"/>
                  <a:ext cx="83480" cy="14278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11194342" flipV="1">
                  <a:off x="4224294" y="3143189"/>
                  <a:ext cx="75132" cy="12850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1794342" flipV="1">
                  <a:off x="4221964" y="3160975"/>
                  <a:ext cx="67619" cy="115656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12394342" flipV="1">
                  <a:off x="4217299" y="3175597"/>
                  <a:ext cx="60857" cy="104090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rot="12994342" flipV="1">
                  <a:off x="4212228" y="3190934"/>
                  <a:ext cx="54771" cy="93681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34"/>
                <p:cNvSpPr/>
                <p:nvPr/>
              </p:nvSpPr>
              <p:spPr>
                <a:xfrm rot="13594342" flipV="1">
                  <a:off x="4204454" y="3202938"/>
                  <a:ext cx="49294" cy="84313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 rot="14194342" flipV="1">
                  <a:off x="4196785" y="3211552"/>
                  <a:ext cx="44365" cy="75882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 rot="14794342" flipV="1">
                  <a:off x="4189382" y="3218336"/>
                  <a:ext cx="39929" cy="68294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5394342" flipV="1">
                  <a:off x="4178135" y="3224459"/>
                  <a:ext cx="35936" cy="61465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15994342" flipV="1">
                  <a:off x="4169126" y="3231605"/>
                  <a:ext cx="32342" cy="55319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594342" flipV="1">
                  <a:off x="4160228" y="3235715"/>
                  <a:ext cx="29108" cy="49787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17194342" flipV="1">
                  <a:off x="4148439" y="3235781"/>
                  <a:ext cx="26197" cy="44808"/>
                </a:xfrm>
                <a:prstGeom prst="triangle">
                  <a:avLst/>
                </a:prstGeom>
                <a:gradFill>
                  <a:gsLst>
                    <a:gs pos="0">
                      <a:srgbClr val="31987C"/>
                    </a:gs>
                    <a:gs pos="100000">
                      <a:srgbClr val="C2D766"/>
                    </a:gs>
                  </a:gsLst>
                </a:gradFill>
                <a:ln w="3175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“fractal fan” logo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0" y="1473200"/>
            <a:ext cx="9144000" cy="5384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69900" y="1727200"/>
            <a:ext cx="8267700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uilds from an easy shape—a balanced, golden-mean triangle—replicated simply but with care. It suggests:</a:t>
            </a:r>
          </a:p>
          <a:p>
            <a:endParaRPr lang="en-US" dirty="0"/>
          </a:p>
          <a:p>
            <a:pPr marL="228600" indent="-228600"/>
            <a:r>
              <a:rPr lang="en-US" sz="2400" b="1" dirty="0" smtClean="0"/>
              <a:t>An unfurling leaf</a:t>
            </a:r>
            <a:r>
              <a:rPr lang="en-US" sz="2400" dirty="0" smtClean="0"/>
              <a:t>: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Living systems and organic growth are a good model for software. Nature is familiar, modest, and patient—yet superbly sophisticated, adaptive, and robust. Leaves energize ecosystems, scrub waste, signal stress, and feed and delight people.</a:t>
            </a:r>
          </a:p>
          <a:p>
            <a:pPr marL="228600" indent="-228600"/>
            <a:endParaRPr lang="en-US" sz="1200" dirty="0" smtClean="0"/>
          </a:p>
          <a:p>
            <a:pPr marL="228600" indent="-228600"/>
            <a:r>
              <a:rPr lang="en-US" sz="2400" b="1" dirty="0" smtClean="0"/>
              <a:t>A recursive spiral</a:t>
            </a:r>
            <a:r>
              <a:rPr lang="en-US" sz="2400" dirty="0" smtClean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Fractals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cleanly encapsulate complexity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manifest patterns in terse, distilled formulas. They invite attention to detail, mathematical rigor, and science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They’re beautiful at all levels.</a:t>
            </a:r>
          </a:p>
          <a:p>
            <a:pPr marL="228600" indent="-228600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/>
            <a:r>
              <a:rPr lang="en-US" sz="2400" b="1" dirty="0"/>
              <a:t>A wave</a:t>
            </a:r>
            <a:r>
              <a:rPr lang="en-US" sz="2400" dirty="0"/>
              <a:t>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mindset and techniques embodied by intent are the wave of the future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Waves build and resonate.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code</a:t>
            </a:r>
          </a:p>
          <a:p>
            <a:r>
              <a:rPr lang="en-US" dirty="0" smtClean="0"/>
              <a:t>Lots of coders</a:t>
            </a:r>
          </a:p>
          <a:p>
            <a:r>
              <a:rPr lang="en-US" dirty="0" smtClean="0"/>
              <a:t>High scale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quality bar</a:t>
            </a:r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 smtClean="0"/>
              <a:t>code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1828</Words>
  <Application>Microsoft Macintosh PowerPoint</Application>
  <PresentationFormat>On-screen Show (4:3)</PresentationFormat>
  <Paragraphs>267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Introducing “Intent”</vt:lpstr>
      <vt:lpstr>Programming’s getting harder</vt:lpstr>
      <vt:lpstr>Tools are improving… but too slowly</vt:lpstr>
      <vt:lpstr>When “why” is missing</vt:lpstr>
      <vt:lpstr>Say hello to Intent</vt:lpstr>
      <vt:lpstr>Intent’s own “Why?”</vt:lpstr>
      <vt:lpstr>Intent’s compass</vt:lpstr>
      <vt:lpstr>The “fractal fan” logo</vt:lpstr>
      <vt:lpstr>Sweet Spot</vt:lpstr>
      <vt:lpstr>Positioning</vt:lpstr>
      <vt:lpstr>How Intent is different</vt:lpstr>
      <vt:lpstr>People as a language target</vt:lpstr>
      <vt:lpstr>More, better meaning</vt:lpstr>
      <vt:lpstr>(Non)Explicitation – C++</vt:lpstr>
      <vt:lpstr>(Non)Explicitation – python</vt:lpstr>
      <vt:lpstr>Explicitation – Intent</vt:lpstr>
      <vt:lpstr>(Non)Human-friendly code – java </vt:lpstr>
      <vt:lpstr>Human-friendly code – intent </vt:lpstr>
      <vt:lpstr>Code as hypertext</vt:lpstr>
      <vt:lpstr>Marks</vt:lpstr>
      <vt:lpstr>Compilation</vt:lpstr>
      <vt:lpstr>Predictable on-disk structure</vt:lpstr>
      <vt:lpstr>Duck typing</vt:lpstr>
      <vt:lpstr>Implicit interfaces</vt:lpstr>
      <vt:lpstr>Parallelism</vt:lpstr>
      <vt:lpstr>Structs, classes, actors</vt:lpstr>
      <vt:lpstr>Lifecycle</vt:lpstr>
      <vt:lpstr>Progressive disclosure</vt:lpstr>
      <vt:lpstr>Convention over configuration</vt:lpstr>
      <vt:lpstr>Resource semantics</vt:lpstr>
      <vt:lpstr>Meta code</vt:lpstr>
      <vt:lpstr>Step routines</vt:lpstr>
      <vt:lpstr>Tables</vt:lpstr>
      <vt:lpstr>Translations</vt:lpstr>
      <vt:lpstr>Interfaces</vt:lpstr>
      <vt:lpstr>Hints</vt:lpstr>
      <vt:lpstr>Lines vs. Statements</vt:lpstr>
    </vt:vector>
  </TitlesOfParts>
  <Company>Adaptive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“Intent”</dc:title>
  <dc:creator>Daniel Hardman</dc:creator>
  <cp:lastModifiedBy>Daniel Hardman</cp:lastModifiedBy>
  <cp:revision>53</cp:revision>
  <dcterms:created xsi:type="dcterms:W3CDTF">2014-02-08T01:27:31Z</dcterms:created>
  <dcterms:modified xsi:type="dcterms:W3CDTF">2014-02-09T00:23:26Z</dcterms:modified>
</cp:coreProperties>
</file>