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2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2D766"/>
    <a:srgbClr val="319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3" autoAdjust="0"/>
    <p:restoredTop sz="99505" autoAdjust="0"/>
  </p:normalViewPr>
  <p:slideViewPr>
    <p:cSldViewPr snapToGrid="0">
      <p:cViewPr>
        <p:scale>
          <a:sx n="100" d="100"/>
          <a:sy n="100" d="100"/>
        </p:scale>
        <p:origin x="-3104" y="-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fidentia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54" y="25638"/>
            <a:ext cx="8153400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38" y="1510929"/>
            <a:ext cx="7315200" cy="4144963"/>
          </a:xfrm>
          <a:prstGeom prst="rect">
            <a:avLst/>
          </a:prstGeom>
        </p:spPr>
        <p:txBody>
          <a:bodyPr/>
          <a:lstStyle>
            <a:lvl1pPr>
              <a:buClr>
                <a:srgbClr val="003363"/>
              </a:buClr>
              <a:buFont typeface="Verdana" pitchFamily="34" charset="0"/>
              <a:buChar char="▪"/>
              <a:defRPr sz="2400" b="1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003363"/>
              </a:buClr>
              <a:buFont typeface="Verdana" pitchFamily="34" charset="0"/>
              <a:buChar char="▪"/>
              <a:defRPr sz="2000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003363"/>
              </a:buClr>
              <a:buFont typeface="Verdana" pitchFamily="34" charset="0"/>
              <a:buChar char="▪"/>
              <a:defRPr sz="1800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003363"/>
              </a:buClr>
              <a:buFont typeface="Verdana" pitchFamily="34" charset="0"/>
              <a:buChar char="▪"/>
              <a:defRPr sz="1600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003363"/>
              </a:buClr>
              <a:buFont typeface="Verdana" pitchFamily="34" charset="0"/>
              <a:buChar char="▪"/>
              <a:defRPr sz="1400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2286000" y="6397823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</a:rPr>
              <a:t>© 2012 ADAPTIVE COMPUTING, INC.  |  CONFIDENTIAL</a:t>
            </a:r>
          </a:p>
          <a:p>
            <a:pPr algn="ctr"/>
            <a:endParaRPr lang="en-US" sz="700" dirty="0"/>
          </a:p>
        </p:txBody>
      </p:sp>
      <p:sp>
        <p:nvSpPr>
          <p:cNvPr id="12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0" y="632460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7BE5D27-CCD0-473F-971E-3C81026C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24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776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655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723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0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156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50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6324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858000" y="3886200"/>
            <a:ext cx="0" cy="30480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3886200"/>
            <a:ext cx="16764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2120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2454" y="25638"/>
            <a:ext cx="8153400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59038" y="1510929"/>
            <a:ext cx="3708162" cy="4144963"/>
          </a:xfrm>
          <a:prstGeom prst="rect">
            <a:avLst/>
          </a:prstGeom>
        </p:spPr>
        <p:txBody>
          <a:bodyPr/>
          <a:lstStyle>
            <a:lvl1pPr>
              <a:buClr>
                <a:srgbClr val="003363"/>
              </a:buClr>
              <a:buFont typeface="Verdana" pitchFamily="34" charset="0"/>
              <a:buChar char="▪"/>
              <a:defRPr sz="2400" b="1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003363"/>
              </a:buClr>
              <a:buFont typeface="Verdana" pitchFamily="34" charset="0"/>
              <a:buChar char="▪"/>
              <a:defRPr sz="2000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003363"/>
              </a:buClr>
              <a:buFont typeface="Verdana" pitchFamily="34" charset="0"/>
              <a:buChar char="▪"/>
              <a:defRPr sz="1800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003363"/>
              </a:buClr>
              <a:buFont typeface="Verdana" pitchFamily="34" charset="0"/>
              <a:buChar char="▪"/>
              <a:defRPr sz="1600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003363"/>
              </a:buClr>
              <a:buFont typeface="Verdana" pitchFamily="34" charset="0"/>
              <a:buChar char="▪"/>
              <a:defRPr sz="1400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826238" y="1524000"/>
            <a:ext cx="3708162" cy="4144963"/>
          </a:xfrm>
          <a:prstGeom prst="rect">
            <a:avLst/>
          </a:prstGeom>
        </p:spPr>
        <p:txBody>
          <a:bodyPr/>
          <a:lstStyle>
            <a:lvl1pPr>
              <a:buClr>
                <a:srgbClr val="003363"/>
              </a:buClr>
              <a:buFont typeface="Verdana" pitchFamily="34" charset="0"/>
              <a:buChar char="▪"/>
              <a:defRPr sz="2400" b="1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Clr>
                <a:srgbClr val="003363"/>
              </a:buClr>
              <a:buFont typeface="Verdana" pitchFamily="34" charset="0"/>
              <a:buChar char="▪"/>
              <a:defRPr sz="2000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Clr>
                <a:srgbClr val="003363"/>
              </a:buClr>
              <a:buFont typeface="Verdana" pitchFamily="34" charset="0"/>
              <a:buChar char="▪"/>
              <a:defRPr sz="1800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Clr>
                <a:srgbClr val="003363"/>
              </a:buClr>
              <a:buFont typeface="Verdana" pitchFamily="34" charset="0"/>
              <a:buChar char="▪"/>
              <a:defRPr sz="1600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>
                <a:srgbClr val="003363"/>
              </a:buClr>
              <a:buFont typeface="Verdana" pitchFamily="34" charset="0"/>
              <a:buChar char="▪"/>
              <a:defRPr sz="1400">
                <a:solidFill>
                  <a:srgbClr val="00336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86000" y="6397823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</a:rPr>
              <a:t>© 2012 ADAPTIVE COMPUTING, INC.  |  CONFIDENTIAL</a:t>
            </a:r>
          </a:p>
          <a:p>
            <a:pPr algn="ctr"/>
            <a:endParaRPr lang="en-US" sz="70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0" y="632460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7BE5D27-CCD0-473F-971E-3C81026C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4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Full Pag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2454" y="25638"/>
            <a:ext cx="8153400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0" y="632460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7BE5D27-CCD0-473F-971E-3C81026C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50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6324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858000" y="3886200"/>
            <a:ext cx="0" cy="304800"/>
          </a:xfrm>
          <a:prstGeom prst="line">
            <a:avLst/>
          </a:prstGeom>
          <a:ln w="285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934200" y="3886200"/>
            <a:ext cx="1676400" cy="106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56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577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16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5D27-CCD0-473F-971E-3C81026C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25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04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72454" y="25638"/>
            <a:ext cx="8153400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0" y="632460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7BE5D27-CCD0-473F-971E-3C81026C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70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99288-2384-C64C-992A-406B1D78017E}" type="datetimeFigureOut">
              <a:rPr lang="en-US" smtClean="0"/>
              <a:t>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5D27-CCD0-473F-971E-3C81026CF1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“Intent”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Hardman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Feb 2014</a:t>
            </a:r>
            <a:endParaRPr lang="en-US" dirty="0"/>
          </a:p>
        </p:txBody>
      </p:sp>
      <p:pic>
        <p:nvPicPr>
          <p:cNvPr id="6" name="Picture 5" descr="intent-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9300"/>
            <a:ext cx="4035274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88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and better meaning per syntax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Marks</a:t>
            </a:r>
          </a:p>
          <a:p>
            <a:r>
              <a:rPr lang="en-US" dirty="0" smtClean="0"/>
              <a:t>Less repetition</a:t>
            </a:r>
          </a:p>
          <a:p>
            <a:r>
              <a:rPr lang="en-US" dirty="0" smtClean="0"/>
              <a:t>Transitive and computable semantics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10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(Non)</a:t>
            </a:r>
            <a:r>
              <a:rPr lang="en-US" dirty="0" err="1" smtClean="0"/>
              <a:t>Explicitation</a:t>
            </a:r>
            <a:r>
              <a:rPr lang="en-US" dirty="0" smtClean="0"/>
              <a:t> –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bool</a:t>
            </a:r>
            <a:r>
              <a:rPr lang="en-US" sz="1400" dirty="0">
                <a:latin typeface="Courier"/>
                <a:cs typeface="Courier"/>
              </a:rPr>
              <a:t> Vehicle::</a:t>
            </a:r>
            <a:r>
              <a:rPr lang="en-US" sz="1400" dirty="0" err="1">
                <a:latin typeface="Courier"/>
                <a:cs typeface="Courier"/>
              </a:rPr>
              <a:t>SetCustomAttr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VAttrEnum</a:t>
            </a:r>
            <a:r>
              <a:rPr lang="en-US" sz="1400" dirty="0">
                <a:latin typeface="Courier"/>
                <a:cs typeface="Courier"/>
              </a:rPr>
              <a:t> which, char </a:t>
            </a:r>
            <a:r>
              <a:rPr lang="en-US" sz="1400" dirty="0" err="1">
                <a:latin typeface="Courier"/>
                <a:cs typeface="Courier"/>
              </a:rPr>
              <a:t>const</a:t>
            </a:r>
            <a:r>
              <a:rPr lang="en-US" sz="1400" dirty="0">
                <a:latin typeface="Courier"/>
                <a:cs typeface="Courier"/>
              </a:rPr>
              <a:t> * value</a:t>
            </a:r>
            <a:r>
              <a:rPr lang="en-US" sz="1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err="1" smtClean="0">
                <a:latin typeface="Courier"/>
                <a:cs typeface="Courier"/>
              </a:rPr>
              <a:t>int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sinceYear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/ implementation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  <a:p>
            <a:endParaRPr lang="en-US" sz="1400" dirty="0"/>
          </a:p>
          <a:p>
            <a:r>
              <a:rPr lang="en-US" sz="1400" dirty="0"/>
              <a:t>Are all possible values of </a:t>
            </a:r>
            <a:r>
              <a:rPr lang="en-US" sz="1400" dirty="0" err="1"/>
              <a:t>VAttrEnum</a:t>
            </a:r>
            <a:r>
              <a:rPr lang="en-US" sz="1400" dirty="0"/>
              <a:t> valid for the which parameter?</a:t>
            </a:r>
          </a:p>
          <a:p>
            <a:r>
              <a:rPr lang="en-US" sz="1400" dirty="0"/>
              <a:t>What is the function going to do if an arbitrary </a:t>
            </a:r>
            <a:r>
              <a:rPr lang="en-US" sz="1400" dirty="0" err="1"/>
              <a:t>int</a:t>
            </a:r>
            <a:r>
              <a:rPr lang="en-US" sz="1400" dirty="0"/>
              <a:t> is cast to </a:t>
            </a:r>
            <a:r>
              <a:rPr lang="en-US" sz="1400" dirty="0" err="1"/>
              <a:t>VAttrEnum</a:t>
            </a:r>
            <a:r>
              <a:rPr lang="en-US" sz="1400" dirty="0"/>
              <a:t>, and it’s not a number that corresponds to a member of the </a:t>
            </a:r>
            <a:r>
              <a:rPr lang="en-US" sz="1400" dirty="0" err="1"/>
              <a:t>enum</a:t>
            </a:r>
            <a:r>
              <a:rPr lang="en-US" sz="1400" dirty="0"/>
              <a:t>?</a:t>
            </a:r>
          </a:p>
          <a:p>
            <a:r>
              <a:rPr lang="en-US" sz="1400" dirty="0"/>
              <a:t>Is the null string or the empty string valid for the value parameter?</a:t>
            </a:r>
          </a:p>
          <a:p>
            <a:r>
              <a:rPr lang="en-US" sz="1400" dirty="0"/>
              <a:t>What rules apply to </a:t>
            </a:r>
            <a:r>
              <a:rPr lang="en-US" sz="1400" dirty="0" err="1"/>
              <a:t>sinceYear</a:t>
            </a:r>
            <a:r>
              <a:rPr lang="en-US" sz="1400" dirty="0"/>
              <a:t>? If it’s telling which model year began to exhibit the attribute, what happens if we pass in 1650? 2300?</a:t>
            </a:r>
          </a:p>
          <a:p>
            <a:r>
              <a:rPr lang="en-US" sz="1400" dirty="0"/>
              <a:t>Is there any interaction among the parameters (e.g., value can only be null if which is an optional attribute)?</a:t>
            </a:r>
          </a:p>
          <a:p>
            <a:r>
              <a:rPr lang="en-US" sz="1400" dirty="0"/>
              <a:t>Does the function do any synchronization to make itself thread-safe?</a:t>
            </a:r>
          </a:p>
          <a:p>
            <a:r>
              <a:rPr lang="en-US" sz="1400" dirty="0"/>
              <a:t>Presumably, the function returns true if the attribute is successfully set. What happens if the attribute wasn’t changed because the new value and the old value were identical?</a:t>
            </a:r>
          </a:p>
          <a:p>
            <a:r>
              <a:rPr lang="en-US" sz="1400" dirty="0"/>
              <a:t>Does the function do any validation of value?</a:t>
            </a:r>
          </a:p>
        </p:txBody>
      </p:sp>
    </p:spTree>
    <p:extLst>
      <p:ext uri="{BB962C8B-B14F-4D97-AF65-F5344CB8AC3E}">
        <p14:creationId xmlns:p14="http://schemas.microsoft.com/office/powerpoint/2010/main" val="155837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(Non)</a:t>
            </a:r>
            <a:r>
              <a:rPr lang="en-US" dirty="0" err="1" smtClean="0"/>
              <a:t>Explicitation</a:t>
            </a:r>
            <a:r>
              <a:rPr lang="en-US" dirty="0" smtClean="0"/>
              <a:t> –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def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get_section_info_from_file</a:t>
            </a:r>
            <a:r>
              <a:rPr lang="en-US" sz="1400" dirty="0">
                <a:latin typeface="Courier"/>
                <a:cs typeface="Courier"/>
              </a:rPr>
              <a:t>(section, file):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'''Read a section of an INI file from disk'''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# implementation</a:t>
            </a:r>
          </a:p>
          <a:p>
            <a:endParaRPr lang="en-US" sz="1400" dirty="0"/>
          </a:p>
          <a:p>
            <a:r>
              <a:rPr lang="en-US" sz="1400" dirty="0"/>
              <a:t>Is section a numeric constant, or a string? If it’s a string, is it case-sensitive?</a:t>
            </a:r>
          </a:p>
          <a:p>
            <a:r>
              <a:rPr lang="en-US" sz="1400" dirty="0"/>
              <a:t>What happens if the section is not found?</a:t>
            </a:r>
          </a:p>
          <a:p>
            <a:r>
              <a:rPr lang="en-US" sz="1400" dirty="0"/>
              <a:t>Is file a path to a file, or an open file handle? If a path, can we pass a URL or other file-like objects, or only a path for a traditional file system?</a:t>
            </a:r>
          </a:p>
          <a:p>
            <a:r>
              <a:rPr lang="en-US" sz="1400" dirty="0"/>
              <a:t>What happens if file is None or is a file opened in the wrong mode? Do we get an exception, or an empty return value?</a:t>
            </a:r>
          </a:p>
        </p:txBody>
      </p:sp>
    </p:spTree>
    <p:extLst>
      <p:ext uri="{BB962C8B-B14F-4D97-AF65-F5344CB8AC3E}">
        <p14:creationId xmlns:p14="http://schemas.microsoft.com/office/powerpoint/2010/main" val="409632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Explicitation</a:t>
            </a:r>
            <a:r>
              <a:rPr lang="en-US" dirty="0"/>
              <a:t> </a:t>
            </a:r>
            <a:r>
              <a:rPr lang="en-US" dirty="0" smtClean="0"/>
              <a:t>–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38" y="1495630"/>
            <a:ext cx="7315200" cy="4792464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vehicle: +</a:t>
            </a:r>
            <a:r>
              <a:rPr lang="en-US" sz="1400" b="0" dirty="0" err="1">
                <a:latin typeface="Courier"/>
                <a:cs typeface="Courier"/>
              </a:rPr>
              <a:t>threadsafe</a:t>
            </a:r>
            <a:r>
              <a:rPr lang="en-US" sz="1400" b="0" dirty="0">
                <a:latin typeface="Courier"/>
                <a:cs typeface="Courier"/>
              </a:rPr>
              <a:t> class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</a:t>
            </a:r>
            <a:r>
              <a:rPr lang="en-US" sz="1400" b="0" dirty="0" smtClean="0">
                <a:latin typeface="Courier"/>
                <a:cs typeface="Courier"/>
              </a:rPr>
              <a:t>set </a:t>
            </a:r>
            <a:r>
              <a:rPr lang="en-US" sz="1400" b="0" dirty="0" err="1" smtClean="0">
                <a:latin typeface="Courier"/>
                <a:cs typeface="Courier"/>
              </a:rPr>
              <a:t>attr</a:t>
            </a:r>
            <a:r>
              <a:rPr lang="en-US" sz="1400" b="0" dirty="0">
                <a:latin typeface="Courier"/>
                <a:cs typeface="Courier"/>
              </a:rPr>
              <a:t>: </a:t>
            </a:r>
            <a:r>
              <a:rPr lang="en-US" sz="1400" b="0" dirty="0" err="1">
                <a:latin typeface="Courier"/>
                <a:cs typeface="Courier"/>
              </a:rPr>
              <a:t>func</a:t>
            </a:r>
            <a:endParaRPr lang="en-US" sz="1400" b="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takes: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latin typeface="Courier"/>
                <a:cs typeface="Courier"/>
              </a:rPr>
              <a:t>- </a:t>
            </a:r>
            <a:r>
              <a:rPr lang="en-US" sz="1400" b="0" dirty="0">
                <a:latin typeface="Courier"/>
                <a:cs typeface="Courier"/>
              </a:rPr>
              <a:t>which: +customizable </a:t>
            </a:r>
            <a:r>
              <a:rPr lang="en-US" sz="1400" b="0" dirty="0" err="1">
                <a:latin typeface="Courier"/>
                <a:cs typeface="Courier"/>
              </a:rPr>
              <a:t>vehicle_attr</a:t>
            </a:r>
            <a:endParaRPr lang="en-US" sz="1400" b="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latin typeface="Courier"/>
                <a:cs typeface="Courier"/>
              </a:rPr>
              <a:t>- </a:t>
            </a:r>
            <a:r>
              <a:rPr lang="en-US" sz="1400" b="0" dirty="0">
                <a:latin typeface="Courier"/>
                <a:cs typeface="Courier"/>
              </a:rPr>
              <a:t>value: +text(1, 25) +</a:t>
            </a:r>
            <a:r>
              <a:rPr lang="en-US" sz="1400" b="0" dirty="0" err="1">
                <a:latin typeface="Courier"/>
                <a:cs typeface="Courier"/>
              </a:rPr>
              <a:t>nullable</a:t>
            </a:r>
            <a:r>
              <a:rPr lang="en-US" sz="1400" b="0" dirty="0">
                <a:latin typeface="Courier"/>
                <a:cs typeface="Courier"/>
              </a:rPr>
              <a:t> -empty </a:t>
            </a:r>
            <a:r>
              <a:rPr lang="en-US" sz="1400" b="0" dirty="0" err="1">
                <a:solidFill>
                  <a:srgbClr val="3366FF"/>
                </a:solidFill>
                <a:latin typeface="Courier"/>
                <a:cs typeface="Courier"/>
              </a:rPr>
              <a:t>str</a:t>
            </a: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  </a:t>
            </a:r>
            <a:r>
              <a:rPr lang="en-US" sz="1400" b="0" dirty="0" smtClean="0">
                <a:latin typeface="Courier"/>
                <a:cs typeface="Courier"/>
              </a:rPr>
              <a:t>- </a:t>
            </a:r>
            <a:r>
              <a:rPr lang="en-US" sz="1400" b="0" dirty="0" err="1">
                <a:latin typeface="Courier"/>
                <a:cs typeface="Courier"/>
              </a:rPr>
              <a:t>since_year</a:t>
            </a:r>
            <a:r>
              <a:rPr lang="en-US" sz="1400" b="0" dirty="0">
                <a:latin typeface="Courier"/>
                <a:cs typeface="Courier"/>
              </a:rPr>
              <a:t>: +range(</a:t>
            </a:r>
            <a:r>
              <a:rPr lang="en-US" sz="1400" b="0" dirty="0" err="1">
                <a:latin typeface="Courier"/>
                <a:cs typeface="Courier"/>
              </a:rPr>
              <a:t>this.first_year</a:t>
            </a:r>
            <a:r>
              <a:rPr lang="en-US" sz="1400" b="0" dirty="0">
                <a:latin typeface="Courier"/>
                <a:cs typeface="Courier"/>
              </a:rPr>
              <a:t>, 2100) </a:t>
            </a:r>
            <a:r>
              <a:rPr lang="en-US" sz="1400" b="0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returns: </a:t>
            </a:r>
            <a:r>
              <a:rPr lang="en-US" sz="1400" b="0" dirty="0" smtClean="0">
                <a:latin typeface="Courier"/>
                <a:cs typeface="Courier"/>
              </a:rPr>
              <a:t>+</a:t>
            </a:r>
            <a:r>
              <a:rPr lang="en-US" sz="1400" b="0" dirty="0" err="1" smtClean="0">
                <a:latin typeface="Courier"/>
                <a:cs typeface="Courier"/>
              </a:rPr>
              <a:t>ifstatechange</a:t>
            </a:r>
            <a:r>
              <a:rPr lang="en-US" sz="1400" b="0" dirty="0" smtClean="0">
                <a:latin typeface="Courier"/>
                <a:cs typeface="Courier"/>
              </a:rPr>
              <a:t> </a:t>
            </a:r>
            <a:r>
              <a:rPr lang="en-US" sz="1400" b="0" dirty="0" err="1" smtClean="0">
                <a:solidFill>
                  <a:srgbClr val="3366FF"/>
                </a:solidFill>
                <a:latin typeface="Courier"/>
                <a:cs typeface="Courier"/>
              </a:rPr>
              <a:t>bool</a:t>
            </a:r>
            <a:endParaRPr lang="en-US" sz="1400" b="0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0090"/>
                </a:solidFill>
                <a:latin typeface="+mj-lt"/>
                <a:cs typeface="Courier"/>
              </a:rPr>
              <a:t>OR, simplified:</a:t>
            </a:r>
          </a:p>
          <a:p>
            <a:pPr marL="0" indent="0">
              <a:buNone/>
            </a:pP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vehicle: +</a:t>
            </a:r>
            <a:r>
              <a:rPr lang="en-US" sz="1400" b="0" dirty="0" err="1">
                <a:latin typeface="Courier"/>
                <a:cs typeface="Courier"/>
              </a:rPr>
              <a:t>threadsafe</a:t>
            </a:r>
            <a:r>
              <a:rPr lang="en-US" sz="1400" b="0" dirty="0">
                <a:latin typeface="Courier"/>
                <a:cs typeface="Courier"/>
              </a:rPr>
              <a:t> class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</a:t>
            </a:r>
            <a:r>
              <a:rPr lang="en-US" sz="1400" b="0" dirty="0" err="1">
                <a:latin typeface="Courier"/>
                <a:cs typeface="Courier"/>
              </a:rPr>
              <a:t>set_attr</a:t>
            </a:r>
            <a:r>
              <a:rPr lang="en-US" sz="1400" b="0" dirty="0">
                <a:latin typeface="Courier"/>
                <a:cs typeface="Courier"/>
              </a:rPr>
              <a:t>: </a:t>
            </a:r>
            <a:r>
              <a:rPr lang="en-US" sz="1400" b="0" dirty="0" err="1">
                <a:latin typeface="Courier"/>
                <a:cs typeface="Courier"/>
              </a:rPr>
              <a:t>func</a:t>
            </a:r>
            <a:endParaRPr lang="en-US" sz="1400" b="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takes: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  - </a:t>
            </a:r>
            <a:r>
              <a:rPr lang="en-US" sz="1400" b="0" dirty="0" err="1" smtClean="0">
                <a:latin typeface="Courier"/>
                <a:cs typeface="Courier"/>
              </a:rPr>
              <a:t>vehicle_attr</a:t>
            </a:r>
            <a:endParaRPr lang="en-US" sz="1400" b="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     - </a:t>
            </a:r>
            <a:r>
              <a:rPr lang="en-US" sz="1400" b="0" dirty="0" smtClean="0">
                <a:latin typeface="Courier"/>
                <a:cs typeface="Courier"/>
              </a:rPr>
              <a:t>+name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</a:t>
            </a:r>
            <a:r>
              <a:rPr lang="en-US" sz="1400" b="0" dirty="0">
                <a:latin typeface="Courier"/>
                <a:cs typeface="Courier"/>
              </a:rPr>
              <a:t>- </a:t>
            </a:r>
            <a:r>
              <a:rPr lang="en-US" sz="1400" b="0" dirty="0" err="1">
                <a:latin typeface="Courier"/>
                <a:cs typeface="Courier"/>
              </a:rPr>
              <a:t>since_year</a:t>
            </a:r>
            <a:r>
              <a:rPr lang="en-US" sz="1400" b="0" dirty="0">
                <a:latin typeface="Courier"/>
                <a:cs typeface="Courier"/>
              </a:rPr>
              <a:t>: </a:t>
            </a:r>
            <a:r>
              <a:rPr lang="en-US" sz="1400" b="0" dirty="0" smtClean="0">
                <a:latin typeface="Courier"/>
                <a:cs typeface="Courier"/>
              </a:rPr>
              <a:t>+</a:t>
            </a:r>
            <a:r>
              <a:rPr lang="en-US" sz="1400" b="0" dirty="0" err="1" smtClean="0">
                <a:latin typeface="Courier"/>
                <a:cs typeface="Courier"/>
              </a:rPr>
              <a:t>recent_year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>
                <a:latin typeface="Courier"/>
                <a:cs typeface="Courier"/>
              </a:rPr>
              <a:t>returns: +</a:t>
            </a:r>
            <a:r>
              <a:rPr lang="en-US" sz="1400" b="0" dirty="0" err="1" smtClean="0">
                <a:latin typeface="Courier"/>
                <a:cs typeface="Courier"/>
              </a:rPr>
              <a:t>ifstatechange</a:t>
            </a: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400" b="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0981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(Non)Human-friendly code – java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38" y="1510929"/>
            <a:ext cx="7315200" cy="4639469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public static function </a:t>
            </a:r>
            <a:r>
              <a:rPr lang="en-US" sz="1400" b="0" dirty="0" err="1" smtClean="0">
                <a:latin typeface="Courier"/>
                <a:cs typeface="Courier"/>
              </a:rPr>
              <a:t>makeLoan</a:t>
            </a:r>
            <a:r>
              <a:rPr lang="en-US" sz="1400" b="0" dirty="0" smtClean="0">
                <a:latin typeface="Courier"/>
                <a:cs typeface="Courier"/>
              </a:rPr>
              <a:t>(User u) {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if (price &gt; </a:t>
            </a:r>
            <a:r>
              <a:rPr lang="en-US" sz="1400" b="0" dirty="0" err="1" smtClean="0">
                <a:latin typeface="Courier"/>
                <a:cs typeface="Courier"/>
              </a:rPr>
              <a:t>currentBalance</a:t>
            </a:r>
            <a:r>
              <a:rPr lang="en-US" sz="1400" b="0" dirty="0" smtClean="0">
                <a:latin typeface="Courier"/>
                <a:cs typeface="Courier"/>
              </a:rPr>
              <a:t>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price &gt; </a:t>
            </a:r>
            <a:r>
              <a:rPr lang="en-US" sz="1400" b="0" dirty="0" err="1" smtClean="0">
                <a:latin typeface="Courier"/>
                <a:cs typeface="Courier"/>
              </a:rPr>
              <a:t>projectedBalance</a:t>
            </a:r>
            <a:r>
              <a:rPr lang="en-US" sz="1400" b="0" dirty="0" smtClean="0">
                <a:latin typeface="Courier"/>
                <a:cs typeface="Courier"/>
              </a:rPr>
              <a:t>[0]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price &gt; </a:t>
            </a:r>
            <a:r>
              <a:rPr lang="en-US" sz="1400" b="0" dirty="0" err="1" smtClean="0">
                <a:latin typeface="Courier"/>
                <a:cs typeface="Courier"/>
              </a:rPr>
              <a:t>projectedBalance</a:t>
            </a:r>
            <a:r>
              <a:rPr lang="en-US" sz="1400" b="0" dirty="0" smtClean="0">
                <a:latin typeface="Courier"/>
                <a:cs typeface="Courier"/>
              </a:rPr>
              <a:t>[1]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price &gt; </a:t>
            </a:r>
            <a:r>
              <a:rPr lang="en-US" sz="1400" b="0" dirty="0" err="1" smtClean="0">
                <a:latin typeface="Courier"/>
                <a:cs typeface="Courier"/>
              </a:rPr>
              <a:t>projectedBalance</a:t>
            </a:r>
            <a:r>
              <a:rPr lang="en-US" sz="1400" b="0" dirty="0" smtClean="0">
                <a:latin typeface="Courier"/>
                <a:cs typeface="Courier"/>
              </a:rPr>
              <a:t>[2]) {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try {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</a:t>
            </a:r>
            <a:r>
              <a:rPr lang="en-US" sz="1400" b="0" dirty="0" err="1" smtClean="0">
                <a:latin typeface="Courier"/>
                <a:cs typeface="Courier"/>
              </a:rPr>
              <a:t>LoanOffer</a:t>
            </a:r>
            <a:r>
              <a:rPr lang="en-US" sz="1400" b="0" dirty="0" smtClean="0">
                <a:latin typeface="Courier"/>
                <a:cs typeface="Courier"/>
              </a:rPr>
              <a:t> offer;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while ((offer = </a:t>
            </a:r>
            <a:r>
              <a:rPr lang="en-US" sz="1400" b="0" dirty="0" err="1" smtClean="0">
                <a:latin typeface="Courier"/>
                <a:cs typeface="Courier"/>
              </a:rPr>
              <a:t>getNextLoanOffer</a:t>
            </a:r>
            <a:r>
              <a:rPr lang="en-US" sz="1400" b="0" dirty="0" smtClean="0">
                <a:latin typeface="Courier"/>
                <a:cs typeface="Courier"/>
              </a:rPr>
              <a:t>(u)) != null) {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...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} // end while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} catch (</a:t>
            </a:r>
            <a:r>
              <a:rPr lang="en-US" sz="1400" b="0" dirty="0" err="1" smtClean="0">
                <a:latin typeface="Courier"/>
                <a:cs typeface="Courier"/>
              </a:rPr>
              <a:t>BadCreditRiskException</a:t>
            </a:r>
            <a:r>
              <a:rPr lang="en-US" sz="1400" b="0" dirty="0" smtClean="0">
                <a:latin typeface="Courier"/>
                <a:cs typeface="Courier"/>
              </a:rPr>
              <a:t> e) {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    .</a:t>
            </a:r>
            <a:r>
              <a:rPr lang="en-US" sz="1400" b="0" dirty="0">
                <a:latin typeface="Courier"/>
                <a:cs typeface="Courier"/>
              </a:rPr>
              <a:t>.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} // end try...catch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.</a:t>
            </a:r>
            <a:r>
              <a:rPr lang="en-US" sz="1400" b="0" dirty="0">
                <a:latin typeface="Courier"/>
                <a:cs typeface="Courier"/>
              </a:rPr>
              <a:t>.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} // end if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>
                <a:latin typeface="Courier"/>
                <a:cs typeface="Courier"/>
              </a:rPr>
              <a:t>..</a:t>
            </a:r>
            <a:r>
              <a:rPr lang="en-US" sz="1400" b="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} // end </a:t>
            </a:r>
            <a:r>
              <a:rPr lang="en-US" sz="1400" b="0" dirty="0" err="1" smtClean="0">
                <a:latin typeface="Courier"/>
                <a:cs typeface="Courier"/>
              </a:rPr>
              <a:t>makeLoan</a:t>
            </a:r>
            <a:r>
              <a:rPr lang="en-US" sz="1400" b="0" dirty="0" smtClean="0">
                <a:latin typeface="Courier"/>
                <a:cs typeface="Courier"/>
              </a:rPr>
              <a:t>()</a:t>
            </a:r>
            <a:endParaRPr lang="en-US" sz="1400" b="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7543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Human-friendly code – intent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make loan: </a:t>
            </a:r>
            <a:r>
              <a:rPr lang="en-US" sz="1400" b="0" dirty="0" err="1" smtClean="0">
                <a:latin typeface="Courier"/>
                <a:cs typeface="Courier"/>
              </a:rPr>
              <a:t>func</a:t>
            </a:r>
            <a:endParaRPr lang="en-US" sz="1400" b="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takes: user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code: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if</a:t>
            </a:r>
            <a:r>
              <a:rPr lang="en-US" sz="1400" b="0" dirty="0" smtClean="0">
                <a:latin typeface="Courier"/>
                <a:cs typeface="Courier"/>
              </a:rPr>
              <a:t> user can’t afford purchase within 3 months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... (price &gt; current balance &amp;&amp; 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price &gt;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each</a:t>
            </a:r>
            <a:r>
              <a:rPr lang="en-US" sz="1400" b="0" dirty="0" smtClean="0">
                <a:latin typeface="Courier"/>
                <a:cs typeface="Courier"/>
              </a:rPr>
              <a:t>(projected balance)):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try</a:t>
            </a:r>
            <a:r>
              <a:rPr lang="en-US" sz="1400" b="0" dirty="0" smtClean="0">
                <a:latin typeface="Courier"/>
                <a:cs typeface="Courier"/>
              </a:rPr>
              <a:t> to find a loan to offer: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for</a:t>
            </a:r>
            <a:r>
              <a:rPr lang="en-US" sz="1400" b="0" dirty="0" smtClean="0">
                <a:latin typeface="Courier"/>
                <a:cs typeface="Courier"/>
              </a:rPr>
              <a:t> offer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in</a:t>
            </a:r>
            <a:r>
              <a:rPr lang="en-US" sz="1400" b="0" dirty="0" smtClean="0">
                <a:latin typeface="Courier"/>
                <a:cs typeface="Courier"/>
              </a:rPr>
              <a:t> next loan offer(user):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    ...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catch</a:t>
            </a:r>
            <a:r>
              <a:rPr lang="en-US" sz="1400" b="0" dirty="0" smtClean="0">
                <a:latin typeface="Courier"/>
                <a:cs typeface="Courier"/>
              </a:rPr>
              <a:t> bad credit risk exception: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        ...</a:t>
            </a:r>
          </a:p>
          <a:p>
            <a:pPr marL="0" indent="0">
              <a:buNone/>
            </a:pPr>
            <a:r>
              <a:rPr lang="en-US" sz="1400" b="0" dirty="0" smtClean="0">
                <a:latin typeface="Courier"/>
                <a:cs typeface="Courier"/>
              </a:rPr>
              <a:t>    </a:t>
            </a:r>
            <a:r>
              <a:rPr lang="en-US" sz="1400" b="0" dirty="0" smtClean="0">
                <a:solidFill>
                  <a:srgbClr val="3366FF"/>
                </a:solidFill>
                <a:latin typeface="Courier"/>
                <a:cs typeface="Courier"/>
              </a:rPr>
              <a:t>end if </a:t>
            </a:r>
            <a:r>
              <a:rPr lang="en-US" sz="1400" b="0" dirty="0" smtClean="0">
                <a:latin typeface="Courier"/>
                <a:cs typeface="Courier"/>
              </a:rPr>
              <a:t>can’t afford</a:t>
            </a:r>
          </a:p>
          <a:p>
            <a:pPr marL="0" indent="0">
              <a:buNone/>
            </a:pPr>
            <a:r>
              <a:rPr lang="en-US" sz="1400" b="0" dirty="0">
                <a:latin typeface="Courier"/>
                <a:cs typeface="Courier"/>
              </a:rPr>
              <a:t> </a:t>
            </a:r>
            <a:r>
              <a:rPr lang="en-US" sz="1400" b="0" dirty="0" smtClean="0">
                <a:latin typeface="Courier"/>
                <a:cs typeface="Courier"/>
              </a:rPr>
              <a:t>   ...</a:t>
            </a:r>
          </a:p>
        </p:txBody>
      </p:sp>
    </p:spTree>
    <p:extLst>
      <p:ext uri="{BB962C8B-B14F-4D97-AF65-F5344CB8AC3E}">
        <p14:creationId xmlns:p14="http://schemas.microsoft.com/office/powerpoint/2010/main" val="17564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as hypertext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lass and function names as anchors (yawn)</a:t>
            </a:r>
          </a:p>
          <a:p>
            <a:r>
              <a:rPr lang="en-US" dirty="0" smtClean="0"/>
              <a:t>Explained blocks</a:t>
            </a:r>
          </a:p>
          <a:p>
            <a:r>
              <a:rPr lang="en-US" dirty="0" err="1" smtClean="0"/>
              <a:t>Decl</a:t>
            </a:r>
            <a:r>
              <a:rPr lang="en-US" dirty="0" smtClean="0"/>
              <a:t> anchors</a:t>
            </a:r>
          </a:p>
          <a:p>
            <a:r>
              <a:rPr lang="en-US" dirty="0" smtClean="0"/>
              <a:t>Assignment anchors</a:t>
            </a:r>
          </a:p>
          <a:p>
            <a:r>
              <a:rPr lang="en-US" dirty="0" smtClean="0"/>
              <a:t>Comment anchors</a:t>
            </a:r>
          </a:p>
          <a:p>
            <a:r>
              <a:rPr lang="en-US" dirty="0"/>
              <a:t>Attachments</a:t>
            </a:r>
          </a:p>
          <a:p>
            <a:r>
              <a:rPr lang="en-US" dirty="0" smtClean="0"/>
              <a:t>Statements, not lines – stable and logical rather than fragile and temporary structure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4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38" y="1510929"/>
            <a:ext cx="7315200" cy="48230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Semantic decorators</a:t>
            </a:r>
          </a:p>
          <a:p>
            <a:pPr lvl="1"/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Preconditions,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Threading, Ownership, Lifecycle</a:t>
            </a:r>
          </a:p>
          <a:p>
            <a:r>
              <a:rPr lang="en-US" dirty="0" smtClean="0"/>
              <a:t>Claim about applicability: +, -, or ~</a:t>
            </a:r>
          </a:p>
          <a:p>
            <a:r>
              <a:rPr lang="en-US" dirty="0" smtClean="0"/>
              <a:t>Transitive (inheritable and more)</a:t>
            </a:r>
          </a:p>
          <a:p>
            <a:r>
              <a:rPr lang="en-US" dirty="0" smtClean="0"/>
              <a:t>Definitions can include:</a:t>
            </a:r>
          </a:p>
          <a:p>
            <a:pPr lvl="1"/>
            <a:r>
              <a:rPr lang="en-US" dirty="0" smtClean="0"/>
              <a:t>Human-friendly documentation</a:t>
            </a:r>
          </a:p>
          <a:p>
            <a:pPr lvl="1"/>
            <a:r>
              <a:rPr lang="en-US" dirty="0" smtClean="0"/>
              <a:t>Instructions to compiler</a:t>
            </a:r>
          </a:p>
          <a:p>
            <a:pPr lvl="1"/>
            <a:r>
              <a:rPr lang="en-US" dirty="0" smtClean="0"/>
              <a:t>Attachments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Hint expansion (meta shorthand)</a:t>
            </a:r>
          </a:p>
          <a:p>
            <a:r>
              <a:rPr lang="en-US" dirty="0" smtClean="0"/>
              <a:t>Code generation (preprocessor)</a:t>
            </a:r>
          </a:p>
          <a:p>
            <a:r>
              <a:rPr lang="en-US" dirty="0" smtClean="0"/>
              <a:t>Interface sync (headers)</a:t>
            </a:r>
          </a:p>
          <a:p>
            <a:r>
              <a:rPr lang="en-US" dirty="0" smtClean="0"/>
              <a:t>Understanding (ASTs)</a:t>
            </a:r>
          </a:p>
          <a:p>
            <a:r>
              <a:rPr lang="en-US" dirty="0" smtClean="0"/>
              <a:t>Rendering (IR [</a:t>
            </a:r>
            <a:r>
              <a:rPr lang="en-US" dirty="0" err="1" smtClean="0"/>
              <a:t>llvm</a:t>
            </a:r>
            <a:r>
              <a:rPr lang="en-US" dirty="0" smtClean="0"/>
              <a:t> or JVM], C++, java, python, …)</a:t>
            </a:r>
          </a:p>
          <a:p>
            <a:r>
              <a:rPr lang="en-US" dirty="0" smtClean="0"/>
              <a:t>Linking (binary)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35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phases does a class go through during its lifetime?</a:t>
            </a:r>
          </a:p>
          <a:p>
            <a:r>
              <a:rPr lang="en-US" dirty="0" smtClean="0"/>
              <a:t>Which methods are legal/required in each phase?</a:t>
            </a:r>
          </a:p>
          <a:p>
            <a:r>
              <a:rPr lang="en-US" dirty="0" smtClean="0"/>
              <a:t>How do phase transitions happen?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5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</a:p>
          <a:p>
            <a:r>
              <a:rPr lang="en-US" dirty="0" smtClean="0"/>
              <a:t>Compiler family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2414654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err="1" smtClean="0"/>
              <a:t>Enums</a:t>
            </a:r>
            <a:r>
              <a:rPr lang="en-US" sz="2000" b="0" dirty="0" smtClean="0"/>
              <a:t> on steroids – associate any number of fields, not just name and number. Methods, as in java.</a:t>
            </a:r>
          </a:p>
          <a:p>
            <a:r>
              <a:rPr lang="en-US" sz="2000" b="0" dirty="0" smtClean="0"/>
              <a:t>Define semantics for each column with full intent power.</a:t>
            </a:r>
          </a:p>
          <a:p>
            <a:r>
              <a:rPr lang="en-US" sz="2000" b="0" dirty="0" smtClean="0"/>
              <a:t>Declarable with </a:t>
            </a:r>
            <a:r>
              <a:rPr lang="en-US" sz="2000" b="0" dirty="0" err="1" smtClean="0"/>
              <a:t>json</a:t>
            </a:r>
            <a:r>
              <a:rPr lang="en-US" sz="2000" b="0" dirty="0" smtClean="0"/>
              <a:t> or </a:t>
            </a:r>
            <a:r>
              <a:rPr lang="en-US" sz="2000" b="0" dirty="0" err="1" smtClean="0"/>
              <a:t>csv</a:t>
            </a:r>
            <a:r>
              <a:rPr lang="en-US" sz="2000" b="0" dirty="0" smtClean="0"/>
              <a:t> attachment.</a:t>
            </a:r>
          </a:p>
          <a:p>
            <a:r>
              <a:rPr lang="en-US" sz="2000" b="0" dirty="0" smtClean="0"/>
              <a:t>May contain </a:t>
            </a:r>
            <a:r>
              <a:rPr lang="en-US" sz="2000" b="0" dirty="0" err="1" smtClean="0"/>
              <a:t>metacode</a:t>
            </a:r>
            <a:r>
              <a:rPr lang="en-US" sz="2000" b="0" dirty="0"/>
              <a:t> </a:t>
            </a:r>
            <a:r>
              <a:rPr lang="en-US" sz="2000" b="0" dirty="0" smtClean="0"/>
              <a:t>(formulas)</a:t>
            </a:r>
          </a:p>
          <a:p>
            <a:endParaRPr lang="en-US" sz="2000" b="0" dirty="0"/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p</a:t>
            </a:r>
            <a:r>
              <a:rPr lang="en-US" sz="1600" b="0" dirty="0" smtClean="0">
                <a:latin typeface="Courier"/>
                <a:cs typeface="Courier"/>
              </a:rPr>
              <a:t>lanets: table</a:t>
            </a:r>
          </a:p>
          <a:p>
            <a:pPr marL="0" indent="0">
              <a:buNone/>
            </a:pPr>
            <a:r>
              <a:rPr lang="en-US" sz="1600" b="0" dirty="0" smtClean="0">
                <a:latin typeface="Courier"/>
                <a:cs typeface="Courier"/>
              </a:rPr>
              <a:t>  fields: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name: symbolic id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value: +range(1,8)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mass: +units(“kg”) double</a:t>
            </a:r>
          </a:p>
          <a:p>
            <a:pPr marL="0" indent="0">
              <a:buNone/>
            </a:pPr>
            <a:r>
              <a:rPr lang="en-US" sz="1600" b="0" dirty="0">
                <a:latin typeface="Courier"/>
                <a:cs typeface="Courier"/>
              </a:rPr>
              <a:t> </a:t>
            </a:r>
            <a:r>
              <a:rPr lang="en-US" sz="1600" b="0" dirty="0" smtClean="0">
                <a:latin typeface="Courier"/>
                <a:cs typeface="Courier"/>
              </a:rPr>
              <a:t>   - sidereal period: +units(“year”) double</a:t>
            </a:r>
          </a:p>
          <a:p>
            <a:pPr marL="0" indent="0">
              <a:buNone/>
            </a:pPr>
            <a:r>
              <a:rPr lang="en-US" sz="1600" b="0" dirty="0" smtClean="0">
                <a:latin typeface="Courier"/>
                <a:cs typeface="Courier"/>
              </a:rPr>
              <a:t>  data: “../data/</a:t>
            </a:r>
            <a:r>
              <a:rPr lang="en-US" sz="1600" b="0" dirty="0" err="1" smtClean="0">
                <a:latin typeface="Courier"/>
                <a:cs typeface="Courier"/>
              </a:rPr>
              <a:t>planets.csv</a:t>
            </a:r>
            <a:r>
              <a:rPr lang="en-US" sz="1600" b="0" dirty="0" smtClean="0">
                <a:latin typeface="Courier"/>
                <a:cs typeface="Courier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35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“Header files” let you describe an interface without showing implementation.</a:t>
            </a:r>
          </a:p>
          <a:p>
            <a:r>
              <a:rPr lang="en-US" sz="2000" b="0" dirty="0" smtClean="0"/>
              <a:t>Rich enough to code or compile clients against.</a:t>
            </a:r>
          </a:p>
          <a:p>
            <a:r>
              <a:rPr lang="en-US" sz="2000" b="0" dirty="0" smtClean="0"/>
              <a:t>Generated or updated by compiler from </a:t>
            </a:r>
            <a:r>
              <a:rPr lang="en-US" sz="2000" b="0" dirty="0" err="1" smtClean="0"/>
              <a:t>impl</a:t>
            </a:r>
            <a:r>
              <a:rPr lang="en-US" sz="2000" b="0" dirty="0" smtClean="0"/>
              <a:t>, so you don’t have to maintain them by hand.</a:t>
            </a:r>
          </a:p>
          <a:p>
            <a:r>
              <a:rPr lang="en-US" sz="2000" b="0" dirty="0" smtClean="0"/>
              <a:t>Semantics in header are automatically versioned to detect breaking changes.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106043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Rename</a:t>
            </a:r>
          </a:p>
          <a:p>
            <a:r>
              <a:rPr lang="en-US" dirty="0" smtClean="0"/>
              <a:t>Reorder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Verify a theory</a:t>
            </a:r>
          </a:p>
          <a:p>
            <a:r>
              <a:rPr lang="en-US" dirty="0" smtClean="0"/>
              <a:t>Stub generator</a:t>
            </a:r>
          </a:p>
          <a:p>
            <a:r>
              <a:rPr lang="en-US" dirty="0" smtClean="0"/>
              <a:t>Code format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24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vs.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much time do you spend manually wrapping lines and prettifying per your own preference?</a:t>
            </a:r>
          </a:p>
          <a:p>
            <a:r>
              <a:rPr lang="en-US" dirty="0" smtClean="0"/>
              <a:t>Line continuation strategies are ugly and/or ambiguous.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But line centrism is necessary so we can find stuff, right?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NO. There is a better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7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17194342" flipV="1">
            <a:off x="2957996" y="2844395"/>
            <a:ext cx="2099217" cy="2280903"/>
            <a:chOff x="2523021" y="2933295"/>
            <a:chExt cx="2099217" cy="2280903"/>
          </a:xfrm>
        </p:grpSpPr>
        <p:sp>
          <p:nvSpPr>
            <p:cNvPr id="4" name="Isosceles Triangle 3"/>
            <p:cNvSpPr/>
            <p:nvPr/>
          </p:nvSpPr>
          <p:spPr>
            <a:xfrm>
              <a:off x="2523021" y="2933295"/>
              <a:ext cx="1162842" cy="1988935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21000000">
              <a:off x="2656759" y="3206037"/>
              <a:ext cx="1046558" cy="1790042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20400000">
              <a:off x="2795223" y="3476939"/>
              <a:ext cx="941902" cy="1611038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19800000">
              <a:off x="2954456" y="3718684"/>
              <a:ext cx="847712" cy="1449934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9200000">
              <a:off x="3117155" y="3909257"/>
              <a:ext cx="762941" cy="1304941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8600000">
              <a:off x="3281254" y="4052401"/>
              <a:ext cx="686647" cy="1174447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18000000">
              <a:off x="3420560" y="4147192"/>
              <a:ext cx="617982" cy="1057002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7400000">
              <a:off x="3564222" y="4226105"/>
              <a:ext cx="556184" cy="951302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16800000">
              <a:off x="3692759" y="4273575"/>
              <a:ext cx="500566" cy="856172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6200000">
              <a:off x="3813651" y="4308461"/>
              <a:ext cx="450509" cy="770555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15600000">
              <a:off x="3927085" y="4322315"/>
              <a:ext cx="405458" cy="693500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5000000">
              <a:off x="4032918" y="4320624"/>
              <a:ext cx="364912" cy="624150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14400000">
              <a:off x="4123879" y="4309095"/>
              <a:ext cx="328421" cy="561735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3800000">
              <a:off x="4221667" y="4284441"/>
              <a:ext cx="295579" cy="505562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3200000">
              <a:off x="4308407" y="4250712"/>
              <a:ext cx="266021" cy="455006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12600000">
              <a:off x="4359951" y="4217266"/>
              <a:ext cx="239419" cy="409505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2000000">
              <a:off x="4398393" y="4181700"/>
              <a:ext cx="215477" cy="368555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1400000">
              <a:off x="4422927" y="4140769"/>
              <a:ext cx="193929" cy="331700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10800000">
              <a:off x="4439144" y="4107264"/>
              <a:ext cx="174536" cy="298530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10200000">
              <a:off x="4443899" y="4076793"/>
              <a:ext cx="157082" cy="268677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9600000">
              <a:off x="4441503" y="4039840"/>
              <a:ext cx="141374" cy="241809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9000000">
              <a:off x="4428988" y="4014416"/>
              <a:ext cx="127237" cy="217628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8400000">
              <a:off x="4415468" y="3997794"/>
              <a:ext cx="114513" cy="195865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7800000">
              <a:off x="4400625" y="3987271"/>
              <a:ext cx="103062" cy="176279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7200000">
              <a:off x="4384238" y="3983329"/>
              <a:ext cx="92756" cy="158651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6600000">
              <a:off x="4369341" y="3983266"/>
              <a:ext cx="83480" cy="142786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6000000">
              <a:off x="4352695" y="3987535"/>
              <a:ext cx="75132" cy="128507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4343827" y="3996554"/>
              <a:ext cx="67619" cy="115656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4800000">
              <a:off x="4336441" y="4007528"/>
              <a:ext cx="60857" cy="104090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4200000">
              <a:off x="4327458" y="4017619"/>
              <a:ext cx="54771" cy="93681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3600000">
              <a:off x="4320182" y="4030291"/>
              <a:ext cx="49294" cy="84313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 rot="3000000">
              <a:off x="4315540" y="4042964"/>
              <a:ext cx="44365" cy="75882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 rot="2400000">
              <a:off x="4312148" y="4055127"/>
              <a:ext cx="39929" cy="68294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800000">
              <a:off x="4307772" y="4070462"/>
              <a:ext cx="35936" cy="61465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200000">
              <a:off x="4302582" y="4082731"/>
              <a:ext cx="32342" cy="55319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 rot="600000">
              <a:off x="4299912" y="4095192"/>
              <a:ext cx="29108" cy="49787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4299913" y="4111067"/>
              <a:ext cx="26197" cy="44808"/>
            </a:xfrm>
            <a:prstGeom prst="triangle">
              <a:avLst/>
            </a:prstGeom>
            <a:gradFill>
              <a:gsLst>
                <a:gs pos="0">
                  <a:srgbClr val="31987C"/>
                </a:gs>
                <a:gs pos="100000">
                  <a:srgbClr val="C2D766"/>
                </a:gs>
              </a:gsLst>
            </a:gradFill>
            <a:ln w="3175">
              <a:solidFill>
                <a:schemeClr val="tx2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641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7194342" flipV="1">
            <a:off x="3432564" y="3480757"/>
            <a:ext cx="1162842" cy="1988935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17794342" flipV="1">
            <a:off x="3346171" y="3458319"/>
            <a:ext cx="1046558" cy="1790042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8394342" flipV="1">
            <a:off x="3249203" y="3413523"/>
            <a:ext cx="941902" cy="1611038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8994342" flipV="1">
            <a:off x="3173785" y="3340619"/>
            <a:ext cx="847712" cy="1449934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9594342" flipV="1">
            <a:off x="3137316" y="3264121"/>
            <a:ext cx="762941" cy="1304941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20194342" flipV="1">
            <a:off x="3136726" y="3186430"/>
            <a:ext cx="686647" cy="1174447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20794342" flipV="1">
            <a:off x="3166430" y="3134252"/>
            <a:ext cx="617982" cy="1057002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21394342" flipV="1">
            <a:off x="3204511" y="3071589"/>
            <a:ext cx="556184" cy="951302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394342" flipV="1">
            <a:off x="3261142" y="3022637"/>
            <a:ext cx="500566" cy="856172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994342" flipV="1">
            <a:off x="3321106" y="2975824"/>
            <a:ext cx="450509" cy="770555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594342" flipV="1">
            <a:off x="3393210" y="2934257"/>
            <a:ext cx="405458" cy="693500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2194342" flipV="1">
            <a:off x="3472742" y="2897299"/>
            <a:ext cx="364912" cy="624150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2794342" flipV="1">
            <a:off x="3552689" y="2871001"/>
            <a:ext cx="328421" cy="561735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3394342" flipV="1">
            <a:off x="3642868" y="2836143"/>
            <a:ext cx="295579" cy="505562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3994342" flipV="1">
            <a:off x="3734728" y="2809280"/>
            <a:ext cx="266021" cy="455006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4594342" flipV="1">
            <a:off x="3812799" y="2811405"/>
            <a:ext cx="239419" cy="409505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194342" flipV="1">
            <a:off x="3886033" y="2822493"/>
            <a:ext cx="215477" cy="368555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794342" flipV="1">
            <a:off x="3957625" y="2844662"/>
            <a:ext cx="193929" cy="331700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6394342" flipV="1">
            <a:off x="4017190" y="2869285"/>
            <a:ext cx="174536" cy="298530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6994342" flipV="1">
            <a:off x="4068296" y="2900967"/>
            <a:ext cx="157082" cy="268677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7594342" flipV="1">
            <a:off x="4121521" y="2938597"/>
            <a:ext cx="141374" cy="241809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8194342" flipV="1">
            <a:off x="4158960" y="2980157"/>
            <a:ext cx="127237" cy="217628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8794342" flipV="1">
            <a:off x="4186012" y="3017939"/>
            <a:ext cx="114513" cy="195865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9394342" flipV="1">
            <a:off x="4205343" y="3053241"/>
            <a:ext cx="103062" cy="176279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9994342" flipV="1">
            <a:off x="4216578" y="3086339"/>
            <a:ext cx="92756" cy="158651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0594342" flipV="1">
            <a:off x="4223307" y="3115275"/>
            <a:ext cx="83480" cy="142786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1194342" flipV="1">
            <a:off x="4224294" y="3143189"/>
            <a:ext cx="75132" cy="128507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1794342" flipV="1">
            <a:off x="4221964" y="3160975"/>
            <a:ext cx="67619" cy="115656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2394342" flipV="1">
            <a:off x="4217299" y="3175597"/>
            <a:ext cx="60857" cy="104090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2994342" flipV="1">
            <a:off x="4212228" y="3190934"/>
            <a:ext cx="54771" cy="93681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3594342" flipV="1">
            <a:off x="4204454" y="3202938"/>
            <a:ext cx="49294" cy="84313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14194342" flipV="1">
            <a:off x="4196785" y="3211552"/>
            <a:ext cx="44365" cy="75882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794342" flipV="1">
            <a:off x="4189382" y="3218336"/>
            <a:ext cx="39929" cy="68294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5394342" flipV="1">
            <a:off x="4178135" y="3224459"/>
            <a:ext cx="35936" cy="61465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5994342" flipV="1">
            <a:off x="4169126" y="3231605"/>
            <a:ext cx="32342" cy="55319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16594342" flipV="1">
            <a:off x="4160228" y="3235715"/>
            <a:ext cx="29108" cy="49787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7194342" flipV="1">
            <a:off x="4148439" y="3235781"/>
            <a:ext cx="26197" cy="44808"/>
          </a:xfrm>
          <a:prstGeom prst="triangle">
            <a:avLst/>
          </a:prstGeom>
          <a:gradFill>
            <a:gsLst>
              <a:gs pos="0">
                <a:srgbClr val="31987C"/>
              </a:gs>
              <a:gs pos="100000">
                <a:srgbClr val="C2D766"/>
              </a:gs>
            </a:gsLst>
          </a:gradFill>
          <a:ln w="31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0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Exploding complexity</a:t>
            </a:r>
          </a:p>
          <a:p>
            <a:r>
              <a:rPr lang="en-US" dirty="0" smtClean="0"/>
              <a:t>Pace of technological change</a:t>
            </a:r>
          </a:p>
          <a:p>
            <a:r>
              <a:rPr lang="en-US" dirty="0" smtClean="0"/>
              <a:t>Distributed, outsourced work</a:t>
            </a:r>
          </a:p>
          <a:p>
            <a:r>
              <a:rPr lang="en-US" dirty="0" smtClean="0"/>
              <a:t>Fragmented information</a:t>
            </a:r>
          </a:p>
          <a:p>
            <a:r>
              <a:rPr lang="en-US" dirty="0" smtClean="0"/>
              <a:t>Learning curves</a:t>
            </a:r>
          </a:p>
          <a:p>
            <a:r>
              <a:rPr lang="en-US" dirty="0" err="1" smtClean="0"/>
              <a:t>Bugginess</a:t>
            </a:r>
            <a:endParaRPr lang="en-US" dirty="0" smtClean="0"/>
          </a:p>
          <a:p>
            <a:r>
              <a:rPr lang="en-US" dirty="0" smtClean="0"/>
              <a:t>Useless “grunt work”</a:t>
            </a:r>
          </a:p>
          <a:p>
            <a:r>
              <a:rPr lang="en-US" dirty="0" smtClean="0"/>
              <a:t>Decreasing margin of creativity</a:t>
            </a:r>
          </a:p>
          <a:p>
            <a:r>
              <a:rPr lang="en-US" dirty="0" smtClean="0"/>
              <a:t>Divide between code and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3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Intent’s “Why”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51" y="2356128"/>
            <a:ext cx="7315200" cy="2871383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i="1" dirty="0" smtClean="0"/>
              <a:t>Intent harnesses complexity for software artisans, powering fearless and disciplined creativity to solve the toughest compute problems and make the world a better place.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090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Sweet Spot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code</a:t>
            </a:r>
          </a:p>
          <a:p>
            <a:r>
              <a:rPr lang="en-US" dirty="0" smtClean="0"/>
              <a:t>Lots of coders</a:t>
            </a:r>
          </a:p>
          <a:p>
            <a:r>
              <a:rPr lang="en-US" dirty="0" smtClean="0"/>
              <a:t>High scale</a:t>
            </a:r>
          </a:p>
          <a:p>
            <a:r>
              <a:rPr lang="en-US" dirty="0" smtClean="0"/>
              <a:t>High performance</a:t>
            </a:r>
          </a:p>
          <a:p>
            <a:r>
              <a:rPr lang="en-US" dirty="0" smtClean="0"/>
              <a:t>High quality</a:t>
            </a:r>
          </a:p>
          <a:p>
            <a:r>
              <a:rPr lang="en-US" dirty="0" smtClean="0"/>
              <a:t>Long lifetime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name?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All mainstream programming languages focus on telling a computer </a:t>
            </a:r>
            <a:r>
              <a:rPr lang="en-US" u="sng" dirty="0" smtClean="0"/>
              <a:t>what</a:t>
            </a:r>
            <a:r>
              <a:rPr lang="en-US" dirty="0" smtClean="0"/>
              <a:t> to do (imperative) and/or </a:t>
            </a:r>
            <a:r>
              <a:rPr lang="en-US" u="sng" dirty="0" smtClean="0"/>
              <a:t>how</a:t>
            </a:r>
            <a:r>
              <a:rPr lang="en-US" dirty="0" smtClean="0"/>
              <a:t> to do it (functional).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They can’t communicate </a:t>
            </a:r>
            <a:r>
              <a:rPr lang="en-US" u="sng" dirty="0" smtClean="0"/>
              <a:t>why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“intent” gets lost.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Well, say hello to “intentional programming…”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0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missing “why”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38" y="1296743"/>
            <a:ext cx="7315200" cy="4144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many times have you…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800" b="0" dirty="0" smtClean="0"/>
              <a:t>Thought a feature was complete, only to find new requirements?</a:t>
            </a:r>
          </a:p>
          <a:p>
            <a:r>
              <a:rPr lang="en-US" sz="1800" b="0" dirty="0" smtClean="0"/>
              <a:t>Studied a design doc because the use cases or design goals weren’t clear when you inherited code?</a:t>
            </a:r>
          </a:p>
          <a:p>
            <a:r>
              <a:rPr lang="en-US" sz="1800" b="0" dirty="0" smtClean="0"/>
              <a:t>Had to write a comment because you feared another coder would miss a subtlety or a priority?</a:t>
            </a:r>
          </a:p>
          <a:p>
            <a:r>
              <a:rPr lang="en-US" sz="1800" b="0" dirty="0" smtClean="0"/>
              <a:t>Struggled to understand a messy state machine or tangle of threads?</a:t>
            </a:r>
          </a:p>
          <a:p>
            <a:r>
              <a:rPr lang="en-US" sz="1800" b="0" dirty="0" smtClean="0"/>
              <a:t>Had to sanitize the input to a function because you didn’t trust the caller to satisfy your preconditions?</a:t>
            </a:r>
          </a:p>
          <a:p>
            <a:r>
              <a:rPr lang="en-US" sz="1800" b="0" dirty="0" smtClean="0"/>
              <a:t>Wondered if another coder cared at all about the user experience?</a:t>
            </a:r>
          </a:p>
          <a:p>
            <a:r>
              <a:rPr lang="en-US" sz="1800" b="0" dirty="0" smtClean="0"/>
              <a:t>Felt a communication gap between execs/sales/PM/engineers/PS?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19151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Intent is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Humans as a compile target</a:t>
            </a:r>
          </a:p>
          <a:p>
            <a:r>
              <a:rPr lang="en-US" sz="2000" b="0" dirty="0" smtClean="0"/>
              <a:t>More and better meaning per syntax unit</a:t>
            </a:r>
          </a:p>
          <a:p>
            <a:r>
              <a:rPr lang="en-US" sz="2000" b="0" dirty="0" smtClean="0"/>
              <a:t>Far more powerful compilation</a:t>
            </a:r>
          </a:p>
          <a:p>
            <a:r>
              <a:rPr lang="en-US" sz="2000" b="0" dirty="0" smtClean="0"/>
              <a:t>Decoupling of conceptual flow from execution model</a:t>
            </a:r>
          </a:p>
          <a:p>
            <a:r>
              <a:rPr lang="en-US" sz="2000" b="0" dirty="0" smtClean="0"/>
              <a:t>Inclusion of business-level concerns in the codebase</a:t>
            </a:r>
          </a:p>
          <a:p>
            <a:r>
              <a:rPr lang="en-US" sz="2000" b="0" dirty="0" err="1" smtClean="0"/>
              <a:t>Explicitation</a:t>
            </a:r>
            <a:endParaRPr lang="en-US" sz="2000" b="0" dirty="0" smtClean="0"/>
          </a:p>
          <a:p>
            <a:r>
              <a:rPr lang="en-US" sz="2000" b="0" dirty="0" smtClean="0"/>
              <a:t>Ecosystem-level constructs</a:t>
            </a:r>
          </a:p>
          <a:p>
            <a:r>
              <a:rPr lang="en-US" sz="2000" b="0" dirty="0" smtClean="0"/>
              <a:t>Lifecycle, threads, and parallelism</a:t>
            </a:r>
          </a:p>
          <a:p>
            <a:r>
              <a:rPr lang="en-US" sz="2000" b="0" dirty="0" smtClean="0"/>
              <a:t>IDE++</a:t>
            </a:r>
          </a:p>
          <a:p>
            <a:r>
              <a:rPr lang="en-US" sz="2000" b="0" dirty="0" smtClean="0"/>
              <a:t>Lots of help testing, and noticing and handling errors</a:t>
            </a:r>
          </a:p>
          <a:p>
            <a:endParaRPr lang="en-US" sz="2000" b="0" dirty="0" smtClean="0"/>
          </a:p>
          <a:p>
            <a:endParaRPr lang="en-US" sz="2000" b="0" dirty="0" smtClean="0"/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18347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Humans as a compile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smtClean="0"/>
              <a:t>Code should speak to people, not just computers.</a:t>
            </a:r>
          </a:p>
          <a:p>
            <a:r>
              <a:rPr lang="en-US" sz="2000" b="0" dirty="0" smtClean="0"/>
              <a:t>Human concerns should be enforced by the compiler.</a:t>
            </a:r>
          </a:p>
          <a:p>
            <a:r>
              <a:rPr lang="en-US" sz="2000" b="0" dirty="0" smtClean="0"/>
              <a:t>Learnability is crucial.</a:t>
            </a:r>
          </a:p>
          <a:p>
            <a:r>
              <a:rPr lang="en-US" sz="2000" b="0" dirty="0" smtClean="0"/>
              <a:t>Friendly, ultra-clear names are ubiquitous and encouraged consistently.</a:t>
            </a:r>
          </a:p>
          <a:p>
            <a:r>
              <a:rPr lang="en-US" sz="2000" b="0" dirty="0" smtClean="0"/>
              <a:t>Use cases and roles are baked into the language.</a:t>
            </a:r>
          </a:p>
          <a:p>
            <a:r>
              <a:rPr lang="en-US" sz="2000" b="0" dirty="0" smtClean="0"/>
              <a:t>Semantics for proper coding choices should be explicit and easy, not optional comments.</a:t>
            </a:r>
          </a:p>
          <a:p>
            <a:r>
              <a:rPr lang="en-US" sz="2000" b="0" dirty="0" smtClean="0"/>
              <a:t>Mindless busywork is the enemy of creative 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50627"/>
      </p:ext>
    </p:extLst>
  </p:cSld>
  <p:clrMapOvr>
    <a:masterClrMapping/>
  </p:clrMapOvr>
</p:sld>
</file>

<file path=ppt/theme/theme1.xml><?xml version="1.0" encoding="utf-8"?>
<a:theme xmlns:a="http://schemas.openxmlformats.org/drawingml/2006/main" name="Adaptive Confid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1416</Words>
  <Application>Microsoft Macintosh PowerPoint</Application>
  <PresentationFormat>On-screen Show (4:3)</PresentationFormat>
  <Paragraphs>206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Adaptive Confidential</vt:lpstr>
      <vt:lpstr>Office Theme</vt:lpstr>
      <vt:lpstr>Introducing “Intent”</vt:lpstr>
      <vt:lpstr>What is Intent?</vt:lpstr>
      <vt:lpstr>Why bother?</vt:lpstr>
      <vt:lpstr>Intent’s “Why”</vt:lpstr>
      <vt:lpstr>Sweet Spot</vt:lpstr>
      <vt:lpstr>What’s in a name?</vt:lpstr>
      <vt:lpstr>The missing “why”</vt:lpstr>
      <vt:lpstr>How Intent is different</vt:lpstr>
      <vt:lpstr>Humans as a compile target</vt:lpstr>
      <vt:lpstr>More and better meaning per syntax unit</vt:lpstr>
      <vt:lpstr>(Non)Explicitation – C++</vt:lpstr>
      <vt:lpstr>(Non)Explicitation – python</vt:lpstr>
      <vt:lpstr>Explicitation – Intent</vt:lpstr>
      <vt:lpstr>(Non)Human-friendly code – java </vt:lpstr>
      <vt:lpstr>Human-friendly code – intent </vt:lpstr>
      <vt:lpstr>Code as hypertext</vt:lpstr>
      <vt:lpstr>Marks</vt:lpstr>
      <vt:lpstr>Compilation</vt:lpstr>
      <vt:lpstr>Lifecycle</vt:lpstr>
      <vt:lpstr>Tables</vt:lpstr>
      <vt:lpstr>Interfaces</vt:lpstr>
      <vt:lpstr>Hints</vt:lpstr>
      <vt:lpstr>Lines vs. Statements</vt:lpstr>
      <vt:lpstr>PowerPoint Presentation</vt:lpstr>
      <vt:lpstr>PowerPoint Presentation</vt:lpstr>
    </vt:vector>
  </TitlesOfParts>
  <Company>Adaptive Computing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“Intent”</dc:title>
  <dc:creator>Daniel Hardman</dc:creator>
  <cp:lastModifiedBy>Daniel Hardman</cp:lastModifiedBy>
  <cp:revision>26</cp:revision>
  <dcterms:created xsi:type="dcterms:W3CDTF">2014-02-08T01:27:31Z</dcterms:created>
  <dcterms:modified xsi:type="dcterms:W3CDTF">2014-02-08T07:42:55Z</dcterms:modified>
</cp:coreProperties>
</file>