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8" r:id="rId3"/>
    <p:sldId id="261" r:id="rId4"/>
    <p:sldId id="284" r:id="rId5"/>
    <p:sldId id="257" r:id="rId6"/>
    <p:sldId id="259" r:id="rId7"/>
    <p:sldId id="285" r:id="rId8"/>
    <p:sldId id="281" r:id="rId9"/>
    <p:sldId id="260" r:id="rId10"/>
    <p:sldId id="28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86" r:id="rId23"/>
    <p:sldId id="287" r:id="rId24"/>
    <p:sldId id="288" r:id="rId25"/>
    <p:sldId id="289" r:id="rId26"/>
    <p:sldId id="290" r:id="rId27"/>
    <p:sldId id="274" r:id="rId28"/>
    <p:sldId id="296" r:id="rId29"/>
    <p:sldId id="297" r:id="rId30"/>
    <p:sldId id="291" r:id="rId31"/>
    <p:sldId id="292" r:id="rId32"/>
    <p:sldId id="295" r:id="rId33"/>
    <p:sldId id="293" r:id="rId34"/>
    <p:sldId id="294" r:id="rId35"/>
    <p:sldId id="275" r:id="rId36"/>
    <p:sldId id="283" r:id="rId37"/>
    <p:sldId id="276" r:id="rId38"/>
    <p:sldId id="277" r:id="rId39"/>
    <p:sldId id="278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3DAFF"/>
    <a:srgbClr val="B8FFEF"/>
    <a:srgbClr val="3065A2"/>
    <a:srgbClr val="C2D766"/>
    <a:srgbClr val="3198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83" autoAdjust="0"/>
    <p:restoredTop sz="99505" autoAdjust="0"/>
  </p:normalViewPr>
  <p:slideViewPr>
    <p:cSldViewPr snapToGrid="0">
      <p:cViewPr>
        <p:scale>
          <a:sx n="100" d="100"/>
          <a:sy n="100" d="100"/>
        </p:scale>
        <p:origin x="-2544" y="-9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2120900"/>
          </a:xfrm>
          <a:prstGeom prst="rect">
            <a:avLst/>
          </a:prstGeom>
          <a:gradFill>
            <a:gsLst>
              <a:gs pos="0">
                <a:srgbClr val="3065A2"/>
              </a:gs>
              <a:gs pos="100000">
                <a:srgbClr val="B8FFEF"/>
              </a:gs>
              <a:gs pos="90000">
                <a:srgbClr val="B3DAFF"/>
              </a:gs>
            </a:gsLst>
            <a:lin ang="9300000" scaled="0"/>
          </a:gradFill>
          <a:ln w="31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intent-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" y="131462"/>
            <a:ext cx="2247900" cy="200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61562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gradFill>
            <a:gsLst>
              <a:gs pos="0">
                <a:srgbClr val="3065A2"/>
              </a:gs>
              <a:gs pos="100000">
                <a:srgbClr val="B8FFEF"/>
              </a:gs>
              <a:gs pos="90000">
                <a:srgbClr val="B3DAFF"/>
              </a:gs>
            </a:gsLst>
            <a:lin ang="9300000" scaled="0"/>
          </a:gradFill>
          <a:ln w="31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intent-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131462"/>
            <a:ext cx="1477918" cy="131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9505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1569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50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86200"/>
            <a:ext cx="63246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858000" y="4000500"/>
            <a:ext cx="0" cy="304800"/>
          </a:xfrm>
          <a:prstGeom prst="line">
            <a:avLst/>
          </a:prstGeom>
          <a:ln w="28575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6934200" y="3886200"/>
            <a:ext cx="1676400" cy="106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2120900"/>
          </a:xfrm>
          <a:prstGeom prst="rect">
            <a:avLst/>
          </a:prstGeom>
          <a:gradFill>
            <a:gsLst>
              <a:gs pos="0">
                <a:srgbClr val="3065A2"/>
              </a:gs>
              <a:gs pos="100000">
                <a:srgbClr val="B8FFEF"/>
              </a:gs>
              <a:gs pos="90000">
                <a:srgbClr val="B3DAFF"/>
              </a:gs>
            </a:gsLst>
            <a:lin ang="9300000" scaled="0"/>
          </a:gradFill>
          <a:ln w="31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intent-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1462"/>
            <a:ext cx="2247900" cy="20021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gradFill>
            <a:gsLst>
              <a:gs pos="0">
                <a:srgbClr val="3065A2"/>
              </a:gs>
              <a:gs pos="100000">
                <a:srgbClr val="B8FFEF"/>
              </a:gs>
              <a:gs pos="90000">
                <a:srgbClr val="B3DAFF"/>
              </a:gs>
            </a:gsLst>
            <a:lin ang="9300000" scaled="0"/>
          </a:gradFill>
          <a:ln w="31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intent-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31462"/>
            <a:ext cx="1477918" cy="13163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7577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2120900"/>
          </a:xfrm>
          <a:prstGeom prst="rect">
            <a:avLst/>
          </a:prstGeom>
          <a:gradFill>
            <a:gsLst>
              <a:gs pos="0">
                <a:srgbClr val="3065A2"/>
              </a:gs>
              <a:gs pos="100000">
                <a:srgbClr val="B8FFEF"/>
              </a:gs>
              <a:gs pos="90000">
                <a:srgbClr val="B3DAFF"/>
              </a:gs>
            </a:gsLst>
            <a:lin ang="9300000" scaled="0"/>
          </a:gradFill>
          <a:ln w="31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intent-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131462"/>
            <a:ext cx="2247900" cy="200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64168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gradFill>
            <a:gsLst>
              <a:gs pos="0">
                <a:srgbClr val="3065A2"/>
              </a:gs>
              <a:gs pos="100000">
                <a:srgbClr val="B8FFEF"/>
              </a:gs>
              <a:gs pos="90000">
                <a:srgbClr val="B3DAFF"/>
              </a:gs>
            </a:gsLst>
            <a:lin ang="9300000" scaled="0"/>
          </a:gradFill>
          <a:ln w="31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intent-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31462"/>
            <a:ext cx="1477918" cy="13163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5D27-CCD0-473F-971E-3C81026CF1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0257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gradFill>
            <a:gsLst>
              <a:gs pos="0">
                <a:srgbClr val="3065A2"/>
              </a:gs>
              <a:gs pos="100000">
                <a:srgbClr val="B8FFEF"/>
              </a:gs>
              <a:gs pos="90000">
                <a:srgbClr val="B3DAFF"/>
              </a:gs>
            </a:gsLst>
            <a:lin ang="9300000" scaled="0"/>
          </a:gradFill>
          <a:ln w="31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intent-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31462"/>
            <a:ext cx="1477918" cy="13163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9042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gradFill>
            <a:gsLst>
              <a:gs pos="0">
                <a:srgbClr val="3065A2"/>
              </a:gs>
              <a:gs pos="100000">
                <a:srgbClr val="B8FFEF"/>
              </a:gs>
              <a:gs pos="90000">
                <a:srgbClr val="B3DAFF"/>
              </a:gs>
            </a:gsLst>
            <a:lin ang="9300000" scaled="0"/>
          </a:gradFill>
          <a:ln w="31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intent-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31462"/>
            <a:ext cx="1477918" cy="131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95242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gradFill>
            <a:gsLst>
              <a:gs pos="0">
                <a:srgbClr val="3065A2"/>
              </a:gs>
              <a:gs pos="100000">
                <a:srgbClr val="B8FFEF"/>
              </a:gs>
              <a:gs pos="90000">
                <a:srgbClr val="B3DAFF"/>
              </a:gs>
            </a:gsLst>
            <a:lin ang="9300000" scaled="0"/>
          </a:gradFill>
          <a:ln w="31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intent-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131462"/>
            <a:ext cx="1477918" cy="131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37768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655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3723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gradFill>
            <a:gsLst>
              <a:gs pos="0">
                <a:srgbClr val="3065A2"/>
              </a:gs>
              <a:gs pos="100000">
                <a:srgbClr val="B8FFEF"/>
              </a:gs>
              <a:gs pos="90000">
                <a:srgbClr val="B3DAFF"/>
              </a:gs>
            </a:gsLst>
            <a:lin ang="9300000" scaled="0"/>
          </a:gradFill>
          <a:ln w="31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intent-logo-transparent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131462"/>
            <a:ext cx="1477918" cy="131633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41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637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99288-2384-C64C-992A-406B1D78017E}" type="datetimeFigureOut">
              <a:rPr lang="en-US" smtClean="0"/>
              <a:t>2/14/14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E5D27-CCD0-473F-971E-3C81026CF1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73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Introducing “Intent”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Daniel Hardman	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Feb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688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Need quick, dirty, and throwaway?   </a:t>
            </a:r>
            <a:r>
              <a:rPr lang="en-US" sz="2400" i="1" dirty="0" smtClean="0">
                <a:solidFill>
                  <a:srgbClr val="376092"/>
                </a:solidFill>
              </a:rPr>
              <a:t>Bash, PHP</a:t>
            </a:r>
          </a:p>
          <a:p>
            <a:pPr marL="0" indent="0">
              <a:buNone/>
            </a:pPr>
            <a:r>
              <a:rPr lang="en-US" sz="2400" dirty="0" smtClean="0"/>
              <a:t>Need simple, clean, complete for small domain?   </a:t>
            </a:r>
            <a:r>
              <a:rPr lang="en-US" sz="2400" i="1" dirty="0" smtClean="0">
                <a:solidFill>
                  <a:srgbClr val="376092"/>
                </a:solidFill>
              </a:rPr>
              <a:t>Python, Ruby</a:t>
            </a:r>
            <a:endParaRPr lang="en-US" sz="2400" i="1" dirty="0">
              <a:solidFill>
                <a:srgbClr val="376092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Need UI?   </a:t>
            </a:r>
            <a:r>
              <a:rPr lang="en-US" sz="2400" i="1" dirty="0" smtClean="0">
                <a:solidFill>
                  <a:srgbClr val="376092"/>
                </a:solidFill>
              </a:rPr>
              <a:t>WPF</a:t>
            </a:r>
            <a:r>
              <a:rPr lang="en-US" sz="2400" i="1" dirty="0">
                <a:solidFill>
                  <a:srgbClr val="376092"/>
                </a:solidFill>
              </a:rPr>
              <a:t>, HTML5/</a:t>
            </a:r>
            <a:r>
              <a:rPr lang="en-US" sz="2400" i="1" dirty="0" err="1">
                <a:solidFill>
                  <a:srgbClr val="376092"/>
                </a:solidFill>
              </a:rPr>
              <a:t>jquery</a:t>
            </a:r>
            <a:r>
              <a:rPr lang="en-US" sz="2400" i="1" dirty="0">
                <a:solidFill>
                  <a:srgbClr val="376092"/>
                </a:solidFill>
              </a:rPr>
              <a:t>, </a:t>
            </a:r>
            <a:r>
              <a:rPr lang="en-US" sz="2400" i="1" dirty="0" smtClean="0">
                <a:solidFill>
                  <a:srgbClr val="376092"/>
                </a:solidFill>
              </a:rPr>
              <a:t>QT, </a:t>
            </a:r>
            <a:r>
              <a:rPr lang="en-US" sz="2400" i="1" dirty="0" err="1" smtClean="0">
                <a:solidFill>
                  <a:srgbClr val="376092"/>
                </a:solidFill>
              </a:rPr>
              <a:t>ObjectiveC</a:t>
            </a:r>
            <a:endParaRPr lang="en-US" sz="2400" i="1" dirty="0" smtClean="0">
              <a:solidFill>
                <a:srgbClr val="376092"/>
              </a:solidFill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400" dirty="0" smtClean="0"/>
              <a:t>Need air traffic control, embedded robotics OS, lunar spaceport, distributed supercomputer, nuclear power plant, cooperative routing and </a:t>
            </a:r>
            <a:r>
              <a:rPr lang="en-US" sz="2400" dirty="0" err="1" smtClean="0"/>
              <a:t>realtime</a:t>
            </a:r>
            <a:r>
              <a:rPr lang="en-US" sz="2400" dirty="0" smtClean="0"/>
              <a:t> collision avoidance for a city worth of cars?</a:t>
            </a:r>
          </a:p>
          <a:p>
            <a:pPr marL="0" indent="0">
              <a:buNone/>
            </a:pPr>
            <a:endParaRPr lang="en-US" sz="800" dirty="0" smtClean="0"/>
          </a:p>
          <a:p>
            <a:pPr marL="400050" lvl="1" indent="0">
              <a:buNone/>
            </a:pPr>
            <a:r>
              <a:rPr lang="en-US" sz="2400" dirty="0" smtClean="0"/>
              <a:t>conventional answers:   </a:t>
            </a:r>
            <a:r>
              <a:rPr lang="en-US" sz="2400" i="1" dirty="0" smtClean="0">
                <a:solidFill>
                  <a:srgbClr val="376092"/>
                </a:solidFill>
              </a:rPr>
              <a:t>Ada, Eiffel, C++, Java</a:t>
            </a:r>
            <a:r>
              <a:rPr lang="en-US" sz="2400" i="1" dirty="0">
                <a:solidFill>
                  <a:srgbClr val="376092"/>
                </a:solidFill>
              </a:rPr>
              <a:t>, </a:t>
            </a:r>
            <a:r>
              <a:rPr lang="en-US" sz="2400" i="1" dirty="0" err="1">
                <a:solidFill>
                  <a:srgbClr val="376092"/>
                </a:solidFill>
              </a:rPr>
              <a:t>Scala</a:t>
            </a:r>
            <a:r>
              <a:rPr lang="en-US" sz="2400" i="1" dirty="0">
                <a:solidFill>
                  <a:srgbClr val="376092"/>
                </a:solidFill>
              </a:rPr>
              <a:t>, </a:t>
            </a:r>
            <a:r>
              <a:rPr lang="en-US" sz="2400" i="1" dirty="0" err="1">
                <a:solidFill>
                  <a:srgbClr val="376092"/>
                </a:solidFill>
              </a:rPr>
              <a:t>Erlang</a:t>
            </a:r>
            <a:r>
              <a:rPr lang="en-US" sz="2400" i="1" dirty="0">
                <a:solidFill>
                  <a:srgbClr val="376092"/>
                </a:solidFill>
              </a:rPr>
              <a:t>, </a:t>
            </a:r>
            <a:r>
              <a:rPr lang="en-US" sz="2400" i="1" dirty="0" smtClean="0">
                <a:solidFill>
                  <a:srgbClr val="376092"/>
                </a:solidFill>
              </a:rPr>
              <a:t>D</a:t>
            </a:r>
          </a:p>
          <a:p>
            <a:pPr marL="400050" lvl="1" indent="0">
              <a:buNone/>
            </a:pPr>
            <a:endParaRPr lang="en-US" sz="1200" dirty="0">
              <a:solidFill>
                <a:srgbClr val="376092"/>
              </a:solidFill>
            </a:endParaRPr>
          </a:p>
          <a:p>
            <a:pPr marL="400050" lvl="2" indent="0">
              <a:buNone/>
            </a:pPr>
            <a:r>
              <a:rPr lang="en-US" b="1" dirty="0" smtClean="0"/>
              <a:t>much better answer:   </a:t>
            </a:r>
            <a:r>
              <a:rPr lang="en-US" b="1" dirty="0" smtClean="0">
                <a:solidFill>
                  <a:srgbClr val="376092"/>
                </a:solidFill>
              </a:rPr>
              <a:t>Intent!</a:t>
            </a:r>
            <a:endParaRPr lang="en-US" sz="2800" b="1" dirty="0" smtClean="0"/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095891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Intent is different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dirty="0" smtClean="0"/>
              <a:t>People as a language target</a:t>
            </a:r>
          </a:p>
          <a:p>
            <a:r>
              <a:rPr lang="en-US" sz="2400" b="0" dirty="0" smtClean="0"/>
              <a:t>More and better meaning per syntax unit</a:t>
            </a:r>
          </a:p>
          <a:p>
            <a:r>
              <a:rPr lang="en-US" sz="2400" b="0" dirty="0" smtClean="0"/>
              <a:t>Far more powerful compilation</a:t>
            </a:r>
          </a:p>
          <a:p>
            <a:r>
              <a:rPr lang="en-US" sz="2400" b="0" dirty="0" smtClean="0"/>
              <a:t>Decoupling of conceptual flow from execution model</a:t>
            </a:r>
          </a:p>
          <a:p>
            <a:r>
              <a:rPr lang="en-US" sz="2400" b="0" dirty="0" smtClean="0"/>
              <a:t>Inclusion of business-level concerns in the codebase</a:t>
            </a:r>
          </a:p>
          <a:p>
            <a:r>
              <a:rPr lang="en-US" sz="2400" b="0" dirty="0" err="1" smtClean="0"/>
              <a:t>Explicitation</a:t>
            </a:r>
            <a:endParaRPr lang="en-US" sz="2400" b="0" dirty="0" smtClean="0"/>
          </a:p>
          <a:p>
            <a:r>
              <a:rPr lang="en-US" sz="2400" b="0" dirty="0" smtClean="0"/>
              <a:t>Ecosystem-level constructs</a:t>
            </a:r>
          </a:p>
          <a:p>
            <a:r>
              <a:rPr lang="en-US" sz="2400" b="0" dirty="0" smtClean="0"/>
              <a:t>Lifecycle, threads, and parallelism</a:t>
            </a:r>
          </a:p>
          <a:p>
            <a:r>
              <a:rPr lang="en-US" sz="2400" dirty="0"/>
              <a:t>Lots of help testing, and noticing and handling </a:t>
            </a:r>
            <a:r>
              <a:rPr lang="en-US" sz="2400" dirty="0" smtClean="0"/>
              <a:t>errors</a:t>
            </a:r>
            <a:endParaRPr lang="en-US" sz="2400" b="0" dirty="0" smtClean="0"/>
          </a:p>
          <a:p>
            <a:r>
              <a:rPr lang="en-US" sz="2400" b="0" dirty="0" smtClean="0"/>
              <a:t>IDE++</a:t>
            </a:r>
          </a:p>
          <a:p>
            <a:endParaRPr lang="en-US" sz="2400" b="0" dirty="0" smtClean="0"/>
          </a:p>
          <a:p>
            <a:endParaRPr lang="en-US" sz="2400" b="0" dirty="0" smtClean="0"/>
          </a:p>
          <a:p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3183479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People as a language target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dirty="0" smtClean="0"/>
              <a:t>Code should speak to people, not just computers.</a:t>
            </a:r>
          </a:p>
          <a:p>
            <a:r>
              <a:rPr lang="en-US" sz="2400" b="0" dirty="0" smtClean="0"/>
              <a:t>Human concerns should be easy to </a:t>
            </a:r>
            <a:r>
              <a:rPr lang="en-US" sz="2400" dirty="0" smtClean="0"/>
              <a:t>describe and enforce</a:t>
            </a:r>
            <a:r>
              <a:rPr lang="en-US" sz="2400" b="0" dirty="0" smtClean="0"/>
              <a:t>.</a:t>
            </a:r>
          </a:p>
          <a:p>
            <a:r>
              <a:rPr lang="en-US" sz="2400" dirty="0"/>
              <a:t>Indirectly, non-coders also write software.</a:t>
            </a:r>
          </a:p>
          <a:p>
            <a:r>
              <a:rPr lang="en-US" sz="2400" dirty="0"/>
              <a:t>Code may include rich media, not just sterile syntax.</a:t>
            </a:r>
            <a:endParaRPr lang="en-US" sz="3600" dirty="0"/>
          </a:p>
          <a:p>
            <a:r>
              <a:rPr lang="en-US" sz="2400" b="0" dirty="0" smtClean="0"/>
              <a:t>Learnability is crucial.</a:t>
            </a:r>
          </a:p>
          <a:p>
            <a:r>
              <a:rPr lang="en-US" sz="2400" b="0" dirty="0" smtClean="0"/>
              <a:t>Friendly, obvious names must be ubiquitous.</a:t>
            </a:r>
          </a:p>
          <a:p>
            <a:r>
              <a:rPr lang="en-US" sz="2400" b="0" dirty="0" smtClean="0"/>
              <a:t>Use cases and role-based interactions must be baked in.</a:t>
            </a:r>
          </a:p>
          <a:p>
            <a:r>
              <a:rPr lang="en-US" sz="2400" b="0" dirty="0" smtClean="0"/>
              <a:t>Semantics should be explicit and apparent, not optional.</a:t>
            </a:r>
          </a:p>
          <a:p>
            <a:r>
              <a:rPr lang="en-US" sz="2400" b="0" dirty="0" smtClean="0"/>
              <a:t>Mindless busywork is the enemy of creative power and fun.</a:t>
            </a:r>
          </a:p>
        </p:txBody>
      </p:sp>
    </p:spTree>
    <p:extLst>
      <p:ext uri="{BB962C8B-B14F-4D97-AF65-F5344CB8AC3E}">
        <p14:creationId xmlns:p14="http://schemas.microsoft.com/office/powerpoint/2010/main" val="3801350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More, better meaning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Marks</a:t>
            </a:r>
          </a:p>
          <a:p>
            <a:r>
              <a:rPr lang="en-US" dirty="0" smtClean="0"/>
              <a:t>Less repetition</a:t>
            </a:r>
          </a:p>
          <a:p>
            <a:r>
              <a:rPr lang="en-US" dirty="0" smtClean="0"/>
              <a:t>Transitive and computable semantics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0101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(Non)</a:t>
            </a:r>
            <a:r>
              <a:rPr lang="en-US" dirty="0" err="1" smtClean="0"/>
              <a:t>Explicitation</a:t>
            </a:r>
            <a:r>
              <a:rPr lang="en-US" dirty="0" smtClean="0"/>
              <a:t> –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3700"/>
            <a:ext cx="83820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urier"/>
                <a:cs typeface="Courier"/>
              </a:rPr>
              <a:t>bool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Vehicle::</a:t>
            </a:r>
            <a:r>
              <a:rPr lang="en-US" sz="1600" dirty="0" err="1">
                <a:latin typeface="Courier"/>
                <a:cs typeface="Courier"/>
              </a:rPr>
              <a:t>SetCustomAttr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VAttrEnum</a:t>
            </a:r>
            <a:r>
              <a:rPr lang="en-US" sz="1600" dirty="0">
                <a:latin typeface="Courier"/>
                <a:cs typeface="Courier"/>
              </a:rPr>
              <a:t> which, 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char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urier"/>
                <a:cs typeface="Courier"/>
              </a:rPr>
              <a:t>const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* value</a:t>
            </a:r>
            <a:r>
              <a:rPr lang="en-US" sz="1600" dirty="0" smtClean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  </a:t>
            </a:r>
            <a:r>
              <a:rPr lang="en-US" sz="1600" dirty="0" err="1" smtClean="0">
                <a:solidFill>
                  <a:srgbClr val="0000FF"/>
                </a:solidFill>
                <a:latin typeface="Courier"/>
                <a:cs typeface="Courier"/>
              </a:rPr>
              <a:t>int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sinceYear</a:t>
            </a:r>
            <a:r>
              <a:rPr lang="en-US" sz="1600" dirty="0">
                <a:latin typeface="Courier"/>
                <a:cs typeface="Courier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/ implementation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}</a:t>
            </a:r>
          </a:p>
          <a:p>
            <a:endParaRPr lang="en-US" sz="1400" dirty="0"/>
          </a:p>
          <a:p>
            <a:r>
              <a:rPr lang="en-US" sz="1800" dirty="0"/>
              <a:t>Are all possible values of </a:t>
            </a:r>
            <a:r>
              <a:rPr lang="en-US" sz="1600" dirty="0" err="1">
                <a:latin typeface="Courier"/>
                <a:cs typeface="Courier"/>
              </a:rPr>
              <a:t>VAttrEnum</a:t>
            </a:r>
            <a:r>
              <a:rPr lang="en-US" sz="1800" dirty="0"/>
              <a:t> valid for the </a:t>
            </a:r>
            <a:r>
              <a:rPr lang="en-US" sz="1800" dirty="0">
                <a:latin typeface="Courier"/>
                <a:cs typeface="Courier"/>
              </a:rPr>
              <a:t>which</a:t>
            </a:r>
            <a:r>
              <a:rPr lang="en-US" sz="1800" dirty="0"/>
              <a:t> parameter?</a:t>
            </a:r>
          </a:p>
          <a:p>
            <a:r>
              <a:rPr lang="en-US" sz="1800" dirty="0"/>
              <a:t>What </a:t>
            </a:r>
            <a:r>
              <a:rPr lang="en-US" sz="1800" dirty="0" smtClean="0"/>
              <a:t>if arbitrary 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800" dirty="0"/>
              <a:t> is cast to </a:t>
            </a:r>
            <a:r>
              <a:rPr lang="en-US" sz="1600" dirty="0" err="1">
                <a:latin typeface="Courier"/>
                <a:cs typeface="Courier"/>
              </a:rPr>
              <a:t>VAttrEnum</a:t>
            </a:r>
            <a:r>
              <a:rPr lang="en-US" sz="1800" dirty="0"/>
              <a:t>, and it’s not </a:t>
            </a:r>
            <a:r>
              <a:rPr lang="en-US" sz="1800" dirty="0" smtClean="0"/>
              <a:t>in </a:t>
            </a:r>
            <a:r>
              <a:rPr lang="en-US" sz="1800" dirty="0"/>
              <a:t>the </a:t>
            </a:r>
            <a:r>
              <a:rPr lang="en-US" sz="1800" dirty="0" err="1"/>
              <a:t>enum</a:t>
            </a:r>
            <a:r>
              <a:rPr lang="en-US" sz="1800" dirty="0"/>
              <a:t>?</a:t>
            </a:r>
          </a:p>
          <a:p>
            <a:r>
              <a:rPr lang="en-US" sz="1800" dirty="0"/>
              <a:t>Is the null string or the empty string valid for the </a:t>
            </a:r>
            <a:r>
              <a:rPr lang="en-US" sz="1600" dirty="0">
                <a:latin typeface="Courier"/>
                <a:cs typeface="Courier"/>
              </a:rPr>
              <a:t>value</a:t>
            </a:r>
            <a:r>
              <a:rPr lang="en-US" sz="1800" dirty="0"/>
              <a:t> parameter?</a:t>
            </a:r>
          </a:p>
          <a:p>
            <a:r>
              <a:rPr lang="en-US" sz="1800" dirty="0"/>
              <a:t>What rules apply to </a:t>
            </a:r>
            <a:r>
              <a:rPr lang="en-US" sz="1600" dirty="0" err="1">
                <a:latin typeface="Courier"/>
                <a:cs typeface="Courier"/>
              </a:rPr>
              <a:t>sinceYear</a:t>
            </a:r>
            <a:r>
              <a:rPr lang="en-US" sz="1800" dirty="0"/>
              <a:t>? If it’s telling which model year began to exhibit the attribute, what </a:t>
            </a:r>
            <a:r>
              <a:rPr lang="en-US" sz="1800" dirty="0" smtClean="0"/>
              <a:t>if </a:t>
            </a:r>
            <a:r>
              <a:rPr lang="en-US" sz="1800" dirty="0"/>
              <a:t>we pass in 1650? 2300?</a:t>
            </a:r>
          </a:p>
          <a:p>
            <a:r>
              <a:rPr lang="en-US" sz="1800" dirty="0" smtClean="0"/>
              <a:t>Do </a:t>
            </a:r>
            <a:r>
              <a:rPr lang="en-US" sz="1800" dirty="0" err="1" smtClean="0"/>
              <a:t>params</a:t>
            </a:r>
            <a:r>
              <a:rPr lang="en-US" sz="1800" dirty="0" smtClean="0"/>
              <a:t> interact (</a:t>
            </a:r>
            <a:r>
              <a:rPr lang="en-US" sz="1800" dirty="0"/>
              <a:t>e.g., </a:t>
            </a:r>
            <a:r>
              <a:rPr lang="en-US" sz="1600" dirty="0">
                <a:latin typeface="Courier"/>
                <a:cs typeface="Courier"/>
              </a:rPr>
              <a:t>value</a:t>
            </a:r>
            <a:r>
              <a:rPr lang="en-US" sz="1800" dirty="0"/>
              <a:t> can only be null if </a:t>
            </a:r>
            <a:r>
              <a:rPr lang="en-US" sz="1600" dirty="0">
                <a:latin typeface="Courier"/>
                <a:cs typeface="Courier"/>
              </a:rPr>
              <a:t>which</a:t>
            </a:r>
            <a:r>
              <a:rPr lang="en-US" sz="1800" dirty="0"/>
              <a:t> is an optional attribute)?</a:t>
            </a:r>
          </a:p>
          <a:p>
            <a:r>
              <a:rPr lang="en-US" sz="1800" dirty="0"/>
              <a:t>Does the function do any synchronization to make itself thread-safe?</a:t>
            </a:r>
          </a:p>
          <a:p>
            <a:r>
              <a:rPr lang="en-US" sz="1800" dirty="0"/>
              <a:t>Presumably, </a:t>
            </a:r>
            <a:r>
              <a:rPr lang="en-US" sz="1800" dirty="0" err="1" smtClean="0"/>
              <a:t>func</a:t>
            </a:r>
            <a:r>
              <a:rPr lang="en-US" sz="1800" dirty="0" smtClean="0"/>
              <a:t> returns 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true</a:t>
            </a:r>
            <a:r>
              <a:rPr lang="en-US" sz="1800" dirty="0">
                <a:solidFill>
                  <a:srgbClr val="0000FF"/>
                </a:solidFill>
              </a:rPr>
              <a:t> </a:t>
            </a:r>
            <a:r>
              <a:rPr lang="en-US" sz="1800" dirty="0"/>
              <a:t>if </a:t>
            </a:r>
            <a:r>
              <a:rPr lang="en-US" sz="1800" dirty="0" err="1" smtClean="0"/>
              <a:t>attr</a:t>
            </a:r>
            <a:r>
              <a:rPr lang="en-US" sz="1800" dirty="0" smtClean="0"/>
              <a:t> </a:t>
            </a:r>
            <a:r>
              <a:rPr lang="en-US" sz="1800" dirty="0"/>
              <a:t>is successfully set. What </a:t>
            </a:r>
            <a:r>
              <a:rPr lang="en-US" sz="1800" dirty="0" smtClean="0"/>
              <a:t>if it wasn’t </a:t>
            </a:r>
            <a:r>
              <a:rPr lang="en-US" sz="1800" dirty="0"/>
              <a:t>changed because </a:t>
            </a:r>
            <a:r>
              <a:rPr lang="en-US" sz="1800" dirty="0" smtClean="0"/>
              <a:t>new </a:t>
            </a:r>
            <a:r>
              <a:rPr lang="en-US" sz="1600" dirty="0">
                <a:latin typeface="Courier"/>
                <a:cs typeface="Courier"/>
              </a:rPr>
              <a:t>value</a:t>
            </a:r>
            <a:r>
              <a:rPr lang="en-US" sz="1800" dirty="0"/>
              <a:t> and </a:t>
            </a:r>
            <a:r>
              <a:rPr lang="en-US" sz="1800" dirty="0" smtClean="0"/>
              <a:t>old </a:t>
            </a:r>
            <a:r>
              <a:rPr lang="en-US" sz="1600" dirty="0">
                <a:latin typeface="Courier"/>
                <a:cs typeface="Courier"/>
              </a:rPr>
              <a:t>value</a:t>
            </a:r>
            <a:r>
              <a:rPr lang="en-US" sz="1800" dirty="0"/>
              <a:t> were identical?</a:t>
            </a:r>
          </a:p>
          <a:p>
            <a:r>
              <a:rPr lang="en-US" sz="1800" dirty="0"/>
              <a:t>Does the function do any validation of </a:t>
            </a:r>
            <a:r>
              <a:rPr lang="en-US" sz="1600" dirty="0">
                <a:latin typeface="Courier"/>
                <a:cs typeface="Courier"/>
              </a:rPr>
              <a:t>value</a:t>
            </a:r>
            <a:r>
              <a:rPr lang="en-US" sz="1800" dirty="0" smtClean="0"/>
              <a:t>?</a:t>
            </a:r>
          </a:p>
          <a:p>
            <a:r>
              <a:rPr lang="en-US" sz="1800" dirty="0" smtClean="0"/>
              <a:t>Can this function be called at any point in a </a:t>
            </a:r>
            <a:r>
              <a:rPr lang="en-US" sz="1600" dirty="0" smtClean="0">
                <a:latin typeface="Courier"/>
                <a:cs typeface="Courier"/>
              </a:rPr>
              <a:t>Vehicle</a:t>
            </a:r>
            <a:r>
              <a:rPr lang="en-US" sz="1800" dirty="0" smtClean="0"/>
              <a:t>’s lifecycle?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58379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(Non)</a:t>
            </a:r>
            <a:r>
              <a:rPr lang="en-US" dirty="0" err="1" smtClean="0"/>
              <a:t>Explicitation</a:t>
            </a:r>
            <a:r>
              <a:rPr lang="en-US" dirty="0" smtClean="0"/>
              <a:t> –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urier"/>
                <a:cs typeface="Courier"/>
              </a:rPr>
              <a:t>def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get_section_info_from_file</a:t>
            </a:r>
            <a:r>
              <a:rPr lang="en-US" sz="1600" dirty="0">
                <a:latin typeface="Courier"/>
                <a:cs typeface="Courier"/>
              </a:rPr>
              <a:t>(section, file):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>
                <a:solidFill>
                  <a:srgbClr val="31987C"/>
                </a:solidFill>
                <a:latin typeface="Courier"/>
                <a:cs typeface="Courier"/>
              </a:rPr>
              <a:t>'''Read a section of an INI file from disk'''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>
                <a:solidFill>
                  <a:srgbClr val="31987C"/>
                </a:solidFill>
                <a:latin typeface="Courier"/>
                <a:cs typeface="Courier"/>
              </a:rPr>
              <a:t># implementation</a:t>
            </a:r>
          </a:p>
          <a:p>
            <a:endParaRPr lang="en-US" sz="1800" dirty="0"/>
          </a:p>
          <a:p>
            <a:r>
              <a:rPr lang="en-US" sz="1800" dirty="0"/>
              <a:t>Is </a:t>
            </a:r>
            <a:r>
              <a:rPr lang="en-US" sz="1600" dirty="0">
                <a:latin typeface="Courier"/>
                <a:cs typeface="Courier"/>
              </a:rPr>
              <a:t>section</a:t>
            </a:r>
            <a:r>
              <a:rPr lang="en-US" sz="1800" dirty="0"/>
              <a:t> a numeric constant, or a string? If it’s a string, is it case-sensitive?</a:t>
            </a:r>
          </a:p>
          <a:p>
            <a:r>
              <a:rPr lang="en-US" sz="1800" dirty="0"/>
              <a:t>What happens if the </a:t>
            </a:r>
            <a:r>
              <a:rPr lang="en-US" sz="1600" dirty="0">
                <a:latin typeface="Courier"/>
                <a:cs typeface="Courier"/>
              </a:rPr>
              <a:t>section</a:t>
            </a:r>
            <a:r>
              <a:rPr lang="en-US" sz="1800" dirty="0"/>
              <a:t> is not found?</a:t>
            </a:r>
          </a:p>
          <a:p>
            <a:r>
              <a:rPr lang="en-US" sz="1800" dirty="0"/>
              <a:t>Is </a:t>
            </a:r>
            <a:r>
              <a:rPr lang="en-US" sz="1600" dirty="0">
                <a:latin typeface="Courier"/>
                <a:cs typeface="Courier"/>
              </a:rPr>
              <a:t>file</a:t>
            </a:r>
            <a:r>
              <a:rPr lang="en-US" sz="1800" dirty="0"/>
              <a:t> a path to a file, or an open file handle? If a path, can we pass a URL or other file-like objects, or only a path for a traditional file system?</a:t>
            </a:r>
          </a:p>
          <a:p>
            <a:r>
              <a:rPr lang="en-US" sz="1800" dirty="0"/>
              <a:t>What happens if </a:t>
            </a:r>
            <a:r>
              <a:rPr lang="en-US" sz="1600" dirty="0">
                <a:latin typeface="Courier"/>
                <a:cs typeface="Courier"/>
              </a:rPr>
              <a:t>file</a:t>
            </a:r>
            <a:r>
              <a:rPr lang="en-US" sz="1800" dirty="0"/>
              <a:t> is 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None</a:t>
            </a:r>
            <a:r>
              <a:rPr lang="en-US" sz="1800" dirty="0">
                <a:solidFill>
                  <a:srgbClr val="0000FF"/>
                </a:solidFill>
              </a:rPr>
              <a:t> </a:t>
            </a:r>
            <a:r>
              <a:rPr lang="en-US" sz="1800" dirty="0"/>
              <a:t>or is a file opened in the wrong mode? Do we get an exception, or an empty return value?</a:t>
            </a:r>
          </a:p>
        </p:txBody>
      </p:sp>
    </p:spTree>
    <p:extLst>
      <p:ext uri="{BB962C8B-B14F-4D97-AF65-F5344CB8AC3E}">
        <p14:creationId xmlns:p14="http://schemas.microsoft.com/office/powerpoint/2010/main" val="4096320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Explicitation</a:t>
            </a:r>
            <a:r>
              <a:rPr lang="en-US" dirty="0"/>
              <a:t> </a:t>
            </a:r>
            <a:r>
              <a:rPr lang="en-US" dirty="0" smtClean="0"/>
              <a:t>– Intent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038" y="1495630"/>
            <a:ext cx="7315200" cy="4792464"/>
          </a:xfrm>
        </p:spPr>
        <p:txBody>
          <a:bodyPr/>
          <a:lstStyle/>
          <a:p>
            <a:pPr marL="0" indent="0">
              <a:buNone/>
            </a:pPr>
            <a:r>
              <a:rPr lang="en-US" sz="1400" b="0" dirty="0">
                <a:latin typeface="Courier"/>
                <a:cs typeface="Courier"/>
              </a:rPr>
              <a:t>vehicle: +</a:t>
            </a:r>
            <a:r>
              <a:rPr lang="en-US" sz="1400" b="0" dirty="0" err="1">
                <a:latin typeface="Courier"/>
                <a:cs typeface="Courier"/>
              </a:rPr>
              <a:t>threadsafe</a:t>
            </a:r>
            <a:r>
              <a:rPr lang="en-US" sz="1400" b="0" dirty="0">
                <a:latin typeface="Courier"/>
                <a:cs typeface="Courier"/>
              </a:rPr>
              <a:t> class</a:t>
            </a:r>
          </a:p>
          <a:p>
            <a:pPr marL="0" indent="0">
              <a:buNone/>
            </a:pPr>
            <a:r>
              <a:rPr lang="en-US" sz="1400" b="0" dirty="0">
                <a:latin typeface="Courier"/>
                <a:cs typeface="Courier"/>
              </a:rPr>
              <a:t>  </a:t>
            </a:r>
            <a:r>
              <a:rPr lang="en-US" sz="1400" b="0" dirty="0" smtClean="0">
                <a:latin typeface="Courier"/>
                <a:cs typeface="Courier"/>
              </a:rPr>
              <a:t>set </a:t>
            </a:r>
            <a:r>
              <a:rPr lang="en-US" sz="1400" b="0" dirty="0" err="1" smtClean="0">
                <a:latin typeface="Courier"/>
                <a:cs typeface="Courier"/>
              </a:rPr>
              <a:t>attr</a:t>
            </a:r>
            <a:r>
              <a:rPr lang="en-US" sz="1400" b="0" dirty="0">
                <a:latin typeface="Courier"/>
                <a:cs typeface="Courier"/>
              </a:rPr>
              <a:t>: </a:t>
            </a:r>
            <a:r>
              <a:rPr lang="en-US" sz="1400" b="0" dirty="0" err="1">
                <a:latin typeface="Courier"/>
                <a:cs typeface="Courier"/>
              </a:rPr>
              <a:t>func</a:t>
            </a:r>
            <a:endParaRPr lang="en-US" sz="1400" b="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0" dirty="0">
                <a:latin typeface="Courier"/>
                <a:cs typeface="Courier"/>
              </a:rPr>
              <a:t>    takes:</a:t>
            </a:r>
          </a:p>
          <a:p>
            <a:pPr marL="0" indent="0">
              <a:buNone/>
            </a:pPr>
            <a:r>
              <a:rPr lang="en-US" sz="1400" b="0" dirty="0">
                <a:latin typeface="Courier"/>
                <a:cs typeface="Courier"/>
              </a:rPr>
              <a:t>      </a:t>
            </a:r>
            <a:r>
              <a:rPr lang="en-US" sz="1400" b="0" dirty="0" smtClean="0">
                <a:latin typeface="Courier"/>
                <a:cs typeface="Courier"/>
              </a:rPr>
              <a:t>- vehicle </a:t>
            </a:r>
            <a:r>
              <a:rPr lang="en-US" sz="1400" b="0" dirty="0" err="1" smtClean="0">
                <a:latin typeface="Courier"/>
                <a:cs typeface="Courier"/>
              </a:rPr>
              <a:t>attr</a:t>
            </a:r>
            <a:r>
              <a:rPr lang="en-US" sz="1400" b="0" dirty="0" smtClean="0">
                <a:latin typeface="Courier"/>
                <a:cs typeface="Courier"/>
              </a:rPr>
              <a:t>: </a:t>
            </a:r>
            <a:r>
              <a:rPr lang="en-US" sz="1400" b="0" dirty="0">
                <a:latin typeface="Courier"/>
                <a:cs typeface="Courier"/>
              </a:rPr>
              <a:t>+</a:t>
            </a:r>
            <a:r>
              <a:rPr lang="en-US" sz="1400" b="0" dirty="0" smtClean="0">
                <a:latin typeface="Courier"/>
                <a:cs typeface="Courier"/>
              </a:rPr>
              <a:t>customizable</a:t>
            </a:r>
          </a:p>
          <a:p>
            <a:pPr marL="0" indent="0">
              <a:buNone/>
            </a:pPr>
            <a:r>
              <a:rPr lang="en-US" sz="1400" b="0" dirty="0" smtClean="0">
                <a:latin typeface="Courier"/>
                <a:cs typeface="Courier"/>
              </a:rPr>
              <a:t>      - </a:t>
            </a:r>
            <a:r>
              <a:rPr lang="en-US" sz="1400" b="0" dirty="0">
                <a:latin typeface="Courier"/>
                <a:cs typeface="Courier"/>
              </a:rPr>
              <a:t>value: +text(1, 25</a:t>
            </a:r>
            <a:r>
              <a:rPr lang="en-US" sz="1400" b="0" dirty="0" smtClean="0">
                <a:latin typeface="Courier"/>
                <a:cs typeface="Courier"/>
              </a:rPr>
              <a:t>)</a:t>
            </a:r>
            <a:endParaRPr lang="en-US" sz="1400" b="0" dirty="0">
              <a:solidFill>
                <a:srgbClr val="3366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0" dirty="0">
                <a:latin typeface="Courier"/>
                <a:cs typeface="Courier"/>
              </a:rPr>
              <a:t>      </a:t>
            </a:r>
            <a:r>
              <a:rPr lang="en-US" sz="1400" b="0" dirty="0" smtClean="0">
                <a:latin typeface="Courier"/>
                <a:cs typeface="Courier"/>
              </a:rPr>
              <a:t>- since year</a:t>
            </a:r>
            <a:r>
              <a:rPr lang="en-US" sz="1400" b="0" dirty="0">
                <a:latin typeface="Courier"/>
                <a:cs typeface="Courier"/>
              </a:rPr>
              <a:t>: +range(</a:t>
            </a:r>
            <a:r>
              <a:rPr lang="en-US" sz="1400" b="0" dirty="0" err="1" smtClean="0">
                <a:latin typeface="Courier"/>
                <a:cs typeface="Courier"/>
              </a:rPr>
              <a:t>this.first</a:t>
            </a:r>
            <a:r>
              <a:rPr lang="en-US" sz="1400" b="0" dirty="0" smtClean="0">
                <a:latin typeface="Courier"/>
                <a:cs typeface="Courier"/>
              </a:rPr>
              <a:t> year</a:t>
            </a:r>
            <a:r>
              <a:rPr lang="en-US" sz="1400" b="0" dirty="0">
                <a:latin typeface="Courier"/>
                <a:cs typeface="Courier"/>
              </a:rPr>
              <a:t>, 2100</a:t>
            </a:r>
            <a:r>
              <a:rPr lang="en-US" sz="1400" b="0" dirty="0" smtClean="0">
                <a:latin typeface="Courier"/>
                <a:cs typeface="Courier"/>
              </a:rPr>
              <a:t>)</a:t>
            </a:r>
            <a:endParaRPr lang="en-US" sz="1400" b="0" dirty="0">
              <a:solidFill>
                <a:srgbClr val="3366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0" dirty="0">
                <a:latin typeface="Courier"/>
                <a:cs typeface="Courier"/>
              </a:rPr>
              <a:t>    returns: </a:t>
            </a:r>
            <a:r>
              <a:rPr lang="en-US" sz="1400" b="0" dirty="0" smtClean="0">
                <a:latin typeface="Courier"/>
                <a:cs typeface="Courier"/>
              </a:rPr>
              <a:t>+</a:t>
            </a:r>
            <a:r>
              <a:rPr lang="en-US" sz="1400" b="0" dirty="0" err="1" smtClean="0">
                <a:latin typeface="Courier"/>
                <a:cs typeface="Courier"/>
              </a:rPr>
              <a:t>ifstatechange</a:t>
            </a:r>
            <a:r>
              <a:rPr lang="en-US" sz="1400" b="0" dirty="0" smtClean="0">
                <a:latin typeface="Courier"/>
                <a:cs typeface="Courier"/>
              </a:rPr>
              <a:t> </a:t>
            </a:r>
            <a:r>
              <a:rPr lang="en-US" sz="1400" b="0" dirty="0" err="1" smtClean="0">
                <a:solidFill>
                  <a:srgbClr val="3366FF"/>
                </a:solidFill>
                <a:latin typeface="Courier"/>
                <a:cs typeface="Courier"/>
              </a:rPr>
              <a:t>bool</a:t>
            </a:r>
            <a:endParaRPr lang="en-US" sz="1400" b="0" dirty="0" smtClean="0">
              <a:solidFill>
                <a:srgbClr val="3366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en-US" sz="1400" b="0" dirty="0">
              <a:solidFill>
                <a:srgbClr val="3366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209810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(Non)Human-friendly code – java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438" y="1688729"/>
            <a:ext cx="7315200" cy="463946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b="0" dirty="0" smtClean="0">
                <a:solidFill>
                  <a:srgbClr val="0000FF"/>
                </a:solidFill>
                <a:latin typeface="Courier"/>
                <a:cs typeface="Courier"/>
              </a:rPr>
              <a:t>public</a:t>
            </a:r>
            <a:r>
              <a:rPr lang="en-US" sz="1400" b="0" dirty="0" smtClean="0">
                <a:latin typeface="Courier"/>
                <a:cs typeface="Courier"/>
              </a:rPr>
              <a:t> </a:t>
            </a:r>
            <a:r>
              <a:rPr lang="en-US" sz="1400" b="0" dirty="0" smtClean="0">
                <a:solidFill>
                  <a:srgbClr val="0000FF"/>
                </a:solidFill>
                <a:latin typeface="Courier"/>
                <a:cs typeface="Courier"/>
              </a:rPr>
              <a:t>static</a:t>
            </a:r>
            <a:r>
              <a:rPr lang="en-US" sz="1400" b="0" dirty="0" smtClean="0">
                <a:latin typeface="Courier"/>
                <a:cs typeface="Courier"/>
              </a:rPr>
              <a:t> </a:t>
            </a:r>
            <a:r>
              <a:rPr lang="en-US" sz="1400" b="0" dirty="0" err="1" smtClean="0">
                <a:latin typeface="Courier"/>
                <a:cs typeface="Courier"/>
              </a:rPr>
              <a:t>IProposal</a:t>
            </a:r>
            <a:r>
              <a:rPr lang="en-US" sz="1400" b="0" dirty="0" smtClean="0">
                <a:latin typeface="Courier"/>
                <a:cs typeface="Courier"/>
              </a:rPr>
              <a:t> </a:t>
            </a:r>
            <a:r>
              <a:rPr lang="en-US" sz="1400" b="0" dirty="0" err="1" smtClean="0">
                <a:latin typeface="Courier"/>
                <a:cs typeface="Courier"/>
              </a:rPr>
              <a:t>proposeAffordablePurchase</a:t>
            </a:r>
            <a:r>
              <a:rPr lang="en-US" sz="1400" b="0" dirty="0" smtClean="0">
                <a:latin typeface="Courier"/>
                <a:cs typeface="Courier"/>
              </a:rPr>
              <a:t>(User u) {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if</a:t>
            </a:r>
            <a:r>
              <a:rPr lang="en-US" sz="1400" dirty="0" smtClean="0">
                <a:latin typeface="Courier"/>
                <a:cs typeface="Courier"/>
              </a:rPr>
              <a:t> (u == null)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throw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NullPointerException</a:t>
            </a:r>
            <a:r>
              <a:rPr lang="en-US" sz="1400" dirty="0" smtClean="0">
                <a:latin typeface="Courier"/>
                <a:cs typeface="Courier"/>
              </a:rPr>
              <a:t>(“user can’t be null”);</a:t>
            </a:r>
            <a:endParaRPr lang="en-US" sz="1400" b="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IProposal</a:t>
            </a:r>
            <a:r>
              <a:rPr lang="en-US" sz="1400" dirty="0" smtClean="0">
                <a:latin typeface="Courier"/>
                <a:cs typeface="Courier"/>
              </a:rPr>
              <a:t> proposal =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null</a:t>
            </a:r>
            <a:r>
              <a:rPr lang="en-US" sz="1400" dirty="0" smtClean="0">
                <a:latin typeface="Courier"/>
                <a:cs typeface="Courier"/>
              </a:rPr>
              <a:t>;</a:t>
            </a:r>
            <a:endParaRPr lang="en-US" sz="1400" b="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0" dirty="0" smtClean="0">
                <a:latin typeface="Courier"/>
                <a:cs typeface="Courier"/>
              </a:rPr>
              <a:t>    </a:t>
            </a:r>
            <a:r>
              <a:rPr lang="en-US" sz="1400" b="0" dirty="0" smtClean="0">
                <a:solidFill>
                  <a:srgbClr val="0000FF"/>
                </a:solidFill>
                <a:latin typeface="Courier"/>
                <a:cs typeface="Courier"/>
              </a:rPr>
              <a:t>if</a:t>
            </a:r>
            <a:r>
              <a:rPr lang="en-US" sz="1400" b="0" dirty="0" smtClean="0">
                <a:latin typeface="Courier"/>
                <a:cs typeface="Courier"/>
              </a:rPr>
              <a:t> (price &gt; </a:t>
            </a:r>
            <a:r>
              <a:rPr lang="en-US" sz="1400" b="0" dirty="0" err="1" smtClean="0">
                <a:latin typeface="Courier"/>
                <a:cs typeface="Courier"/>
              </a:rPr>
              <a:t>currentBalance</a:t>
            </a:r>
            <a:r>
              <a:rPr lang="en-US" sz="1400" b="0" dirty="0" smtClean="0">
                <a:latin typeface="Courier"/>
                <a:cs typeface="Courier"/>
              </a:rPr>
              <a:t> &amp;&amp; </a:t>
            </a:r>
          </a:p>
          <a:p>
            <a:pPr marL="0" indent="0">
              <a:buNone/>
            </a:pPr>
            <a:r>
              <a:rPr lang="en-US" sz="1400" b="0" dirty="0">
                <a:latin typeface="Courier"/>
                <a:cs typeface="Courier"/>
              </a:rPr>
              <a:t> </a:t>
            </a:r>
            <a:r>
              <a:rPr lang="en-US" sz="1400" b="0" dirty="0" smtClean="0">
                <a:latin typeface="Courier"/>
                <a:cs typeface="Courier"/>
              </a:rPr>
              <a:t>       price &gt; </a:t>
            </a:r>
            <a:r>
              <a:rPr lang="en-US" sz="1400" b="0" dirty="0" err="1" smtClean="0">
                <a:latin typeface="Courier"/>
                <a:cs typeface="Courier"/>
              </a:rPr>
              <a:t>projectedBalance</a:t>
            </a:r>
            <a:r>
              <a:rPr lang="en-US" sz="1400" b="0" dirty="0" smtClean="0">
                <a:latin typeface="Courier"/>
                <a:cs typeface="Courier"/>
              </a:rPr>
              <a:t>[0] &amp;&amp; </a:t>
            </a:r>
          </a:p>
          <a:p>
            <a:pPr marL="0" indent="0">
              <a:buNone/>
            </a:pPr>
            <a:r>
              <a:rPr lang="en-US" sz="1400" b="0" dirty="0">
                <a:latin typeface="Courier"/>
                <a:cs typeface="Courier"/>
              </a:rPr>
              <a:t> </a:t>
            </a:r>
            <a:r>
              <a:rPr lang="en-US" sz="1400" b="0" dirty="0" smtClean="0">
                <a:latin typeface="Courier"/>
                <a:cs typeface="Courier"/>
              </a:rPr>
              <a:t>       price &gt; </a:t>
            </a:r>
            <a:r>
              <a:rPr lang="en-US" sz="1400" b="0" dirty="0" err="1" smtClean="0">
                <a:latin typeface="Courier"/>
                <a:cs typeface="Courier"/>
              </a:rPr>
              <a:t>projectedBalance</a:t>
            </a:r>
            <a:r>
              <a:rPr lang="en-US" sz="1400" b="0" dirty="0" smtClean="0">
                <a:latin typeface="Courier"/>
                <a:cs typeface="Courier"/>
              </a:rPr>
              <a:t>[1] &amp;&amp; </a:t>
            </a:r>
          </a:p>
          <a:p>
            <a:pPr marL="0" indent="0">
              <a:buNone/>
            </a:pPr>
            <a:r>
              <a:rPr lang="en-US" sz="1400" b="0" dirty="0">
                <a:latin typeface="Courier"/>
                <a:cs typeface="Courier"/>
              </a:rPr>
              <a:t> </a:t>
            </a:r>
            <a:r>
              <a:rPr lang="en-US" sz="1400" b="0" dirty="0" smtClean="0">
                <a:latin typeface="Courier"/>
                <a:cs typeface="Courier"/>
              </a:rPr>
              <a:t>       price &gt; </a:t>
            </a:r>
            <a:r>
              <a:rPr lang="en-US" sz="1400" b="0" dirty="0" err="1" smtClean="0">
                <a:latin typeface="Courier"/>
                <a:cs typeface="Courier"/>
              </a:rPr>
              <a:t>projectedBalance</a:t>
            </a:r>
            <a:r>
              <a:rPr lang="en-US" sz="1400" b="0" dirty="0" smtClean="0">
                <a:latin typeface="Courier"/>
                <a:cs typeface="Courier"/>
              </a:rPr>
              <a:t>[2]) {</a:t>
            </a:r>
          </a:p>
          <a:p>
            <a:pPr marL="0" indent="0">
              <a:buNone/>
            </a:pPr>
            <a:r>
              <a:rPr lang="en-US" sz="1400" b="0" dirty="0" smtClean="0">
                <a:latin typeface="Courier"/>
                <a:cs typeface="Courier"/>
              </a:rPr>
              <a:t>        </a:t>
            </a:r>
            <a:r>
              <a:rPr lang="en-US" sz="1400" b="0" dirty="0" smtClean="0">
                <a:solidFill>
                  <a:srgbClr val="0000FF"/>
                </a:solidFill>
                <a:latin typeface="Courier"/>
                <a:cs typeface="Courier"/>
              </a:rPr>
              <a:t>try</a:t>
            </a:r>
            <a:r>
              <a:rPr lang="en-US" sz="1400" b="0" dirty="0" smtClean="0">
                <a:latin typeface="Courier"/>
                <a:cs typeface="Courier"/>
              </a:rPr>
              <a:t> {</a:t>
            </a:r>
          </a:p>
          <a:p>
            <a:pPr marL="0" indent="0">
              <a:buNone/>
            </a:pPr>
            <a:r>
              <a:rPr lang="en-US" sz="1400" b="0" dirty="0">
                <a:latin typeface="Courier"/>
                <a:cs typeface="Courier"/>
              </a:rPr>
              <a:t> </a:t>
            </a:r>
            <a:r>
              <a:rPr lang="en-US" sz="1400" b="0" dirty="0" smtClean="0">
                <a:latin typeface="Courier"/>
                <a:cs typeface="Courier"/>
              </a:rPr>
              <a:t>           </a:t>
            </a:r>
            <a:r>
              <a:rPr lang="en-US" sz="1400" b="0" dirty="0" err="1" smtClean="0">
                <a:latin typeface="Courier"/>
                <a:cs typeface="Courier"/>
              </a:rPr>
              <a:t>LoanOffer</a:t>
            </a:r>
            <a:r>
              <a:rPr lang="en-US" sz="1400" b="0" dirty="0" smtClean="0">
                <a:latin typeface="Courier"/>
                <a:cs typeface="Courier"/>
              </a:rPr>
              <a:t> offer;</a:t>
            </a:r>
          </a:p>
          <a:p>
            <a:pPr marL="0" indent="0">
              <a:buNone/>
            </a:pPr>
            <a:r>
              <a:rPr lang="en-US" sz="1400" b="0" dirty="0">
                <a:latin typeface="Courier"/>
                <a:cs typeface="Courier"/>
              </a:rPr>
              <a:t> </a:t>
            </a:r>
            <a:r>
              <a:rPr lang="en-US" sz="1400" b="0" dirty="0" smtClean="0">
                <a:latin typeface="Courier"/>
                <a:cs typeface="Courier"/>
              </a:rPr>
              <a:t>           </a:t>
            </a:r>
            <a:r>
              <a:rPr lang="en-US" sz="1400" b="0" dirty="0" smtClean="0">
                <a:solidFill>
                  <a:srgbClr val="0000FF"/>
                </a:solidFill>
                <a:latin typeface="Courier"/>
                <a:cs typeface="Courier"/>
              </a:rPr>
              <a:t>while</a:t>
            </a:r>
            <a:r>
              <a:rPr lang="en-US" sz="1400" b="0" dirty="0" smtClean="0">
                <a:latin typeface="Courier"/>
                <a:cs typeface="Courier"/>
              </a:rPr>
              <a:t> ((offer = </a:t>
            </a:r>
            <a:r>
              <a:rPr lang="en-US" sz="1400" b="0" dirty="0" err="1" smtClean="0">
                <a:latin typeface="Courier"/>
                <a:cs typeface="Courier"/>
              </a:rPr>
              <a:t>getNextLoanOffer</a:t>
            </a:r>
            <a:r>
              <a:rPr lang="en-US" sz="1400" b="0" dirty="0" smtClean="0">
                <a:latin typeface="Courier"/>
                <a:cs typeface="Courier"/>
              </a:rPr>
              <a:t>(u)) != null) {</a:t>
            </a:r>
          </a:p>
          <a:p>
            <a:pPr marL="0" indent="0">
              <a:buNone/>
            </a:pPr>
            <a:r>
              <a:rPr lang="en-US" sz="1400" b="0" dirty="0">
                <a:latin typeface="Courier"/>
                <a:cs typeface="Courier"/>
              </a:rPr>
              <a:t> </a:t>
            </a:r>
            <a:r>
              <a:rPr lang="en-US" sz="1400" b="0" dirty="0" smtClean="0">
                <a:latin typeface="Courier"/>
                <a:cs typeface="Courier"/>
              </a:rPr>
              <a:t>               ...</a:t>
            </a:r>
          </a:p>
          <a:p>
            <a:pPr marL="0" indent="0">
              <a:buNone/>
            </a:pPr>
            <a:r>
              <a:rPr lang="en-US" sz="1400" b="0" dirty="0">
                <a:latin typeface="Courier"/>
                <a:cs typeface="Courier"/>
              </a:rPr>
              <a:t> </a:t>
            </a:r>
            <a:r>
              <a:rPr lang="en-US" sz="1400" b="0" dirty="0" smtClean="0">
                <a:latin typeface="Courier"/>
                <a:cs typeface="Courier"/>
              </a:rPr>
              <a:t>           } 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       </a:t>
            </a:r>
            <a:r>
              <a:rPr lang="en-US" sz="1400" b="0" dirty="0" smtClean="0">
                <a:latin typeface="Courier"/>
                <a:cs typeface="Courier"/>
              </a:rPr>
              <a:t>} </a:t>
            </a:r>
            <a:r>
              <a:rPr lang="en-US" sz="1400" b="0" dirty="0" smtClean="0">
                <a:solidFill>
                  <a:srgbClr val="0000FF"/>
                </a:solidFill>
                <a:latin typeface="Courier"/>
                <a:cs typeface="Courier"/>
              </a:rPr>
              <a:t>catch</a:t>
            </a:r>
            <a:r>
              <a:rPr lang="en-US" sz="1400" b="0" dirty="0" smtClean="0">
                <a:latin typeface="Courier"/>
                <a:cs typeface="Courier"/>
              </a:rPr>
              <a:t> (</a:t>
            </a:r>
            <a:r>
              <a:rPr lang="en-US" sz="1400" b="0" dirty="0" err="1" smtClean="0">
                <a:latin typeface="Courier"/>
                <a:cs typeface="Courier"/>
              </a:rPr>
              <a:t>BadCreditRiskException</a:t>
            </a:r>
            <a:r>
              <a:rPr lang="en-US" sz="1400" b="0" dirty="0" smtClean="0">
                <a:latin typeface="Courier"/>
                <a:cs typeface="Courier"/>
              </a:rPr>
              <a:t> e) {</a:t>
            </a:r>
          </a:p>
          <a:p>
            <a:pPr marL="0" indent="0">
              <a:buNone/>
            </a:pPr>
            <a:r>
              <a:rPr lang="en-US" sz="1400" b="0" dirty="0" smtClean="0">
                <a:latin typeface="Courier"/>
                <a:cs typeface="Courier"/>
              </a:rPr>
              <a:t>            .</a:t>
            </a:r>
            <a:r>
              <a:rPr lang="en-US" sz="1400" b="0" dirty="0">
                <a:latin typeface="Courier"/>
                <a:cs typeface="Courier"/>
              </a:rPr>
              <a:t>.</a:t>
            </a:r>
            <a:r>
              <a:rPr lang="en-US" sz="1400" b="0" dirty="0" smtClean="0">
                <a:latin typeface="Courier"/>
                <a:cs typeface="Courier"/>
              </a:rPr>
              <a:t>.</a:t>
            </a:r>
          </a:p>
          <a:p>
            <a:pPr marL="0" indent="0">
              <a:buNone/>
            </a:pPr>
            <a:r>
              <a:rPr lang="en-US" sz="1400" b="0" dirty="0" smtClean="0">
                <a:latin typeface="Courier"/>
                <a:cs typeface="Courier"/>
              </a:rPr>
              <a:t>        } 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       </a:t>
            </a:r>
            <a:r>
              <a:rPr lang="en-US" sz="1400" b="0" dirty="0" smtClean="0">
                <a:latin typeface="Courier"/>
                <a:cs typeface="Courier"/>
              </a:rPr>
              <a:t>.</a:t>
            </a:r>
            <a:r>
              <a:rPr lang="en-US" sz="1400" b="0" dirty="0">
                <a:latin typeface="Courier"/>
                <a:cs typeface="Courier"/>
              </a:rPr>
              <a:t>.</a:t>
            </a:r>
            <a:r>
              <a:rPr lang="en-US" sz="1400" b="0" dirty="0" smtClean="0">
                <a:latin typeface="Courier"/>
                <a:cs typeface="Courier"/>
              </a:rPr>
              <a:t>.</a:t>
            </a:r>
          </a:p>
          <a:p>
            <a:pPr marL="0" indent="0">
              <a:buNone/>
            </a:pPr>
            <a:r>
              <a:rPr lang="en-US" sz="1400" b="0" dirty="0" smtClean="0">
                <a:latin typeface="Courier"/>
                <a:cs typeface="Courier"/>
              </a:rPr>
              <a:t>    } else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1987C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31987C"/>
                </a:solidFill>
                <a:latin typeface="Courier"/>
                <a:cs typeface="Courier"/>
              </a:rPr>
              <a:t>   </a:t>
            </a:r>
            <a:r>
              <a:rPr lang="en-US" sz="1400" dirty="0" smtClean="0">
                <a:latin typeface="Courier"/>
                <a:cs typeface="Courier"/>
              </a:rPr>
              <a:t>} </a:t>
            </a:r>
            <a:r>
              <a:rPr lang="en-US" sz="1400" b="0" dirty="0" smtClean="0">
                <a:solidFill>
                  <a:srgbClr val="31987C"/>
                </a:solidFill>
                <a:latin typeface="Courier"/>
                <a:cs typeface="Courier"/>
              </a:rPr>
              <a:t>// end if can’t afford</a:t>
            </a:r>
          </a:p>
          <a:p>
            <a:pPr marL="0" indent="0">
              <a:buNone/>
            </a:pPr>
            <a:r>
              <a:rPr lang="en-US" sz="1400" b="0" dirty="0" smtClean="0">
                <a:latin typeface="Courier"/>
                <a:cs typeface="Courier"/>
              </a:rPr>
              <a:t>    </a:t>
            </a:r>
            <a:r>
              <a:rPr lang="en-US" sz="1400" b="0" dirty="0">
                <a:latin typeface="Courier"/>
                <a:cs typeface="Courier"/>
              </a:rPr>
              <a:t>..</a:t>
            </a:r>
            <a:r>
              <a:rPr lang="en-US" sz="1400" b="0" dirty="0" smtClean="0">
                <a:latin typeface="Courier"/>
                <a:cs typeface="Courier"/>
              </a:rPr>
              <a:t>.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return</a:t>
            </a:r>
            <a:r>
              <a:rPr lang="en-US" sz="1400" dirty="0" smtClean="0">
                <a:latin typeface="Courier"/>
                <a:cs typeface="Courier"/>
              </a:rPr>
              <a:t> proposal;</a:t>
            </a:r>
            <a:endParaRPr lang="en-US" sz="1400" b="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0" dirty="0" smtClean="0">
                <a:latin typeface="Courier"/>
                <a:cs typeface="Courier"/>
              </a:rPr>
              <a:t>} </a:t>
            </a:r>
            <a:r>
              <a:rPr lang="en-US" sz="1400" b="0" dirty="0" smtClean="0">
                <a:solidFill>
                  <a:srgbClr val="31987C"/>
                </a:solidFill>
                <a:latin typeface="Courier"/>
                <a:cs typeface="Courier"/>
              </a:rPr>
              <a:t>// end </a:t>
            </a:r>
            <a:r>
              <a:rPr lang="en-US" sz="1400" b="0" dirty="0" err="1" smtClean="0">
                <a:solidFill>
                  <a:srgbClr val="31987C"/>
                </a:solidFill>
                <a:latin typeface="Courier"/>
                <a:cs typeface="Courier"/>
              </a:rPr>
              <a:t>makeLoan</a:t>
            </a:r>
            <a:r>
              <a:rPr lang="en-US" sz="1400" b="0" dirty="0" smtClean="0">
                <a:solidFill>
                  <a:srgbClr val="31987C"/>
                </a:solidFill>
                <a:latin typeface="Courier"/>
                <a:cs typeface="Courier"/>
              </a:rPr>
              <a:t>()</a:t>
            </a:r>
            <a:endParaRPr lang="en-US" sz="1400" b="0" dirty="0">
              <a:solidFill>
                <a:srgbClr val="31987C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975434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Human-friendly code – intent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p</a:t>
            </a:r>
            <a:r>
              <a:rPr lang="en-US" sz="1400" b="0" dirty="0" smtClean="0">
                <a:latin typeface="Courier"/>
                <a:cs typeface="Courier"/>
              </a:rPr>
              <a:t>ropose affordable purchase: </a:t>
            </a:r>
            <a:r>
              <a:rPr lang="en-US" sz="1400" b="0" dirty="0" err="1" smtClean="0">
                <a:latin typeface="Courier"/>
                <a:cs typeface="Courier"/>
              </a:rPr>
              <a:t>func</a:t>
            </a:r>
            <a:endParaRPr lang="en-US" sz="1400" b="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0" dirty="0">
                <a:latin typeface="Courier"/>
                <a:cs typeface="Courier"/>
              </a:rPr>
              <a:t> </a:t>
            </a:r>
            <a:r>
              <a:rPr lang="en-US" sz="1400" b="0" dirty="0" smtClean="0">
                <a:latin typeface="Courier"/>
                <a:cs typeface="Courier"/>
              </a:rPr>
              <a:t>   takes: user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   returns: -</a:t>
            </a:r>
            <a:r>
              <a:rPr lang="en-US" sz="1400" dirty="0" err="1" smtClean="0">
                <a:latin typeface="Courier"/>
                <a:cs typeface="Courier"/>
              </a:rPr>
              <a:t>nullable</a:t>
            </a:r>
            <a:r>
              <a:rPr lang="en-US" sz="1400" dirty="0" smtClean="0">
                <a:latin typeface="Courier"/>
                <a:cs typeface="Courier"/>
              </a:rPr>
              <a:t> proposal</a:t>
            </a:r>
            <a:endParaRPr lang="en-US" sz="1400" b="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0" dirty="0">
                <a:latin typeface="Courier"/>
                <a:cs typeface="Courier"/>
              </a:rPr>
              <a:t> </a:t>
            </a:r>
            <a:r>
              <a:rPr lang="en-US" sz="1400" b="0" dirty="0" smtClean="0">
                <a:latin typeface="Courier"/>
                <a:cs typeface="Courier"/>
              </a:rPr>
              <a:t>   code:</a:t>
            </a:r>
          </a:p>
          <a:p>
            <a:pPr marL="0" indent="0">
              <a:buNone/>
            </a:pPr>
            <a:r>
              <a:rPr lang="en-US" sz="1400" b="0" dirty="0" smtClean="0">
                <a:latin typeface="Courier"/>
                <a:cs typeface="Courier"/>
              </a:rPr>
              <a:t>        </a:t>
            </a:r>
            <a:r>
              <a:rPr lang="en-US" sz="1400" b="0" dirty="0" smtClean="0">
                <a:solidFill>
                  <a:srgbClr val="3366FF"/>
                </a:solidFill>
                <a:latin typeface="Courier"/>
                <a:cs typeface="Courier"/>
              </a:rPr>
              <a:t>if</a:t>
            </a:r>
            <a:r>
              <a:rPr lang="en-US" sz="1400" b="0" dirty="0" smtClean="0">
                <a:latin typeface="Courier"/>
                <a:cs typeface="Courier"/>
              </a:rPr>
              <a:t> </a:t>
            </a:r>
            <a:r>
              <a:rPr lang="en-US" sz="1400" b="0" dirty="0" smtClean="0">
                <a:solidFill>
                  <a:srgbClr val="31987C"/>
                </a:solidFill>
                <a:latin typeface="Courier"/>
                <a:cs typeface="Courier"/>
              </a:rPr>
              <a:t>user can’t afford purchase within 3 months</a:t>
            </a:r>
          </a:p>
          <a:p>
            <a:pPr marL="0" indent="0">
              <a:buNone/>
            </a:pPr>
            <a:r>
              <a:rPr lang="en-US" sz="1400" b="0" dirty="0">
                <a:latin typeface="Courier"/>
                <a:cs typeface="Courier"/>
              </a:rPr>
              <a:t> </a:t>
            </a:r>
            <a:r>
              <a:rPr lang="en-US" sz="1400" b="0" dirty="0" smtClean="0">
                <a:latin typeface="Courier"/>
                <a:cs typeface="Courier"/>
              </a:rPr>
              <a:t>       </a:t>
            </a:r>
            <a:r>
              <a:rPr lang="en-US" sz="1400" b="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...</a:t>
            </a:r>
            <a:r>
              <a:rPr lang="en-US" sz="1400" b="0" dirty="0" smtClean="0">
                <a:latin typeface="Courier"/>
                <a:cs typeface="Courier"/>
              </a:rPr>
              <a:t> (price &gt; current balance &amp;&amp; </a:t>
            </a:r>
          </a:p>
          <a:p>
            <a:pPr marL="0" indent="0">
              <a:buNone/>
            </a:pPr>
            <a:r>
              <a:rPr lang="en-US" sz="1400" b="0" dirty="0">
                <a:latin typeface="Courier"/>
                <a:cs typeface="Courier"/>
              </a:rPr>
              <a:t> </a:t>
            </a:r>
            <a:r>
              <a:rPr lang="en-US" sz="1400" b="0" dirty="0" smtClean="0">
                <a:latin typeface="Courier"/>
                <a:cs typeface="Courier"/>
              </a:rPr>
              <a:t>      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.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..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b="0" dirty="0" smtClean="0">
                <a:latin typeface="Courier"/>
                <a:cs typeface="Courier"/>
              </a:rPr>
              <a:t>price &gt; </a:t>
            </a:r>
            <a:r>
              <a:rPr lang="en-US" sz="1400" b="0" dirty="0" smtClean="0">
                <a:solidFill>
                  <a:srgbClr val="3366FF"/>
                </a:solidFill>
                <a:latin typeface="Courier"/>
                <a:cs typeface="Courier"/>
              </a:rPr>
              <a:t>each</a:t>
            </a:r>
            <a:r>
              <a:rPr lang="en-US" sz="1400" b="0" dirty="0" smtClean="0">
                <a:latin typeface="Courier"/>
                <a:cs typeface="Courier"/>
              </a:rPr>
              <a:t>(projected balance)):</a:t>
            </a:r>
          </a:p>
          <a:p>
            <a:pPr marL="0" indent="0">
              <a:buNone/>
            </a:pPr>
            <a:r>
              <a:rPr lang="en-US" sz="1400" b="0" dirty="0" smtClean="0">
                <a:latin typeface="Courier"/>
                <a:cs typeface="Courier"/>
              </a:rPr>
              <a:t>            </a:t>
            </a:r>
            <a:r>
              <a:rPr lang="en-US" sz="1400" b="0" dirty="0" smtClean="0">
                <a:solidFill>
                  <a:srgbClr val="3366FF"/>
                </a:solidFill>
                <a:latin typeface="Courier"/>
                <a:cs typeface="Courier"/>
              </a:rPr>
              <a:t>try</a:t>
            </a:r>
            <a:r>
              <a:rPr lang="en-US" sz="1400" b="0" dirty="0" smtClean="0">
                <a:latin typeface="Courier"/>
                <a:cs typeface="Courier"/>
              </a:rPr>
              <a:t> </a:t>
            </a:r>
            <a:r>
              <a:rPr lang="en-US" sz="1400" b="0" dirty="0" smtClean="0">
                <a:solidFill>
                  <a:srgbClr val="31987C"/>
                </a:solidFill>
                <a:latin typeface="Courier"/>
                <a:cs typeface="Courier"/>
              </a:rPr>
              <a:t>to find a loan to offer</a:t>
            </a:r>
            <a:r>
              <a:rPr lang="en-US" sz="1400" b="0" dirty="0" smtClean="0">
                <a:latin typeface="Courier"/>
                <a:cs typeface="Courier"/>
              </a:rPr>
              <a:t>:</a:t>
            </a:r>
          </a:p>
          <a:p>
            <a:pPr marL="0" indent="0">
              <a:buNone/>
            </a:pPr>
            <a:r>
              <a:rPr lang="en-US" sz="1400" b="0" dirty="0">
                <a:latin typeface="Courier"/>
                <a:cs typeface="Courier"/>
              </a:rPr>
              <a:t> </a:t>
            </a:r>
            <a:r>
              <a:rPr lang="en-US" sz="1400" b="0" dirty="0" smtClean="0">
                <a:latin typeface="Courier"/>
                <a:cs typeface="Courier"/>
              </a:rPr>
              <a:t>               </a:t>
            </a:r>
            <a:r>
              <a:rPr lang="en-US" sz="1400" b="0" dirty="0" smtClean="0">
                <a:solidFill>
                  <a:srgbClr val="3366FF"/>
                </a:solidFill>
                <a:latin typeface="Courier"/>
                <a:cs typeface="Courier"/>
              </a:rPr>
              <a:t>for</a:t>
            </a:r>
            <a:r>
              <a:rPr lang="en-US" sz="1400" b="0" dirty="0" smtClean="0">
                <a:latin typeface="Courier"/>
                <a:cs typeface="Courier"/>
              </a:rPr>
              <a:t> offer </a:t>
            </a:r>
            <a:r>
              <a:rPr lang="en-US" sz="1400" b="0" dirty="0" smtClean="0">
                <a:solidFill>
                  <a:srgbClr val="3366FF"/>
                </a:solidFill>
                <a:latin typeface="Courier"/>
                <a:cs typeface="Courier"/>
              </a:rPr>
              <a:t>in</a:t>
            </a:r>
            <a:r>
              <a:rPr lang="en-US" sz="1400" b="0" dirty="0" smtClean="0">
                <a:latin typeface="Courier"/>
                <a:cs typeface="Courier"/>
              </a:rPr>
              <a:t> next loan offer(user):</a:t>
            </a:r>
          </a:p>
          <a:p>
            <a:pPr marL="0" indent="0">
              <a:buNone/>
            </a:pPr>
            <a:r>
              <a:rPr lang="en-US" sz="1400" b="0" dirty="0">
                <a:latin typeface="Courier"/>
                <a:cs typeface="Courier"/>
              </a:rPr>
              <a:t> </a:t>
            </a:r>
            <a:r>
              <a:rPr lang="en-US" sz="1400" b="0" dirty="0" smtClean="0">
                <a:latin typeface="Courier"/>
                <a:cs typeface="Courier"/>
              </a:rPr>
              <a:t>       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           </a:t>
            </a:r>
            <a:r>
              <a:rPr lang="en-US" sz="1400" b="0" dirty="0" smtClean="0">
                <a:latin typeface="Courier"/>
                <a:cs typeface="Courier"/>
              </a:rPr>
              <a:t>...</a:t>
            </a:r>
          </a:p>
          <a:p>
            <a:pPr marL="0" indent="0">
              <a:buNone/>
            </a:pPr>
            <a:r>
              <a:rPr lang="en-US" sz="1400" b="0" dirty="0" smtClean="0">
                <a:latin typeface="Courier"/>
                <a:cs typeface="Courier"/>
              </a:rPr>
              <a:t>            </a:t>
            </a:r>
            <a:r>
              <a:rPr lang="en-US" sz="1400" b="0" dirty="0" smtClean="0">
                <a:solidFill>
                  <a:srgbClr val="3366FF"/>
                </a:solidFill>
                <a:latin typeface="Courier"/>
                <a:cs typeface="Courier"/>
              </a:rPr>
              <a:t>catch</a:t>
            </a:r>
            <a:r>
              <a:rPr lang="en-US" sz="1400" b="0" dirty="0" smtClean="0">
                <a:latin typeface="Courier"/>
                <a:cs typeface="Courier"/>
              </a:rPr>
              <a:t> bad credit risk exception:</a:t>
            </a:r>
          </a:p>
          <a:p>
            <a:pPr marL="0" indent="0">
              <a:buNone/>
            </a:pPr>
            <a:r>
              <a:rPr lang="en-US" sz="1400" b="0" dirty="0">
                <a:latin typeface="Courier"/>
                <a:cs typeface="Courier"/>
              </a:rPr>
              <a:t> </a:t>
            </a:r>
            <a:r>
              <a:rPr lang="en-US" sz="1400" b="0" dirty="0" smtClean="0">
                <a:latin typeface="Courier"/>
                <a:cs typeface="Courier"/>
              </a:rPr>
              <a:t>     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     </a:t>
            </a:r>
            <a:r>
              <a:rPr lang="en-US" sz="1400" b="0" dirty="0" smtClean="0">
                <a:latin typeface="Courier"/>
                <a:cs typeface="Courier"/>
              </a:rPr>
              <a:t>...</a:t>
            </a:r>
          </a:p>
          <a:p>
            <a:pPr marL="0" indent="0">
              <a:buNone/>
            </a:pPr>
            <a:r>
              <a:rPr lang="en-US" sz="1400" b="0" dirty="0" smtClean="0">
                <a:latin typeface="Courier"/>
                <a:cs typeface="Courier"/>
              </a:rPr>
              <a:t>        </a:t>
            </a:r>
            <a:r>
              <a:rPr lang="en-US" sz="1400" b="0" dirty="0" smtClean="0">
                <a:solidFill>
                  <a:srgbClr val="3366FF"/>
                </a:solidFill>
                <a:latin typeface="Courier"/>
                <a:cs typeface="Courier"/>
              </a:rPr>
              <a:t>end if </a:t>
            </a:r>
            <a:r>
              <a:rPr lang="en-US" sz="1400" b="0" dirty="0" smtClean="0">
                <a:latin typeface="Courier"/>
                <a:cs typeface="Courier"/>
              </a:rPr>
              <a:t>can’t afford</a:t>
            </a:r>
          </a:p>
          <a:p>
            <a:pPr marL="0" indent="0">
              <a:buNone/>
            </a:pPr>
            <a:r>
              <a:rPr lang="en-US" sz="1400" b="0" dirty="0">
                <a:latin typeface="Courier"/>
                <a:cs typeface="Courier"/>
              </a:rPr>
              <a:t> </a:t>
            </a:r>
            <a:r>
              <a:rPr lang="en-US" sz="1400" b="0" dirty="0" smtClean="0">
                <a:latin typeface="Courier"/>
                <a:cs typeface="Courier"/>
              </a:rPr>
              <a:t>       ...</a:t>
            </a:r>
          </a:p>
        </p:txBody>
      </p:sp>
    </p:spTree>
    <p:extLst>
      <p:ext uri="{BB962C8B-B14F-4D97-AF65-F5344CB8AC3E}">
        <p14:creationId xmlns:p14="http://schemas.microsoft.com/office/powerpoint/2010/main" val="1756455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as hypertext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</a:t>
            </a:r>
            <a:r>
              <a:rPr lang="en-US" dirty="0" smtClean="0"/>
              <a:t>lass and function names as anchors (yawn)</a:t>
            </a:r>
          </a:p>
          <a:p>
            <a:r>
              <a:rPr lang="en-US" dirty="0" smtClean="0"/>
              <a:t>Explained blocks</a:t>
            </a:r>
          </a:p>
          <a:p>
            <a:r>
              <a:rPr lang="en-US" dirty="0" err="1" smtClean="0"/>
              <a:t>Decl</a:t>
            </a:r>
            <a:r>
              <a:rPr lang="en-US" dirty="0" smtClean="0"/>
              <a:t> anchors</a:t>
            </a:r>
          </a:p>
          <a:p>
            <a:r>
              <a:rPr lang="en-US" dirty="0" smtClean="0"/>
              <a:t>Assignment anchors</a:t>
            </a:r>
          </a:p>
          <a:p>
            <a:r>
              <a:rPr lang="en-US" dirty="0" smtClean="0"/>
              <a:t>Comment anchors</a:t>
            </a:r>
          </a:p>
          <a:p>
            <a:r>
              <a:rPr lang="en-US" dirty="0"/>
              <a:t>Attachments</a:t>
            </a:r>
          </a:p>
          <a:p>
            <a:r>
              <a:rPr lang="en-US" dirty="0" smtClean="0"/>
              <a:t>Statements, not lines – stable and logical rather than fragile and temporary structure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841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Programming’s getting harder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Exploding complexity</a:t>
            </a:r>
          </a:p>
          <a:p>
            <a:r>
              <a:rPr lang="en-US" dirty="0" smtClean="0"/>
              <a:t>Accelerating pace of tech change</a:t>
            </a:r>
          </a:p>
          <a:p>
            <a:r>
              <a:rPr lang="en-US" dirty="0" smtClean="0"/>
              <a:t>Distributed, outsourced work</a:t>
            </a:r>
          </a:p>
          <a:p>
            <a:r>
              <a:rPr lang="en-US" dirty="0" smtClean="0"/>
              <a:t>Proliferating ultra scale</a:t>
            </a:r>
          </a:p>
          <a:p>
            <a:r>
              <a:rPr lang="en-US" dirty="0" smtClean="0"/>
              <a:t>Fragmented information (docs, tickets, code, email…)</a:t>
            </a:r>
          </a:p>
          <a:p>
            <a:r>
              <a:rPr lang="en-US" dirty="0" smtClean="0"/>
              <a:t>Steepening learning curves for niches, codebases</a:t>
            </a:r>
          </a:p>
          <a:p>
            <a:r>
              <a:rPr lang="en-US" dirty="0" smtClean="0"/>
              <a:t>Nagging </a:t>
            </a:r>
            <a:r>
              <a:rPr lang="en-US" dirty="0" err="1" smtClean="0"/>
              <a:t>bugginess</a:t>
            </a:r>
            <a:endParaRPr lang="en-US" dirty="0" smtClean="0"/>
          </a:p>
          <a:p>
            <a:r>
              <a:rPr lang="en-US" dirty="0" smtClean="0"/>
              <a:t>Growing “grunt work” ratio cuts margin of creativity</a:t>
            </a:r>
          </a:p>
          <a:p>
            <a:r>
              <a:rPr lang="en-US" dirty="0" smtClean="0"/>
              <a:t>Alarming divides between code, tests, and people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935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038" y="1510929"/>
            <a:ext cx="7315200" cy="48230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Semantic decorators</a:t>
            </a:r>
          </a:p>
          <a:p>
            <a:pPr lvl="1"/>
            <a:r>
              <a:rPr lang="en-US" dirty="0" smtClean="0"/>
              <a:t>Tags</a:t>
            </a:r>
          </a:p>
          <a:p>
            <a:pPr lvl="1"/>
            <a:r>
              <a:rPr lang="en-US" dirty="0" smtClean="0"/>
              <a:t>Preconditions, </a:t>
            </a:r>
            <a:r>
              <a:rPr lang="en-US" dirty="0" err="1" smtClean="0"/>
              <a:t>Postconditions</a:t>
            </a:r>
            <a:endParaRPr lang="en-US" dirty="0" smtClean="0"/>
          </a:p>
          <a:p>
            <a:pPr lvl="1"/>
            <a:r>
              <a:rPr lang="en-US" dirty="0" smtClean="0"/>
              <a:t>Dependencies</a:t>
            </a:r>
          </a:p>
          <a:p>
            <a:pPr lvl="1"/>
            <a:r>
              <a:rPr lang="en-US" dirty="0" smtClean="0"/>
              <a:t>Threading, Ownership, Lifecycle</a:t>
            </a:r>
          </a:p>
          <a:p>
            <a:r>
              <a:rPr lang="en-US" dirty="0" smtClean="0"/>
              <a:t>Claim about applicability: +, -, or ~</a:t>
            </a:r>
          </a:p>
          <a:p>
            <a:r>
              <a:rPr lang="en-US" dirty="0" smtClean="0"/>
              <a:t>Transitive (inheritable and more)</a:t>
            </a:r>
          </a:p>
          <a:p>
            <a:r>
              <a:rPr lang="en-US" dirty="0" smtClean="0"/>
              <a:t>Definitions can include:</a:t>
            </a:r>
          </a:p>
          <a:p>
            <a:pPr lvl="1"/>
            <a:r>
              <a:rPr lang="en-US" dirty="0" smtClean="0"/>
              <a:t>Human-friendly documentation</a:t>
            </a:r>
          </a:p>
          <a:p>
            <a:pPr lvl="1"/>
            <a:r>
              <a:rPr lang="en-US" dirty="0" smtClean="0"/>
              <a:t>Instructions to compiler</a:t>
            </a:r>
          </a:p>
          <a:p>
            <a:pPr lvl="1"/>
            <a:r>
              <a:rPr lang="en-US" dirty="0" smtClean="0"/>
              <a:t>Attachments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789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Hint expansion (meta shorthand)</a:t>
            </a:r>
          </a:p>
          <a:p>
            <a:r>
              <a:rPr lang="en-US" dirty="0" smtClean="0"/>
              <a:t>Code generation (preprocessor)</a:t>
            </a:r>
          </a:p>
          <a:p>
            <a:r>
              <a:rPr lang="en-US" dirty="0" smtClean="0"/>
              <a:t>Interface sync (headers)</a:t>
            </a:r>
          </a:p>
          <a:p>
            <a:r>
              <a:rPr lang="en-US" dirty="0" smtClean="0"/>
              <a:t>Understanding (ASTs)</a:t>
            </a:r>
          </a:p>
          <a:p>
            <a:r>
              <a:rPr lang="en-US" dirty="0" smtClean="0"/>
              <a:t>Rendering (IR [</a:t>
            </a:r>
            <a:r>
              <a:rPr lang="en-US" dirty="0" err="1" smtClean="0"/>
              <a:t>llvm</a:t>
            </a:r>
            <a:r>
              <a:rPr lang="en-US" dirty="0" smtClean="0"/>
              <a:t>, JVM], C++, java, python…)</a:t>
            </a:r>
          </a:p>
          <a:p>
            <a:r>
              <a:rPr lang="en-US" dirty="0" smtClean="0"/>
              <a:t>Linking (binary)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335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Predictable on-disk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18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Duck 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73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58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749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Structs</a:t>
            </a:r>
            <a:r>
              <a:rPr lang="en-US" dirty="0" smtClean="0"/>
              <a:t>, classes, 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332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phases does a class go through during its lifetime?</a:t>
            </a:r>
          </a:p>
          <a:p>
            <a:r>
              <a:rPr lang="en-US" dirty="0" smtClean="0"/>
              <a:t>Which methods are legal/required in each phase?</a:t>
            </a:r>
          </a:p>
          <a:p>
            <a:r>
              <a:rPr lang="en-US" dirty="0" smtClean="0"/>
              <a:t>How do phase transitions happen?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3528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curious 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Warnings become questions – answers recorded using the anchor for the statement in question as a reference point</a:t>
            </a:r>
          </a:p>
          <a:p>
            <a:r>
              <a:rPr lang="en-US" dirty="0" smtClean="0"/>
              <a:t>Compiler generates tests and proves certain things, like O(n) guarantees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633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errors become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Problems are conditions that require remediation, can be declared:</a:t>
            </a:r>
          </a:p>
          <a:p>
            <a:pPr lvl="1"/>
            <a:r>
              <a:rPr lang="en-US" sz="2000" dirty="0" smtClean="0"/>
              <a:t>Inside any block, including </a:t>
            </a:r>
            <a:r>
              <a:rPr lang="en-US" sz="2000" dirty="0" err="1" smtClean="0"/>
              <a:t>func</a:t>
            </a:r>
            <a:r>
              <a:rPr lang="en-US" sz="2000" dirty="0" smtClean="0"/>
              <a:t>, try, catch, loop, conditional</a:t>
            </a:r>
          </a:p>
          <a:p>
            <a:pPr lvl="1"/>
            <a:r>
              <a:rPr lang="en-US" sz="2000" dirty="0" smtClean="0"/>
              <a:t>Problem object can take action synchronously or asynchronously</a:t>
            </a:r>
          </a:p>
          <a:p>
            <a:pPr lvl="1"/>
            <a:r>
              <a:rPr lang="en-US" sz="2000" dirty="0" smtClean="0"/>
              <a:t>Problem object has built-in support for frequency rules, circuit breakers, logging, notifications</a:t>
            </a:r>
          </a:p>
          <a:p>
            <a:pPr marL="57150" indent="0">
              <a:buNone/>
            </a:pPr>
            <a:r>
              <a:rPr lang="en-US" sz="2400" dirty="0" smtClean="0"/>
              <a:t>problem “flaky network” if </a:t>
            </a:r>
            <a:r>
              <a:rPr lang="en-US" sz="2400" dirty="0" err="1" smtClean="0"/>
              <a:t>codepath.throws.frequency</a:t>
            </a:r>
            <a:r>
              <a:rPr lang="en-US" sz="2400" dirty="0" smtClean="0"/>
              <a:t> &gt; 3%:</a:t>
            </a:r>
          </a:p>
          <a:p>
            <a:pPr marL="5715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window: 10 seconds</a:t>
            </a:r>
          </a:p>
          <a:p>
            <a:pPr marL="5715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circuit breaker: &lt;alt code path&gt;</a:t>
            </a:r>
          </a:p>
          <a:p>
            <a:pPr marL="57150" indent="0">
              <a:buNone/>
            </a:pPr>
            <a:r>
              <a:rPr lang="en-US" sz="2400" dirty="0"/>
              <a:t>	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03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Tools are improving… but too slowly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0100"/>
            <a:ext cx="8229600" cy="4119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</a:t>
            </a:r>
            <a:r>
              <a:rPr lang="en-US" dirty="0" smtClean="0"/>
              <a:t>ainstream programming languages focus on telling a computer </a:t>
            </a:r>
            <a:r>
              <a:rPr lang="en-US" i="1" dirty="0" smtClean="0">
                <a:solidFill>
                  <a:srgbClr val="3065A2"/>
                </a:solidFill>
              </a:rPr>
              <a:t>what</a:t>
            </a:r>
            <a:r>
              <a:rPr lang="en-US" dirty="0" smtClean="0">
                <a:solidFill>
                  <a:srgbClr val="3065A2"/>
                </a:solidFill>
              </a:rPr>
              <a:t> </a:t>
            </a:r>
            <a:r>
              <a:rPr lang="en-US" dirty="0" smtClean="0"/>
              <a:t>to do (imperative) and </a:t>
            </a:r>
            <a:r>
              <a:rPr lang="en-US" i="1" dirty="0" smtClean="0">
                <a:solidFill>
                  <a:srgbClr val="3065A2"/>
                </a:solidFill>
              </a:rPr>
              <a:t>how</a:t>
            </a:r>
            <a:r>
              <a:rPr lang="en-US" dirty="0" smtClean="0">
                <a:solidFill>
                  <a:srgbClr val="3065A2"/>
                </a:solidFill>
              </a:rPr>
              <a:t> </a:t>
            </a:r>
            <a:r>
              <a:rPr lang="en-US" dirty="0" smtClean="0"/>
              <a:t>to do it (functional).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dirty="0" smtClean="0"/>
              <a:t>They ignore people, and they treat </a:t>
            </a:r>
            <a:r>
              <a:rPr lang="en-US" i="1" dirty="0">
                <a:solidFill>
                  <a:srgbClr val="3065A2"/>
                </a:solidFill>
              </a:rPr>
              <a:t>why</a:t>
            </a:r>
            <a:r>
              <a:rPr lang="en-US" dirty="0" smtClean="0"/>
              <a:t> as an external, human concern.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dirty="0" smtClean="0"/>
              <a:t>This is unsustainable.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904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Progressive disclosure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717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 over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237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 a library function as using the </a:t>
            </a:r>
            <a:r>
              <a:rPr lang="en-US" dirty="0" err="1" smtClean="0"/>
              <a:t>filesystem</a:t>
            </a:r>
            <a:r>
              <a:rPr lang="en-US" dirty="0" smtClean="0"/>
              <a:t>, a DB, the network</a:t>
            </a:r>
          </a:p>
          <a:p>
            <a:r>
              <a:rPr lang="en-US" dirty="0" smtClean="0"/>
              <a:t>Write performance guarantees on client function, and assert that nobody in call graph uses the </a:t>
            </a:r>
            <a:r>
              <a:rPr lang="en-US" dirty="0" err="1" smtClean="0"/>
              <a:t>filesystem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977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Instructions to compiler, either in housekeeping phase or generating phase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646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Begin with capital letter</a:t>
            </a:r>
          </a:p>
          <a:p>
            <a:r>
              <a:rPr lang="en-US" dirty="0" smtClean="0"/>
              <a:t>Stubbed if end with .</a:t>
            </a:r>
          </a:p>
          <a:p>
            <a:r>
              <a:rPr lang="en-US" dirty="0" smtClean="0"/>
              <a:t>Moved out during “housekeeping” phase.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params</a:t>
            </a:r>
            <a:r>
              <a:rPr lang="en-US" dirty="0" smtClean="0"/>
              <a:t>; automatically use all </a:t>
            </a:r>
            <a:r>
              <a:rPr lang="en-US" dirty="0" err="1" smtClean="0"/>
              <a:t>params</a:t>
            </a:r>
            <a:r>
              <a:rPr lang="en-US" dirty="0" smtClean="0"/>
              <a:t> from parent, with same name.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794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dirty="0" err="1" smtClean="0"/>
              <a:t>Enums</a:t>
            </a:r>
            <a:r>
              <a:rPr lang="en-US" sz="2000" b="0" dirty="0" smtClean="0"/>
              <a:t> on steroids – associate any number of fields, not just name and number. Methods, as in java.</a:t>
            </a:r>
          </a:p>
          <a:p>
            <a:r>
              <a:rPr lang="en-US" sz="2000" b="0" dirty="0" smtClean="0"/>
              <a:t>Define semantics for each column with full intent power.</a:t>
            </a:r>
          </a:p>
          <a:p>
            <a:r>
              <a:rPr lang="en-US" sz="2000" b="0" dirty="0" smtClean="0"/>
              <a:t>Declarable with </a:t>
            </a:r>
            <a:r>
              <a:rPr lang="en-US" sz="2000" b="0" dirty="0" err="1" smtClean="0"/>
              <a:t>json</a:t>
            </a:r>
            <a:r>
              <a:rPr lang="en-US" sz="2000" b="0" dirty="0" smtClean="0"/>
              <a:t>, </a:t>
            </a:r>
            <a:r>
              <a:rPr lang="en-US" sz="2000" b="0" dirty="0" err="1" smtClean="0"/>
              <a:t>csv</a:t>
            </a:r>
            <a:r>
              <a:rPr lang="en-US" sz="2000" b="0" dirty="0" smtClean="0"/>
              <a:t>, or </a:t>
            </a:r>
            <a:r>
              <a:rPr lang="en-US" sz="2000" b="0" dirty="0" err="1" smtClean="0"/>
              <a:t>tsv</a:t>
            </a:r>
            <a:r>
              <a:rPr lang="en-US" sz="2000" b="0" dirty="0" smtClean="0"/>
              <a:t> attachment.</a:t>
            </a:r>
          </a:p>
          <a:p>
            <a:r>
              <a:rPr lang="en-US" sz="2000" b="0" dirty="0" smtClean="0"/>
              <a:t>May contain </a:t>
            </a:r>
            <a:r>
              <a:rPr lang="en-US" sz="2000" b="0" dirty="0" err="1" smtClean="0"/>
              <a:t>metacode</a:t>
            </a:r>
            <a:r>
              <a:rPr lang="en-US" sz="2000" b="0" dirty="0"/>
              <a:t> </a:t>
            </a:r>
            <a:r>
              <a:rPr lang="en-US" sz="2000" b="0" dirty="0" smtClean="0"/>
              <a:t>(formulas)</a:t>
            </a:r>
          </a:p>
          <a:p>
            <a:endParaRPr lang="en-US" sz="2000" b="0" dirty="0"/>
          </a:p>
          <a:p>
            <a:pPr marL="0" indent="0">
              <a:buNone/>
            </a:pPr>
            <a:r>
              <a:rPr lang="en-US" sz="1600" b="0" dirty="0">
                <a:latin typeface="Courier"/>
                <a:cs typeface="Courier"/>
              </a:rPr>
              <a:t>p</a:t>
            </a:r>
            <a:r>
              <a:rPr lang="en-US" sz="1600" b="0" dirty="0" smtClean="0">
                <a:latin typeface="Courier"/>
                <a:cs typeface="Courier"/>
              </a:rPr>
              <a:t>lanets: table</a:t>
            </a:r>
          </a:p>
          <a:p>
            <a:pPr marL="0" indent="0">
              <a:buNone/>
            </a:pPr>
            <a:r>
              <a:rPr lang="en-US" sz="1600" b="0" dirty="0" smtClean="0">
                <a:latin typeface="Courier"/>
                <a:cs typeface="Courier"/>
              </a:rPr>
              <a:t>  fields:</a:t>
            </a:r>
          </a:p>
          <a:p>
            <a:pPr marL="0" indent="0">
              <a:buNone/>
            </a:pPr>
            <a:r>
              <a:rPr lang="en-US" sz="1600" b="0" dirty="0">
                <a:latin typeface="Courier"/>
                <a:cs typeface="Courier"/>
              </a:rPr>
              <a:t> </a:t>
            </a:r>
            <a:r>
              <a:rPr lang="en-US" sz="1600" b="0" dirty="0" smtClean="0">
                <a:latin typeface="Courier"/>
                <a:cs typeface="Courier"/>
              </a:rPr>
              <a:t>   - name: symbolic id</a:t>
            </a:r>
          </a:p>
          <a:p>
            <a:pPr marL="0" indent="0">
              <a:buNone/>
            </a:pPr>
            <a:r>
              <a:rPr lang="en-US" sz="1600" b="0" dirty="0">
                <a:latin typeface="Courier"/>
                <a:cs typeface="Courier"/>
              </a:rPr>
              <a:t> </a:t>
            </a:r>
            <a:r>
              <a:rPr lang="en-US" sz="1600" b="0" dirty="0" smtClean="0">
                <a:latin typeface="Courier"/>
                <a:cs typeface="Courier"/>
              </a:rPr>
              <a:t>   - value: +range(1,8)</a:t>
            </a:r>
          </a:p>
          <a:p>
            <a:pPr marL="0" indent="0">
              <a:buNone/>
            </a:pPr>
            <a:r>
              <a:rPr lang="en-US" sz="1600" b="0" dirty="0">
                <a:latin typeface="Courier"/>
                <a:cs typeface="Courier"/>
              </a:rPr>
              <a:t> </a:t>
            </a:r>
            <a:r>
              <a:rPr lang="en-US" sz="1600" b="0" dirty="0" smtClean="0">
                <a:latin typeface="Courier"/>
                <a:cs typeface="Courier"/>
              </a:rPr>
              <a:t>   - mass: +units(“kg”) double</a:t>
            </a:r>
          </a:p>
          <a:p>
            <a:pPr marL="0" indent="0">
              <a:buNone/>
            </a:pPr>
            <a:r>
              <a:rPr lang="en-US" sz="1600" b="0" dirty="0">
                <a:latin typeface="Courier"/>
                <a:cs typeface="Courier"/>
              </a:rPr>
              <a:t> </a:t>
            </a:r>
            <a:r>
              <a:rPr lang="en-US" sz="1600" b="0" dirty="0" smtClean="0">
                <a:latin typeface="Courier"/>
                <a:cs typeface="Courier"/>
              </a:rPr>
              <a:t>   - sidereal period: +units(“year”) double</a:t>
            </a:r>
          </a:p>
          <a:p>
            <a:pPr marL="0" indent="0">
              <a:buNone/>
            </a:pPr>
            <a:r>
              <a:rPr lang="en-US" sz="1600" b="0" dirty="0" smtClean="0">
                <a:latin typeface="Courier"/>
                <a:cs typeface="Courier"/>
              </a:rPr>
              <a:t>  data: “../data/</a:t>
            </a:r>
            <a:r>
              <a:rPr lang="en-US" sz="1600" b="0" dirty="0" err="1" smtClean="0">
                <a:latin typeface="Courier"/>
                <a:cs typeface="Courier"/>
              </a:rPr>
              <a:t>planets.csv</a:t>
            </a:r>
            <a:r>
              <a:rPr lang="en-US" sz="1600" b="0" dirty="0" smtClean="0">
                <a:latin typeface="Courier"/>
                <a:cs typeface="Courier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13513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C++11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r>
              <a:rPr lang="en-US" dirty="0" smtClean="0"/>
              <a:t>C with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675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dirty="0" smtClean="0"/>
              <a:t>“Header files” let you describe an interface without showing implementation.</a:t>
            </a:r>
          </a:p>
          <a:p>
            <a:r>
              <a:rPr lang="en-US" sz="2400" b="0" dirty="0" smtClean="0"/>
              <a:t>Rich enough to code or compile clients against.</a:t>
            </a:r>
          </a:p>
          <a:p>
            <a:r>
              <a:rPr lang="en-US" sz="2400" b="0" dirty="0" smtClean="0"/>
              <a:t>Generated or updated by compiler from </a:t>
            </a:r>
            <a:r>
              <a:rPr lang="en-US" sz="2400" b="0" dirty="0" err="1" smtClean="0"/>
              <a:t>impl</a:t>
            </a:r>
            <a:r>
              <a:rPr lang="en-US" sz="2400" b="0" dirty="0" smtClean="0"/>
              <a:t>, so you don’t have to maintain them by hand.</a:t>
            </a:r>
          </a:p>
          <a:p>
            <a:r>
              <a:rPr lang="en-US" sz="2400" b="0" dirty="0" smtClean="0"/>
              <a:t>Semantics in header are automatically versioned to detect breaking changes.</a:t>
            </a:r>
          </a:p>
          <a:p>
            <a:r>
              <a:rPr lang="en-US" sz="2400" dirty="0" smtClean="0"/>
              <a:t>Interfaces used with a claim about </a:t>
            </a:r>
            <a:r>
              <a:rPr lang="en-US" sz="2400" dirty="0" err="1" smtClean="0"/>
              <a:t>verison</a:t>
            </a:r>
            <a:r>
              <a:rPr lang="en-US" sz="2400" dirty="0" smtClean="0"/>
              <a:t>.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21060437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Rename</a:t>
            </a:r>
          </a:p>
          <a:p>
            <a:r>
              <a:rPr lang="en-US" dirty="0" smtClean="0"/>
              <a:t>Reorder </a:t>
            </a:r>
            <a:r>
              <a:rPr lang="en-US" dirty="0" err="1" smtClean="0"/>
              <a:t>params</a:t>
            </a:r>
            <a:endParaRPr lang="en-US" dirty="0" smtClean="0"/>
          </a:p>
          <a:p>
            <a:r>
              <a:rPr lang="en-US" dirty="0" smtClean="0"/>
              <a:t>Verify a theory</a:t>
            </a:r>
          </a:p>
          <a:p>
            <a:r>
              <a:rPr lang="en-US" dirty="0" smtClean="0"/>
              <a:t>Stub generator</a:t>
            </a:r>
          </a:p>
          <a:p>
            <a:r>
              <a:rPr lang="en-US" dirty="0" smtClean="0"/>
              <a:t>Code format requests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5247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Lines vs.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How much time do you spend manually wrapping lines and prettifying per your own preference?</a:t>
            </a:r>
          </a:p>
          <a:p>
            <a:r>
              <a:rPr lang="en-US" dirty="0" smtClean="0"/>
              <a:t>Line continuation strategies are ugly and/or ambiguous.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…</a:t>
            </a:r>
            <a:r>
              <a:rPr lang="en-US" dirty="0"/>
              <a:t> </a:t>
            </a:r>
            <a:r>
              <a:rPr lang="en-US" dirty="0" smtClean="0"/>
              <a:t>But line centrism is necessary so we can find stuff, right?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NO. There is a better way.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979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“why” is missing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6943"/>
            <a:ext cx="8445500" cy="46087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How many times have you…</a:t>
            </a:r>
          </a:p>
          <a:p>
            <a:pPr marL="0" indent="0">
              <a:buNone/>
            </a:pPr>
            <a:endParaRPr lang="en-US" sz="1400" dirty="0" smtClean="0"/>
          </a:p>
          <a:p>
            <a:r>
              <a:rPr lang="en-US" sz="2400" b="0" dirty="0" smtClean="0"/>
              <a:t>Been surprised by new requirements?</a:t>
            </a:r>
          </a:p>
          <a:p>
            <a:r>
              <a:rPr lang="en-US" sz="2400" b="0" dirty="0" smtClean="0"/>
              <a:t>Begged for design docs to clarify inherited code?</a:t>
            </a:r>
          </a:p>
          <a:p>
            <a:r>
              <a:rPr lang="en-US" sz="2400" b="0" dirty="0" smtClean="0"/>
              <a:t>Written comments but feared someone would miss a subtlety?</a:t>
            </a:r>
          </a:p>
          <a:p>
            <a:r>
              <a:rPr lang="en-US" sz="2400" b="0" dirty="0" smtClean="0"/>
              <a:t>Struggled to </a:t>
            </a:r>
            <a:r>
              <a:rPr lang="en-US" sz="2400" b="0" dirty="0" err="1" smtClean="0"/>
              <a:t>grok</a:t>
            </a:r>
            <a:r>
              <a:rPr lang="en-US" sz="2400" b="0" dirty="0" smtClean="0"/>
              <a:t> a messy state machine or tangle of threads?</a:t>
            </a:r>
          </a:p>
          <a:p>
            <a:r>
              <a:rPr lang="en-US" sz="2400" b="0" dirty="0" smtClean="0"/>
              <a:t>Sanitized input to a function, unable to trust preconditions?</a:t>
            </a:r>
          </a:p>
          <a:p>
            <a:r>
              <a:rPr lang="en-US" sz="2400" b="0" dirty="0" smtClean="0"/>
              <a:t>Wondered if coders cared at all about the user experience?</a:t>
            </a:r>
          </a:p>
          <a:p>
            <a:r>
              <a:rPr lang="en-US" sz="2400" b="0" dirty="0" smtClean="0"/>
              <a:t>Felt a communication gap between execs/sales/PM/</a:t>
            </a:r>
            <a:r>
              <a:rPr lang="en-US" sz="2400" b="0" dirty="0" err="1" smtClean="0"/>
              <a:t>dev</a:t>
            </a:r>
            <a:r>
              <a:rPr lang="en-US" sz="2400" b="0" dirty="0" smtClean="0"/>
              <a:t>/PS?</a:t>
            </a:r>
          </a:p>
          <a:p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760655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 to Intent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Intent is a better way to build software…</a:t>
            </a:r>
          </a:p>
          <a:p>
            <a:pPr marL="0" indent="0">
              <a:buNone/>
            </a:pPr>
            <a:endParaRPr lang="en-US" sz="1800" dirty="0" smtClean="0"/>
          </a:p>
          <a:p>
            <a:pPr lvl="1"/>
            <a:r>
              <a:rPr lang="en-US" dirty="0"/>
              <a:t>P</a:t>
            </a:r>
            <a:r>
              <a:rPr lang="en-US" dirty="0" smtClean="0"/>
              <a:t>rogramming </a:t>
            </a:r>
            <a:r>
              <a:rPr lang="en-US" dirty="0"/>
              <a:t>l</a:t>
            </a:r>
            <a:r>
              <a:rPr lang="en-US" dirty="0" smtClean="0"/>
              <a:t>anguage</a:t>
            </a:r>
          </a:p>
          <a:p>
            <a:pPr lvl="1"/>
            <a:r>
              <a:rPr lang="en-US" dirty="0" smtClean="0"/>
              <a:t>Compiler family</a:t>
            </a:r>
          </a:p>
          <a:p>
            <a:pPr lvl="1"/>
            <a:r>
              <a:rPr lang="en-US" dirty="0" smtClean="0"/>
              <a:t>Methodology</a:t>
            </a:r>
          </a:p>
          <a:p>
            <a:pPr lvl="1"/>
            <a:r>
              <a:rPr lang="en-US" dirty="0" smtClean="0"/>
              <a:t>Ecosystem</a:t>
            </a:r>
          </a:p>
          <a:p>
            <a:pPr lvl="1"/>
            <a:r>
              <a:rPr lang="en-US" dirty="0" smtClean="0"/>
              <a:t>Mindset</a:t>
            </a:r>
          </a:p>
          <a:p>
            <a:pPr lvl="1"/>
            <a:endParaRPr lang="en-US" sz="1800" dirty="0"/>
          </a:p>
          <a:p>
            <a:pPr marL="57150" indent="0">
              <a:buNone/>
            </a:pPr>
            <a:r>
              <a:rPr lang="en-US" dirty="0" smtClean="0"/>
              <a:t>…that </a:t>
            </a:r>
            <a:r>
              <a:rPr lang="en-US" dirty="0" smtClean="0"/>
              <a:t>focuses on people and their why’s.</a:t>
            </a:r>
          </a:p>
        </p:txBody>
      </p:sp>
    </p:spTree>
    <p:extLst>
      <p:ext uri="{BB962C8B-B14F-4D97-AF65-F5344CB8AC3E}">
        <p14:creationId xmlns:p14="http://schemas.microsoft.com/office/powerpoint/2010/main" val="2414654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Intent’s own “Why?”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799" y="2305328"/>
            <a:ext cx="7019651" cy="28713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lnSpc>
                <a:spcPct val="130000"/>
              </a:lnSpc>
              <a:buNone/>
            </a:pPr>
            <a:r>
              <a:rPr lang="en-US" dirty="0" smtClean="0"/>
              <a:t>Intent is the artisan’s choice when stakes are high. It empowers fearless and disciplined creativity to tame the most demanding compute problems, thus making tomorrow’s world better for everyone.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909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Intent’s compass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People are the heart of software.</a:t>
            </a:r>
          </a:p>
          <a:p>
            <a:r>
              <a:rPr lang="en-US" sz="2800" dirty="0" smtClean="0"/>
              <a:t>Clarity pays off.</a:t>
            </a:r>
            <a:endParaRPr lang="en-US" sz="2800" dirty="0"/>
          </a:p>
          <a:p>
            <a:r>
              <a:rPr lang="en-US" sz="2800" dirty="0" smtClean="0"/>
              <a:t>Regular patterns empower creativity.</a:t>
            </a:r>
            <a:endParaRPr lang="en-US" sz="2800" dirty="0"/>
          </a:p>
          <a:p>
            <a:r>
              <a:rPr lang="en-US" sz="2800" dirty="0" smtClean="0"/>
              <a:t>Corner </a:t>
            </a:r>
            <a:r>
              <a:rPr lang="en-US" sz="2800" dirty="0"/>
              <a:t>cases </a:t>
            </a:r>
            <a:r>
              <a:rPr lang="en-US" sz="2800" dirty="0" smtClean="0"/>
              <a:t>happen all the time.</a:t>
            </a:r>
            <a:endParaRPr lang="en-US" sz="2800" dirty="0"/>
          </a:p>
          <a:p>
            <a:r>
              <a:rPr lang="en-US" sz="2800" dirty="0" smtClean="0"/>
              <a:t>Craftsmanship is a shared imperative.</a:t>
            </a:r>
            <a:endParaRPr lang="en-US" sz="2800" dirty="0"/>
          </a:p>
          <a:p>
            <a:r>
              <a:rPr lang="en-US" sz="2800" dirty="0" smtClean="0"/>
              <a:t>Quality </a:t>
            </a:r>
            <a:r>
              <a:rPr lang="en-US" sz="2800" dirty="0"/>
              <a:t>software </a:t>
            </a:r>
            <a:r>
              <a:rPr lang="en-US" sz="2800" dirty="0" smtClean="0"/>
              <a:t>enriches the world.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51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476234" y="1867749"/>
            <a:ext cx="5653306" cy="5832535"/>
            <a:chOff x="2914635" y="2896448"/>
            <a:chExt cx="2093817" cy="2160198"/>
          </a:xfrm>
        </p:grpSpPr>
        <p:sp>
          <p:nvSpPr>
            <p:cNvPr id="4" name="Isosceles Triangle 3"/>
            <p:cNvSpPr/>
            <p:nvPr/>
          </p:nvSpPr>
          <p:spPr>
            <a:xfrm rot="17194342" flipV="1">
              <a:off x="3432564" y="3480757"/>
              <a:ext cx="1162842" cy="1988935"/>
            </a:xfrm>
            <a:prstGeom prst="triangle">
              <a:avLst/>
            </a:prstGeom>
            <a:gradFill>
              <a:gsLst>
                <a:gs pos="0">
                  <a:srgbClr val="31987C"/>
                </a:gs>
                <a:gs pos="100000">
                  <a:srgbClr val="C2D766"/>
                </a:gs>
              </a:gsLst>
            </a:gradFill>
            <a:ln w="3175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914635" y="2896448"/>
              <a:ext cx="1849836" cy="1980171"/>
              <a:chOff x="2914635" y="2896448"/>
              <a:chExt cx="1849836" cy="1980171"/>
            </a:xfrm>
          </p:grpSpPr>
          <p:sp>
            <p:nvSpPr>
              <p:cNvPr id="6" name="Isosceles Triangle 5"/>
              <p:cNvSpPr/>
              <p:nvPr/>
            </p:nvSpPr>
            <p:spPr>
              <a:xfrm rot="17794342" flipV="1">
                <a:off x="3346171" y="3458319"/>
                <a:ext cx="1046558" cy="1790042"/>
              </a:xfrm>
              <a:prstGeom prst="triangle">
                <a:avLst/>
              </a:prstGeom>
              <a:gradFill>
                <a:gsLst>
                  <a:gs pos="0">
                    <a:srgbClr val="31987C"/>
                  </a:gs>
                  <a:gs pos="100000">
                    <a:srgbClr val="C2D766"/>
                  </a:gs>
                </a:gsLst>
              </a:gradFill>
              <a:ln w="3175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" name="Group 2"/>
              <p:cNvGrpSpPr/>
              <p:nvPr/>
            </p:nvGrpSpPr>
            <p:grpSpPr>
              <a:xfrm>
                <a:off x="2914635" y="2896448"/>
                <a:ext cx="1611038" cy="1894105"/>
                <a:chOff x="2914635" y="2896448"/>
                <a:chExt cx="1611038" cy="1894105"/>
              </a:xfrm>
            </p:grpSpPr>
            <p:sp>
              <p:nvSpPr>
                <p:cNvPr id="7" name="Isosceles Triangle 6"/>
                <p:cNvSpPr/>
                <p:nvPr/>
              </p:nvSpPr>
              <p:spPr>
                <a:xfrm rot="18394342" flipV="1">
                  <a:off x="3249203" y="3413523"/>
                  <a:ext cx="941902" cy="1611038"/>
                </a:xfrm>
                <a:prstGeom prst="triangle">
                  <a:avLst/>
                </a:prstGeom>
                <a:gradFill>
                  <a:gsLst>
                    <a:gs pos="0">
                      <a:srgbClr val="31987C"/>
                    </a:gs>
                    <a:gs pos="100000">
                      <a:srgbClr val="C2D766"/>
                    </a:gs>
                  </a:gsLst>
                </a:gradFill>
                <a:ln w="3175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Isosceles Triangle 7"/>
                <p:cNvSpPr/>
                <p:nvPr/>
              </p:nvSpPr>
              <p:spPr>
                <a:xfrm rot="18994342" flipV="1">
                  <a:off x="3173785" y="3340619"/>
                  <a:ext cx="847712" cy="1449934"/>
                </a:xfrm>
                <a:prstGeom prst="triangle">
                  <a:avLst/>
                </a:prstGeom>
                <a:gradFill>
                  <a:gsLst>
                    <a:gs pos="0">
                      <a:srgbClr val="31987C"/>
                    </a:gs>
                    <a:gs pos="100000">
                      <a:srgbClr val="C2D766"/>
                    </a:gs>
                  </a:gsLst>
                </a:gradFill>
                <a:ln w="3175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Isosceles Triangle 8"/>
                <p:cNvSpPr/>
                <p:nvPr/>
              </p:nvSpPr>
              <p:spPr>
                <a:xfrm rot="19594342" flipV="1">
                  <a:off x="3137316" y="3264121"/>
                  <a:ext cx="762941" cy="1304941"/>
                </a:xfrm>
                <a:prstGeom prst="triangle">
                  <a:avLst/>
                </a:prstGeom>
                <a:gradFill>
                  <a:gsLst>
                    <a:gs pos="0">
                      <a:srgbClr val="31987C"/>
                    </a:gs>
                    <a:gs pos="100000">
                      <a:srgbClr val="C2D766"/>
                    </a:gs>
                  </a:gsLst>
                </a:gradFill>
                <a:ln w="3175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Isosceles Triangle 9"/>
                <p:cNvSpPr/>
                <p:nvPr/>
              </p:nvSpPr>
              <p:spPr>
                <a:xfrm rot="20194342" flipV="1">
                  <a:off x="3136726" y="3186430"/>
                  <a:ext cx="686647" cy="1174447"/>
                </a:xfrm>
                <a:prstGeom prst="triangle">
                  <a:avLst/>
                </a:prstGeom>
                <a:gradFill>
                  <a:gsLst>
                    <a:gs pos="0">
                      <a:srgbClr val="31987C"/>
                    </a:gs>
                    <a:gs pos="100000">
                      <a:srgbClr val="C2D766"/>
                    </a:gs>
                  </a:gsLst>
                </a:gradFill>
                <a:ln w="3175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Isosceles Triangle 10"/>
                <p:cNvSpPr/>
                <p:nvPr/>
              </p:nvSpPr>
              <p:spPr>
                <a:xfrm rot="20794342" flipV="1">
                  <a:off x="3166430" y="3134252"/>
                  <a:ext cx="617982" cy="1057002"/>
                </a:xfrm>
                <a:prstGeom prst="triangle">
                  <a:avLst/>
                </a:prstGeom>
                <a:gradFill>
                  <a:gsLst>
                    <a:gs pos="0">
                      <a:srgbClr val="31987C"/>
                    </a:gs>
                    <a:gs pos="100000">
                      <a:srgbClr val="C2D766"/>
                    </a:gs>
                  </a:gsLst>
                </a:gradFill>
                <a:ln w="3175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Isosceles Triangle 11"/>
                <p:cNvSpPr/>
                <p:nvPr/>
              </p:nvSpPr>
              <p:spPr>
                <a:xfrm rot="21394342" flipV="1">
                  <a:off x="3204511" y="3071589"/>
                  <a:ext cx="556184" cy="951302"/>
                </a:xfrm>
                <a:prstGeom prst="triangle">
                  <a:avLst/>
                </a:prstGeom>
                <a:gradFill>
                  <a:gsLst>
                    <a:gs pos="0">
                      <a:srgbClr val="31987C"/>
                    </a:gs>
                    <a:gs pos="100000">
                      <a:srgbClr val="C2D766"/>
                    </a:gs>
                  </a:gsLst>
                </a:gradFill>
                <a:ln w="3175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Isosceles Triangle 12"/>
                <p:cNvSpPr/>
                <p:nvPr/>
              </p:nvSpPr>
              <p:spPr>
                <a:xfrm rot="394342" flipV="1">
                  <a:off x="3261142" y="3022637"/>
                  <a:ext cx="500566" cy="856172"/>
                </a:xfrm>
                <a:prstGeom prst="triangle">
                  <a:avLst/>
                </a:prstGeom>
                <a:gradFill>
                  <a:gsLst>
                    <a:gs pos="0">
                      <a:srgbClr val="31987C"/>
                    </a:gs>
                    <a:gs pos="100000">
                      <a:srgbClr val="C2D766"/>
                    </a:gs>
                  </a:gsLst>
                </a:gradFill>
                <a:ln w="3175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Isosceles Triangle 13"/>
                <p:cNvSpPr/>
                <p:nvPr/>
              </p:nvSpPr>
              <p:spPr>
                <a:xfrm rot="994342" flipV="1">
                  <a:off x="3321106" y="2975824"/>
                  <a:ext cx="450509" cy="770555"/>
                </a:xfrm>
                <a:prstGeom prst="triangle">
                  <a:avLst/>
                </a:prstGeom>
                <a:gradFill>
                  <a:gsLst>
                    <a:gs pos="0">
                      <a:srgbClr val="31987C"/>
                    </a:gs>
                    <a:gs pos="100000">
                      <a:srgbClr val="C2D766"/>
                    </a:gs>
                  </a:gsLst>
                </a:gradFill>
                <a:ln w="3175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Isosceles Triangle 14"/>
                <p:cNvSpPr/>
                <p:nvPr/>
              </p:nvSpPr>
              <p:spPr>
                <a:xfrm rot="1594342" flipV="1">
                  <a:off x="3393210" y="2934257"/>
                  <a:ext cx="405458" cy="693500"/>
                </a:xfrm>
                <a:prstGeom prst="triangle">
                  <a:avLst/>
                </a:prstGeom>
                <a:gradFill>
                  <a:gsLst>
                    <a:gs pos="0">
                      <a:srgbClr val="31987C"/>
                    </a:gs>
                    <a:gs pos="100000">
                      <a:srgbClr val="C2D766"/>
                    </a:gs>
                  </a:gsLst>
                </a:gradFill>
                <a:ln w="3175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Isosceles Triangle 15"/>
                <p:cNvSpPr/>
                <p:nvPr/>
              </p:nvSpPr>
              <p:spPr>
                <a:xfrm rot="2194342" flipV="1">
                  <a:off x="3472742" y="2897299"/>
                  <a:ext cx="364912" cy="624150"/>
                </a:xfrm>
                <a:prstGeom prst="triangle">
                  <a:avLst/>
                </a:prstGeom>
                <a:gradFill>
                  <a:gsLst>
                    <a:gs pos="0">
                      <a:srgbClr val="31987C"/>
                    </a:gs>
                    <a:gs pos="100000">
                      <a:srgbClr val="C2D766"/>
                    </a:gs>
                  </a:gsLst>
                </a:gradFill>
                <a:ln w="3175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Isosceles Triangle 16"/>
                <p:cNvSpPr/>
                <p:nvPr/>
              </p:nvSpPr>
              <p:spPr>
                <a:xfrm rot="2794342" flipV="1">
                  <a:off x="3552689" y="2871001"/>
                  <a:ext cx="328421" cy="561735"/>
                </a:xfrm>
                <a:prstGeom prst="triangle">
                  <a:avLst/>
                </a:prstGeom>
                <a:gradFill>
                  <a:gsLst>
                    <a:gs pos="0">
                      <a:srgbClr val="31987C"/>
                    </a:gs>
                    <a:gs pos="100000">
                      <a:srgbClr val="C2D766"/>
                    </a:gs>
                  </a:gsLst>
                </a:gradFill>
                <a:ln w="3175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Isosceles Triangle 17"/>
                <p:cNvSpPr/>
                <p:nvPr/>
              </p:nvSpPr>
              <p:spPr>
                <a:xfrm rot="3394342" flipV="1">
                  <a:off x="3642868" y="2836143"/>
                  <a:ext cx="295579" cy="505562"/>
                </a:xfrm>
                <a:prstGeom prst="triangle">
                  <a:avLst/>
                </a:prstGeom>
                <a:gradFill>
                  <a:gsLst>
                    <a:gs pos="0">
                      <a:srgbClr val="31987C"/>
                    </a:gs>
                    <a:gs pos="100000">
                      <a:srgbClr val="C2D766"/>
                    </a:gs>
                  </a:gsLst>
                </a:gradFill>
                <a:ln w="3175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Isosceles Triangle 18"/>
                <p:cNvSpPr/>
                <p:nvPr/>
              </p:nvSpPr>
              <p:spPr>
                <a:xfrm rot="3994342" flipV="1">
                  <a:off x="3734728" y="2809280"/>
                  <a:ext cx="266021" cy="455006"/>
                </a:xfrm>
                <a:prstGeom prst="triangle">
                  <a:avLst/>
                </a:prstGeom>
                <a:gradFill>
                  <a:gsLst>
                    <a:gs pos="0">
                      <a:srgbClr val="31987C"/>
                    </a:gs>
                    <a:gs pos="100000">
                      <a:srgbClr val="C2D766"/>
                    </a:gs>
                  </a:gsLst>
                </a:gradFill>
                <a:ln w="3175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Isosceles Triangle 19"/>
                <p:cNvSpPr/>
                <p:nvPr/>
              </p:nvSpPr>
              <p:spPr>
                <a:xfrm rot="4594342" flipV="1">
                  <a:off x="3812799" y="2811405"/>
                  <a:ext cx="239419" cy="409505"/>
                </a:xfrm>
                <a:prstGeom prst="triangle">
                  <a:avLst/>
                </a:prstGeom>
                <a:gradFill>
                  <a:gsLst>
                    <a:gs pos="0">
                      <a:srgbClr val="31987C"/>
                    </a:gs>
                    <a:gs pos="100000">
                      <a:srgbClr val="C2D766"/>
                    </a:gs>
                  </a:gsLst>
                </a:gradFill>
                <a:ln w="3175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Isosceles Triangle 20"/>
                <p:cNvSpPr/>
                <p:nvPr/>
              </p:nvSpPr>
              <p:spPr>
                <a:xfrm rot="5194342" flipV="1">
                  <a:off x="3886033" y="2822493"/>
                  <a:ext cx="215477" cy="368555"/>
                </a:xfrm>
                <a:prstGeom prst="triangle">
                  <a:avLst/>
                </a:prstGeom>
                <a:gradFill>
                  <a:gsLst>
                    <a:gs pos="0">
                      <a:srgbClr val="31987C"/>
                    </a:gs>
                    <a:gs pos="100000">
                      <a:srgbClr val="C2D766"/>
                    </a:gs>
                  </a:gsLst>
                </a:gradFill>
                <a:ln w="3175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Isosceles Triangle 21"/>
                <p:cNvSpPr/>
                <p:nvPr/>
              </p:nvSpPr>
              <p:spPr>
                <a:xfrm rot="5794342" flipV="1">
                  <a:off x="3957625" y="2844662"/>
                  <a:ext cx="193929" cy="331700"/>
                </a:xfrm>
                <a:prstGeom prst="triangle">
                  <a:avLst/>
                </a:prstGeom>
                <a:gradFill>
                  <a:gsLst>
                    <a:gs pos="0">
                      <a:srgbClr val="31987C"/>
                    </a:gs>
                    <a:gs pos="100000">
                      <a:srgbClr val="C2D766"/>
                    </a:gs>
                  </a:gsLst>
                </a:gradFill>
                <a:ln w="3175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Isosceles Triangle 22"/>
                <p:cNvSpPr/>
                <p:nvPr/>
              </p:nvSpPr>
              <p:spPr>
                <a:xfrm rot="6394342" flipV="1">
                  <a:off x="4017190" y="2869285"/>
                  <a:ext cx="174536" cy="298530"/>
                </a:xfrm>
                <a:prstGeom prst="triangle">
                  <a:avLst/>
                </a:prstGeom>
                <a:gradFill>
                  <a:gsLst>
                    <a:gs pos="0">
                      <a:srgbClr val="31987C"/>
                    </a:gs>
                    <a:gs pos="100000">
                      <a:srgbClr val="C2D766"/>
                    </a:gs>
                  </a:gsLst>
                </a:gradFill>
                <a:ln w="3175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Isosceles Triangle 23"/>
                <p:cNvSpPr/>
                <p:nvPr/>
              </p:nvSpPr>
              <p:spPr>
                <a:xfrm rot="6994342" flipV="1">
                  <a:off x="4068296" y="2900967"/>
                  <a:ext cx="157082" cy="268677"/>
                </a:xfrm>
                <a:prstGeom prst="triangle">
                  <a:avLst/>
                </a:prstGeom>
                <a:gradFill>
                  <a:gsLst>
                    <a:gs pos="0">
                      <a:srgbClr val="31987C"/>
                    </a:gs>
                    <a:gs pos="100000">
                      <a:srgbClr val="C2D766"/>
                    </a:gs>
                  </a:gsLst>
                </a:gradFill>
                <a:ln w="3175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Isosceles Triangle 24"/>
                <p:cNvSpPr/>
                <p:nvPr/>
              </p:nvSpPr>
              <p:spPr>
                <a:xfrm rot="7594342" flipV="1">
                  <a:off x="4121521" y="2938597"/>
                  <a:ext cx="141374" cy="241809"/>
                </a:xfrm>
                <a:prstGeom prst="triangle">
                  <a:avLst/>
                </a:prstGeom>
                <a:gradFill>
                  <a:gsLst>
                    <a:gs pos="0">
                      <a:srgbClr val="31987C"/>
                    </a:gs>
                    <a:gs pos="100000">
                      <a:srgbClr val="C2D766"/>
                    </a:gs>
                  </a:gsLst>
                </a:gradFill>
                <a:ln w="3175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Isosceles Triangle 25"/>
                <p:cNvSpPr/>
                <p:nvPr/>
              </p:nvSpPr>
              <p:spPr>
                <a:xfrm rot="8194342" flipV="1">
                  <a:off x="4158960" y="2980157"/>
                  <a:ext cx="127237" cy="217628"/>
                </a:xfrm>
                <a:prstGeom prst="triangle">
                  <a:avLst/>
                </a:prstGeom>
                <a:gradFill>
                  <a:gsLst>
                    <a:gs pos="0">
                      <a:srgbClr val="31987C"/>
                    </a:gs>
                    <a:gs pos="100000">
                      <a:srgbClr val="C2D766"/>
                    </a:gs>
                  </a:gsLst>
                </a:gradFill>
                <a:ln w="3175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Isosceles Triangle 26"/>
                <p:cNvSpPr/>
                <p:nvPr/>
              </p:nvSpPr>
              <p:spPr>
                <a:xfrm rot="8794342" flipV="1">
                  <a:off x="4186012" y="3017939"/>
                  <a:ext cx="114513" cy="195865"/>
                </a:xfrm>
                <a:prstGeom prst="triangle">
                  <a:avLst/>
                </a:prstGeom>
                <a:gradFill>
                  <a:gsLst>
                    <a:gs pos="0">
                      <a:srgbClr val="31987C"/>
                    </a:gs>
                    <a:gs pos="100000">
                      <a:srgbClr val="C2D766"/>
                    </a:gs>
                  </a:gsLst>
                </a:gradFill>
                <a:ln w="3175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Isosceles Triangle 27"/>
                <p:cNvSpPr/>
                <p:nvPr/>
              </p:nvSpPr>
              <p:spPr>
                <a:xfrm rot="9394342" flipV="1">
                  <a:off x="4205343" y="3053241"/>
                  <a:ext cx="103062" cy="176279"/>
                </a:xfrm>
                <a:prstGeom prst="triangle">
                  <a:avLst/>
                </a:prstGeom>
                <a:gradFill>
                  <a:gsLst>
                    <a:gs pos="0">
                      <a:srgbClr val="31987C"/>
                    </a:gs>
                    <a:gs pos="100000">
                      <a:srgbClr val="C2D766"/>
                    </a:gs>
                  </a:gsLst>
                </a:gradFill>
                <a:ln w="3175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Isosceles Triangle 28"/>
                <p:cNvSpPr/>
                <p:nvPr/>
              </p:nvSpPr>
              <p:spPr>
                <a:xfrm rot="9994342" flipV="1">
                  <a:off x="4216578" y="3086339"/>
                  <a:ext cx="92756" cy="158651"/>
                </a:xfrm>
                <a:prstGeom prst="triangle">
                  <a:avLst/>
                </a:prstGeom>
                <a:gradFill>
                  <a:gsLst>
                    <a:gs pos="0">
                      <a:srgbClr val="31987C"/>
                    </a:gs>
                    <a:gs pos="100000">
                      <a:srgbClr val="C2D766"/>
                    </a:gs>
                  </a:gsLst>
                </a:gradFill>
                <a:ln w="3175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Isosceles Triangle 29"/>
                <p:cNvSpPr/>
                <p:nvPr/>
              </p:nvSpPr>
              <p:spPr>
                <a:xfrm rot="10594342" flipV="1">
                  <a:off x="4223307" y="3115275"/>
                  <a:ext cx="83480" cy="142786"/>
                </a:xfrm>
                <a:prstGeom prst="triangle">
                  <a:avLst/>
                </a:prstGeom>
                <a:gradFill>
                  <a:gsLst>
                    <a:gs pos="0">
                      <a:srgbClr val="31987C"/>
                    </a:gs>
                    <a:gs pos="100000">
                      <a:srgbClr val="C2D766"/>
                    </a:gs>
                  </a:gsLst>
                </a:gradFill>
                <a:ln w="3175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Isosceles Triangle 30"/>
                <p:cNvSpPr/>
                <p:nvPr/>
              </p:nvSpPr>
              <p:spPr>
                <a:xfrm rot="11194342" flipV="1">
                  <a:off x="4224294" y="3143189"/>
                  <a:ext cx="75132" cy="128507"/>
                </a:xfrm>
                <a:prstGeom prst="triangle">
                  <a:avLst/>
                </a:prstGeom>
                <a:gradFill>
                  <a:gsLst>
                    <a:gs pos="0">
                      <a:srgbClr val="31987C"/>
                    </a:gs>
                    <a:gs pos="100000">
                      <a:srgbClr val="C2D766"/>
                    </a:gs>
                  </a:gsLst>
                </a:gradFill>
                <a:ln w="3175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Isosceles Triangle 31"/>
                <p:cNvSpPr/>
                <p:nvPr/>
              </p:nvSpPr>
              <p:spPr>
                <a:xfrm rot="11794342" flipV="1">
                  <a:off x="4221964" y="3160975"/>
                  <a:ext cx="67619" cy="115656"/>
                </a:xfrm>
                <a:prstGeom prst="triangle">
                  <a:avLst/>
                </a:prstGeom>
                <a:gradFill>
                  <a:gsLst>
                    <a:gs pos="0">
                      <a:srgbClr val="31987C"/>
                    </a:gs>
                    <a:gs pos="100000">
                      <a:srgbClr val="C2D766"/>
                    </a:gs>
                  </a:gsLst>
                </a:gradFill>
                <a:ln w="3175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Isosceles Triangle 32"/>
                <p:cNvSpPr/>
                <p:nvPr/>
              </p:nvSpPr>
              <p:spPr>
                <a:xfrm rot="12394342" flipV="1">
                  <a:off x="4217299" y="3175597"/>
                  <a:ext cx="60857" cy="104090"/>
                </a:xfrm>
                <a:prstGeom prst="triangle">
                  <a:avLst/>
                </a:prstGeom>
                <a:gradFill>
                  <a:gsLst>
                    <a:gs pos="0">
                      <a:srgbClr val="31987C"/>
                    </a:gs>
                    <a:gs pos="100000">
                      <a:srgbClr val="C2D766"/>
                    </a:gs>
                  </a:gsLst>
                </a:gradFill>
                <a:ln w="3175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Isosceles Triangle 33"/>
                <p:cNvSpPr/>
                <p:nvPr/>
              </p:nvSpPr>
              <p:spPr>
                <a:xfrm rot="12994342" flipV="1">
                  <a:off x="4212228" y="3190934"/>
                  <a:ext cx="54771" cy="93681"/>
                </a:xfrm>
                <a:prstGeom prst="triangle">
                  <a:avLst/>
                </a:prstGeom>
                <a:gradFill>
                  <a:gsLst>
                    <a:gs pos="0">
                      <a:srgbClr val="31987C"/>
                    </a:gs>
                    <a:gs pos="100000">
                      <a:srgbClr val="C2D766"/>
                    </a:gs>
                  </a:gsLst>
                </a:gradFill>
                <a:ln w="3175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Isosceles Triangle 34"/>
                <p:cNvSpPr/>
                <p:nvPr/>
              </p:nvSpPr>
              <p:spPr>
                <a:xfrm rot="13594342" flipV="1">
                  <a:off x="4204454" y="3202938"/>
                  <a:ext cx="49294" cy="84313"/>
                </a:xfrm>
                <a:prstGeom prst="triangle">
                  <a:avLst/>
                </a:prstGeom>
                <a:gradFill>
                  <a:gsLst>
                    <a:gs pos="0">
                      <a:srgbClr val="31987C"/>
                    </a:gs>
                    <a:gs pos="100000">
                      <a:srgbClr val="C2D766"/>
                    </a:gs>
                  </a:gsLst>
                </a:gradFill>
                <a:ln w="3175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Isosceles Triangle 35"/>
                <p:cNvSpPr/>
                <p:nvPr/>
              </p:nvSpPr>
              <p:spPr>
                <a:xfrm rot="14194342" flipV="1">
                  <a:off x="4196785" y="3211552"/>
                  <a:ext cx="44365" cy="75882"/>
                </a:xfrm>
                <a:prstGeom prst="triangle">
                  <a:avLst/>
                </a:prstGeom>
                <a:gradFill>
                  <a:gsLst>
                    <a:gs pos="0">
                      <a:srgbClr val="31987C"/>
                    </a:gs>
                    <a:gs pos="100000">
                      <a:srgbClr val="C2D766"/>
                    </a:gs>
                  </a:gsLst>
                </a:gradFill>
                <a:ln w="3175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Isosceles Triangle 36"/>
                <p:cNvSpPr/>
                <p:nvPr/>
              </p:nvSpPr>
              <p:spPr>
                <a:xfrm rot="14794342" flipV="1">
                  <a:off x="4189382" y="3218336"/>
                  <a:ext cx="39929" cy="68294"/>
                </a:xfrm>
                <a:prstGeom prst="triangle">
                  <a:avLst/>
                </a:prstGeom>
                <a:gradFill>
                  <a:gsLst>
                    <a:gs pos="0">
                      <a:srgbClr val="31987C"/>
                    </a:gs>
                    <a:gs pos="100000">
                      <a:srgbClr val="C2D766"/>
                    </a:gs>
                  </a:gsLst>
                </a:gradFill>
                <a:ln w="3175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Isosceles Triangle 37"/>
                <p:cNvSpPr/>
                <p:nvPr/>
              </p:nvSpPr>
              <p:spPr>
                <a:xfrm rot="15394342" flipV="1">
                  <a:off x="4178135" y="3224459"/>
                  <a:ext cx="35936" cy="61465"/>
                </a:xfrm>
                <a:prstGeom prst="triangle">
                  <a:avLst/>
                </a:prstGeom>
                <a:gradFill>
                  <a:gsLst>
                    <a:gs pos="0">
                      <a:srgbClr val="31987C"/>
                    </a:gs>
                    <a:gs pos="100000">
                      <a:srgbClr val="C2D766"/>
                    </a:gs>
                  </a:gsLst>
                </a:gradFill>
                <a:ln w="3175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Isosceles Triangle 38"/>
                <p:cNvSpPr/>
                <p:nvPr/>
              </p:nvSpPr>
              <p:spPr>
                <a:xfrm rot="15994342" flipV="1">
                  <a:off x="4169126" y="3231605"/>
                  <a:ext cx="32342" cy="55319"/>
                </a:xfrm>
                <a:prstGeom prst="triangle">
                  <a:avLst/>
                </a:prstGeom>
                <a:gradFill>
                  <a:gsLst>
                    <a:gs pos="0">
                      <a:srgbClr val="31987C"/>
                    </a:gs>
                    <a:gs pos="100000">
                      <a:srgbClr val="C2D766"/>
                    </a:gs>
                  </a:gsLst>
                </a:gradFill>
                <a:ln w="3175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Isosceles Triangle 39"/>
                <p:cNvSpPr/>
                <p:nvPr/>
              </p:nvSpPr>
              <p:spPr>
                <a:xfrm rot="16594342" flipV="1">
                  <a:off x="4160228" y="3235715"/>
                  <a:ext cx="29108" cy="49787"/>
                </a:xfrm>
                <a:prstGeom prst="triangle">
                  <a:avLst/>
                </a:prstGeom>
                <a:gradFill>
                  <a:gsLst>
                    <a:gs pos="0">
                      <a:srgbClr val="31987C"/>
                    </a:gs>
                    <a:gs pos="100000">
                      <a:srgbClr val="C2D766"/>
                    </a:gs>
                  </a:gsLst>
                </a:gradFill>
                <a:ln w="3175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Isosceles Triangle 40"/>
                <p:cNvSpPr/>
                <p:nvPr/>
              </p:nvSpPr>
              <p:spPr>
                <a:xfrm rot="17194342" flipV="1">
                  <a:off x="4148439" y="3235781"/>
                  <a:ext cx="26197" cy="44808"/>
                </a:xfrm>
                <a:prstGeom prst="triangle">
                  <a:avLst/>
                </a:prstGeom>
                <a:gradFill>
                  <a:gsLst>
                    <a:gs pos="0">
                      <a:srgbClr val="31987C"/>
                    </a:gs>
                    <a:gs pos="100000">
                      <a:srgbClr val="C2D766"/>
                    </a:gs>
                  </a:gsLst>
                </a:gradFill>
                <a:ln w="3175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“fractal fan” logo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0" y="1473200"/>
            <a:ext cx="9144000" cy="53848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69900" y="1727200"/>
            <a:ext cx="8267700" cy="5170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  <a:r>
              <a:rPr lang="en-US" sz="2400" dirty="0" smtClean="0"/>
              <a:t>uilds from an easy shape—a balanced, golden-mean triangle—replicated simply but with care. It suggests:</a:t>
            </a:r>
          </a:p>
          <a:p>
            <a:endParaRPr lang="en-US" dirty="0"/>
          </a:p>
          <a:p>
            <a:pPr marL="228600" indent="-228600"/>
            <a:r>
              <a:rPr lang="en-US" sz="2400" b="1" dirty="0" smtClean="0"/>
              <a:t>An unfurling leaf</a:t>
            </a:r>
            <a:r>
              <a:rPr lang="en-US" sz="2400" dirty="0" smtClean="0"/>
              <a:t>: 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Living systems and organic growth are a good model for software. Nature is familiar, modest, and patient—yet superbly sophisticated, adaptive, and robust. Leaves energize ecosystems, scrub waste, signal stress, and feed and delight people.</a:t>
            </a:r>
          </a:p>
          <a:p>
            <a:pPr marL="228600" indent="-228600"/>
            <a:endParaRPr lang="en-US" sz="1200" dirty="0" smtClean="0"/>
          </a:p>
          <a:p>
            <a:pPr marL="228600" indent="-228600"/>
            <a:r>
              <a:rPr lang="en-US" sz="2400" b="1" dirty="0" smtClean="0"/>
              <a:t>A recursive spiral</a:t>
            </a:r>
            <a:r>
              <a:rPr lang="en-US" sz="2400" dirty="0" smtClean="0"/>
              <a:t>: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Fractals 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cleanly encapsulate complexity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manifest patterns in terse, distilled formulas. They invite attention to detail, mathematical rigor, and science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They’re beautiful at all levels.</a:t>
            </a:r>
          </a:p>
          <a:p>
            <a:pPr marL="228600" indent="-228600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/>
            <a:r>
              <a:rPr lang="en-US" sz="2400" b="1" dirty="0"/>
              <a:t>A wave</a:t>
            </a:r>
            <a:r>
              <a:rPr lang="en-US" sz="2400" dirty="0"/>
              <a:t>: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mindset and techniques embodied by intent are the wave of the future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Waves build and resonate.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2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3901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Sweet Spot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of code</a:t>
            </a:r>
          </a:p>
          <a:p>
            <a:r>
              <a:rPr lang="en-US" dirty="0" smtClean="0"/>
              <a:t>Lots of coders</a:t>
            </a:r>
          </a:p>
          <a:p>
            <a:r>
              <a:rPr lang="en-US" dirty="0" smtClean="0"/>
              <a:t>High scale</a:t>
            </a:r>
          </a:p>
          <a:p>
            <a:r>
              <a:rPr lang="en-US" dirty="0" smtClean="0"/>
              <a:t>High performance</a:t>
            </a:r>
          </a:p>
          <a:p>
            <a:r>
              <a:rPr lang="en-US" dirty="0" smtClean="0"/>
              <a:t>High quality bar</a:t>
            </a:r>
          </a:p>
          <a:p>
            <a:r>
              <a:rPr lang="en-US" dirty="0" smtClean="0"/>
              <a:t>Long code lifetime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89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2927</TotalTime>
  <Words>1930</Words>
  <Application>Microsoft Macintosh PowerPoint</Application>
  <PresentationFormat>On-screen Show (4:3)</PresentationFormat>
  <Paragraphs>281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Introducing “Intent”</vt:lpstr>
      <vt:lpstr>Programming’s getting harder</vt:lpstr>
      <vt:lpstr>Tools are improving… but too slowly</vt:lpstr>
      <vt:lpstr>When “why” is missing</vt:lpstr>
      <vt:lpstr>Say hello to Intent</vt:lpstr>
      <vt:lpstr>Intent’s own “Why?”</vt:lpstr>
      <vt:lpstr>Intent’s compass</vt:lpstr>
      <vt:lpstr>The “fractal fan” logo</vt:lpstr>
      <vt:lpstr>Sweet Spot</vt:lpstr>
      <vt:lpstr>Positioning</vt:lpstr>
      <vt:lpstr>How Intent is different</vt:lpstr>
      <vt:lpstr>People as a language target</vt:lpstr>
      <vt:lpstr>More, better meaning</vt:lpstr>
      <vt:lpstr>(Non)Explicitation – C++</vt:lpstr>
      <vt:lpstr>(Non)Explicitation – python</vt:lpstr>
      <vt:lpstr>Explicitation – Intent</vt:lpstr>
      <vt:lpstr>(Non)Human-friendly code – java </vt:lpstr>
      <vt:lpstr>Human-friendly code – intent </vt:lpstr>
      <vt:lpstr>Code as hypertext</vt:lpstr>
      <vt:lpstr>Marks</vt:lpstr>
      <vt:lpstr>Compilation</vt:lpstr>
      <vt:lpstr>Predictable on-disk structure</vt:lpstr>
      <vt:lpstr>Duck typing</vt:lpstr>
      <vt:lpstr>Implicit interfaces</vt:lpstr>
      <vt:lpstr>Parallelism</vt:lpstr>
      <vt:lpstr>Structs, classes, actors</vt:lpstr>
      <vt:lpstr>Lifecycle</vt:lpstr>
      <vt:lpstr>A curious compiler</vt:lpstr>
      <vt:lpstr>When errors become problems</vt:lpstr>
      <vt:lpstr>Progressive disclosure</vt:lpstr>
      <vt:lpstr>Convention over configuration</vt:lpstr>
      <vt:lpstr>Resource semantics</vt:lpstr>
      <vt:lpstr>Meta code</vt:lpstr>
      <vt:lpstr>Step routines</vt:lpstr>
      <vt:lpstr>Tables</vt:lpstr>
      <vt:lpstr>Translations</vt:lpstr>
      <vt:lpstr>Interfaces</vt:lpstr>
      <vt:lpstr>Hints</vt:lpstr>
      <vt:lpstr>Lines vs. Statements</vt:lpstr>
    </vt:vector>
  </TitlesOfParts>
  <Company>Adaptive Computing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“Intent”</dc:title>
  <dc:creator>Daniel Hardman</dc:creator>
  <cp:lastModifiedBy>Daniel Hardman</cp:lastModifiedBy>
  <cp:revision>57</cp:revision>
  <dcterms:created xsi:type="dcterms:W3CDTF">2014-02-08T01:27:31Z</dcterms:created>
  <dcterms:modified xsi:type="dcterms:W3CDTF">2014-02-16T17:45:00Z</dcterms:modified>
</cp:coreProperties>
</file>