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E8EC55-8E7D-4EAD-B4C9-9D487B28571C}" v="638" dt="2024-03-22T20:18:52.7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7101" y="735283"/>
            <a:ext cx="4978399" cy="3165045"/>
          </a:xfrm>
        </p:spPr>
        <p:txBody>
          <a:bodyPr anchor="b">
            <a:normAutofit/>
          </a:bodyPr>
          <a:lstStyle/>
          <a:p>
            <a:pPr algn="l"/>
            <a:r>
              <a:rPr lang="en-US" sz="5200"/>
              <a:t>HEALTH GUARD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7101" y="4078423"/>
            <a:ext cx="4978399" cy="2058657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dirty="0">
                <a:latin typeface="Times New Roman"/>
                <a:ea typeface="+mn-lt"/>
                <a:cs typeface="+mn-lt"/>
              </a:rPr>
              <a:t>"Harnessing the Power of Machine Learning for Early Detection and Personalized Recommendations"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7" name="Graphic 6" descr="Medical">
            <a:extLst>
              <a:ext uri="{FF2B5EF4-FFF2-40B4-BE49-F238E27FC236}">
                <a16:creationId xmlns:a16="http://schemas.microsoft.com/office/drawing/2014/main" id="{FBAA8AAB-D715-5CBD-1BD8-3B2A79B13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6" name="Graphic 5" descr="Medical">
            <a:extLst>
              <a:ext uri="{FF2B5EF4-FFF2-40B4-BE49-F238E27FC236}">
                <a16:creationId xmlns:a16="http://schemas.microsoft.com/office/drawing/2014/main" id="{2DED1CC2-8E4F-4290-A5CA-5BDB4BF3F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29632-2002-1EAB-DDFB-94FB4BE8E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>
                <a:latin typeface="Times New Roman"/>
                <a:cs typeface="Times New Roman"/>
              </a:rPr>
              <a:t>PROBLEM</a:t>
            </a:r>
            <a:r>
              <a:rPr lang="en-US" sz="4000"/>
              <a:t> STATEMENT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F4CDB-FBA8-B71E-7323-7851EE696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sz="2000">
                <a:latin typeface="Times New Roman"/>
                <a:cs typeface="Times New Roman"/>
              </a:rPr>
              <a:t>Early Detection of health issues and predicting whether the patient/user has a particular disease based on some data about his/her health report.</a:t>
            </a:r>
            <a:endParaRPr lang="en-US" sz="2000"/>
          </a:p>
        </p:txBody>
      </p:sp>
      <p:pic>
        <p:nvPicPr>
          <p:cNvPr id="5" name="Picture 4" descr="Close-up unopened pill packets">
            <a:extLst>
              <a:ext uri="{FF2B5EF4-FFF2-40B4-BE49-F238E27FC236}">
                <a16:creationId xmlns:a16="http://schemas.microsoft.com/office/drawing/2014/main" id="{6425B682-08B0-CBED-C2C0-5826612A34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23" r="20644" b="-6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2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BB1AC9-D090-585B-E563-0E920F0E5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>
                <a:latin typeface="Times New Roman"/>
                <a:cs typeface="Times New Roman"/>
              </a:rPr>
              <a:t>SOLUTION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8A57F-1181-7CAF-C321-93FF76E56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latin typeface="Times New Roman"/>
                <a:cs typeface="Times New Roman"/>
              </a:rPr>
              <a:t>We are developing a machine learning model which will help to predict whether the patient/user has a particular disease based on his/her health report.</a:t>
            </a:r>
          </a:p>
          <a:p>
            <a:r>
              <a:rPr lang="en-US" sz="2000">
                <a:latin typeface="Times New Roman"/>
                <a:cs typeface="Times New Roman"/>
              </a:rPr>
              <a:t>Our main focused diseases are :</a:t>
            </a:r>
          </a:p>
          <a:p>
            <a:pPr marL="914400" lvl="1" indent="-457200">
              <a:buAutoNum type="arabicPeriod"/>
            </a:pPr>
            <a:r>
              <a:rPr lang="en-US" sz="2000">
                <a:latin typeface="Times New Roman"/>
                <a:cs typeface="Times New Roman"/>
              </a:rPr>
              <a:t>COVID</a:t>
            </a:r>
          </a:p>
          <a:p>
            <a:pPr marL="914400" lvl="1" indent="-457200">
              <a:buAutoNum type="arabicPeriod"/>
            </a:pPr>
            <a:r>
              <a:rPr lang="en-US" sz="2000">
                <a:latin typeface="Times New Roman"/>
                <a:cs typeface="Times New Roman"/>
              </a:rPr>
              <a:t>DIABETES</a:t>
            </a:r>
          </a:p>
          <a:p>
            <a:pPr marL="914400" lvl="1" indent="-457200">
              <a:buAutoNum type="arabicPeriod"/>
            </a:pPr>
            <a:r>
              <a:rPr lang="en-US" sz="2000">
                <a:latin typeface="Times New Roman"/>
                <a:cs typeface="Times New Roman"/>
              </a:rPr>
              <a:t>HEART DISEASE</a:t>
            </a:r>
          </a:p>
          <a:p>
            <a:pPr marL="457200" lvl="1" indent="0">
              <a:buNone/>
            </a:pPr>
            <a:endParaRPr lang="en-US" sz="2000">
              <a:latin typeface="Times New Roman"/>
              <a:cs typeface="Times New Roman"/>
            </a:endParaRPr>
          </a:p>
          <a:p>
            <a:endParaRPr lang="en-US" sz="2000">
              <a:latin typeface="Times New Roman"/>
              <a:cs typeface="Times New Roman"/>
            </a:endParaRPr>
          </a:p>
        </p:txBody>
      </p:sp>
      <p:pic>
        <p:nvPicPr>
          <p:cNvPr id="5" name="Picture 4" descr="Stethoscope">
            <a:extLst>
              <a:ext uri="{FF2B5EF4-FFF2-40B4-BE49-F238E27FC236}">
                <a16:creationId xmlns:a16="http://schemas.microsoft.com/office/drawing/2014/main" id="{09D60040-EDA3-6D66-33AF-46177BDCEA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61" r="14878" b="-3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323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bstract background of data">
            <a:extLst>
              <a:ext uri="{FF2B5EF4-FFF2-40B4-BE49-F238E27FC236}">
                <a16:creationId xmlns:a16="http://schemas.microsoft.com/office/drawing/2014/main" id="{05E881E6-A058-FF60-D4A5-CA6E5D01B4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20" r="34204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612F5-C320-047F-F541-D7F848ADA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/>
                <a:cs typeface="Times New Roman"/>
              </a:rPr>
              <a:t>TECHNOLOGIES USED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49161-B311-8E13-8C85-B72B87D49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199"/>
            <a:ext cx="5247340" cy="3709115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Google </a:t>
            </a:r>
            <a:r>
              <a:rPr lang="en-US" sz="2000" dirty="0" err="1">
                <a:latin typeface="Times New Roman"/>
                <a:cs typeface="Times New Roman"/>
              </a:rPr>
              <a:t>Colab</a:t>
            </a:r>
            <a:endParaRPr lang="en-US" sz="2000" dirty="0">
              <a:latin typeface="Times New Roman"/>
              <a:cs typeface="Times New Roman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Python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Model : Supervised Learning Model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Dataset : from </a:t>
            </a:r>
            <a:r>
              <a:rPr lang="en-US" sz="2000" dirty="0" err="1">
                <a:latin typeface="Times New Roman"/>
                <a:cs typeface="Times New Roman"/>
              </a:rPr>
              <a:t>Kaggel</a:t>
            </a:r>
            <a:r>
              <a:rPr lang="en-US" sz="2000" dirty="0">
                <a:latin typeface="Times New Roman"/>
                <a:cs typeface="Times New Roman"/>
              </a:rPr>
              <a:t> website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Web Technologies: HTML CSS JAVASCRIPT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 NODEJS EXPRESS AND CHILD PROCESS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Python Libraries 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 err="1">
                <a:latin typeface="Times New Roman"/>
                <a:cs typeface="Times New Roman"/>
              </a:rPr>
              <a:t>Numpy</a:t>
            </a:r>
            <a:endParaRPr lang="en-US" sz="2000" dirty="0">
              <a:latin typeface="Times New Roman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latin typeface="Times New Roman"/>
                <a:cs typeface="Times New Roman"/>
              </a:rPr>
              <a:t>Pandas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 err="1">
                <a:latin typeface="Times New Roman"/>
                <a:cs typeface="Times New Roman"/>
              </a:rPr>
              <a:t>Sklearn</a:t>
            </a:r>
            <a:endParaRPr lang="en-US" sz="2000" dirty="0">
              <a:latin typeface="Times New Roman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latin typeface="Times New Roman"/>
                <a:cs typeface="Times New Roman"/>
              </a:rPr>
              <a:t>Pickle</a:t>
            </a:r>
          </a:p>
        </p:txBody>
      </p:sp>
    </p:spTree>
    <p:extLst>
      <p:ext uri="{BB962C8B-B14F-4D97-AF65-F5344CB8AC3E}">
        <p14:creationId xmlns:p14="http://schemas.microsoft.com/office/powerpoint/2010/main" val="3201640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C1806930-3CD5-F6A7-EA31-FA89F60FF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35" r="26989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5523A5-B9E1-3876-A8DE-A40954262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 dirty="0"/>
              <a:t>SOLUTION APPROACH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A59B0-9E9B-6137-8C5A-1C614506C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buAutoNum type="arabicPeriod"/>
            </a:pPr>
            <a:r>
              <a:rPr lang="en-US" sz="1900">
                <a:latin typeface="Times New Roman"/>
                <a:ea typeface="+mn-lt"/>
                <a:cs typeface="+mn-lt"/>
              </a:rPr>
              <a:t>Downloaded Dataset:</a:t>
            </a:r>
            <a:endParaRPr lang="en-US" sz="1900">
              <a:latin typeface="Times New Roman"/>
              <a:cs typeface="Times New Roman"/>
            </a:endParaRPr>
          </a:p>
          <a:p>
            <a:pPr lvl="1"/>
            <a:r>
              <a:rPr lang="en-US" sz="1900">
                <a:latin typeface="Times New Roman"/>
                <a:ea typeface="+mn-lt"/>
                <a:cs typeface="+mn-lt"/>
              </a:rPr>
              <a:t>Obtain relevant health data from trusted sources.</a:t>
            </a:r>
            <a:endParaRPr lang="en-US" sz="1900">
              <a:latin typeface="Times New Roman"/>
              <a:cs typeface="Times New Roman"/>
            </a:endParaRPr>
          </a:p>
          <a:p>
            <a:pPr lvl="1"/>
            <a:r>
              <a:rPr lang="en-US" sz="1900">
                <a:latin typeface="Times New Roman"/>
                <a:ea typeface="+mn-lt"/>
                <a:cs typeface="+mn-lt"/>
              </a:rPr>
              <a:t>Ensure the dataset includes diverse health parameters and sufficient sample size.</a:t>
            </a:r>
            <a:endParaRPr lang="en-US" sz="1900">
              <a:latin typeface="Times New Roman"/>
              <a:cs typeface="Times New Roman"/>
            </a:endParaRPr>
          </a:p>
          <a:p>
            <a:pPr marL="514350" indent="-514350">
              <a:buAutoNum type="arabicPeriod"/>
            </a:pPr>
            <a:r>
              <a:rPr lang="en-US" sz="1900">
                <a:latin typeface="Times New Roman"/>
                <a:ea typeface="+mn-lt"/>
                <a:cs typeface="+mn-lt"/>
              </a:rPr>
              <a:t>Data Preprocessing:</a:t>
            </a:r>
            <a:endParaRPr lang="en-US" sz="1900">
              <a:latin typeface="Times New Roman"/>
              <a:cs typeface="Times New Roman"/>
            </a:endParaRPr>
          </a:p>
          <a:p>
            <a:pPr marL="971550" lvl="1" indent="-514350"/>
            <a:r>
              <a:rPr lang="en-US" sz="1900">
                <a:latin typeface="Times New Roman"/>
                <a:ea typeface="+mn-lt"/>
                <a:cs typeface="+mn-lt"/>
              </a:rPr>
              <a:t>Clean the dataset to handle missing values, outliers, and inconsistencies.</a:t>
            </a:r>
            <a:endParaRPr lang="en-US" sz="1900">
              <a:latin typeface="Times New Roman"/>
              <a:cs typeface="Times New Roman"/>
            </a:endParaRPr>
          </a:p>
          <a:p>
            <a:pPr marL="971550" lvl="1" indent="-514350"/>
            <a:r>
              <a:rPr lang="en-US" sz="1900">
                <a:latin typeface="Times New Roman"/>
                <a:ea typeface="+mn-lt"/>
                <a:cs typeface="+mn-lt"/>
              </a:rPr>
              <a:t>Perform data transformation tasks like encoding categorical variables and feature selection to enhance model performance</a:t>
            </a:r>
            <a:endParaRPr lang="en-US" sz="1900">
              <a:latin typeface="Times New Roman"/>
              <a:cs typeface="Times New Roman"/>
            </a:endParaRPr>
          </a:p>
          <a:p>
            <a:pPr marL="514350" indent="-514350">
              <a:buAutoNum type="arabicPeriod"/>
            </a:pPr>
            <a:endParaRPr lang="en-US" sz="190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19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467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392DEF2-C585-603F-94F4-3E3BA29BE2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769" r="15410" b="6250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E64C0D-2F26-1311-FE4D-F1E25AD85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SOLUTION APPROACH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5AD9F-9EFA-4B40-3C28-689EBC1CD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>
                <a:latin typeface="Times New Roman"/>
                <a:ea typeface="+mn-lt"/>
                <a:cs typeface="+mn-lt"/>
              </a:rPr>
              <a:t>3.Data Standardization:</a:t>
            </a:r>
            <a:endParaRPr lang="en-US" sz="2000"/>
          </a:p>
          <a:p>
            <a:pPr lvl="1"/>
            <a:r>
              <a:rPr lang="en-US" sz="2000">
                <a:latin typeface="Times New Roman"/>
                <a:ea typeface="+mn-lt"/>
                <a:cs typeface="+mn-lt"/>
              </a:rPr>
              <a:t>Normalize or scale the features to ensure uniformity and comparability across different data points.</a:t>
            </a:r>
          </a:p>
          <a:p>
            <a:pPr lvl="1"/>
            <a:r>
              <a:rPr lang="en-US" sz="2000">
                <a:latin typeface="Times New Roman"/>
                <a:ea typeface="+mn-lt"/>
                <a:cs typeface="+mn-lt"/>
              </a:rPr>
              <a:t>Standardization helps in improving the convergence speed of machine learning algorithms.</a:t>
            </a:r>
          </a:p>
          <a:p>
            <a:pPr marL="0" indent="0">
              <a:buNone/>
            </a:pPr>
            <a:br>
              <a:rPr lang="en-US" sz="2000"/>
            </a:b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515478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3D box skeletons">
            <a:extLst>
              <a:ext uri="{FF2B5EF4-FFF2-40B4-BE49-F238E27FC236}">
                <a16:creationId xmlns:a16="http://schemas.microsoft.com/office/drawing/2014/main" id="{664C79B5-F6E8-98EA-31A1-A97CE58AEA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84" r="17337" b="-3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5A1B8-965E-9DAF-1460-E1F80F4B2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SOLUTION APPROACH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4F2-AB0E-5926-1085-E5079E61E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>
                <a:latin typeface="Times New Roman"/>
                <a:cs typeface="Times New Roman"/>
              </a:rPr>
              <a:t>4.Training the Supervised Model:</a:t>
            </a:r>
            <a:endParaRPr lang="en-US" sz="2000"/>
          </a:p>
          <a:p>
            <a:pPr lvl="1"/>
            <a:r>
              <a:rPr lang="en-US" sz="2000">
                <a:latin typeface="Times New Roman"/>
                <a:cs typeface="Times New Roman"/>
              </a:rPr>
              <a:t>Utilize machine learning algorithms like logistic regression, decision trees, or neural networks.</a:t>
            </a:r>
          </a:p>
          <a:p>
            <a:pPr lvl="1"/>
            <a:r>
              <a:rPr lang="en-US" sz="2000">
                <a:latin typeface="Times New Roman"/>
                <a:cs typeface="Times New Roman"/>
              </a:rPr>
              <a:t>Train the model using the preprocessed dataset to learn patterns and relationships between health parameters and potential health issues.</a:t>
            </a:r>
          </a:p>
          <a:p>
            <a:pPr marL="342900" indent="-342900">
              <a:buAutoNum type="arabicPeriod"/>
            </a:pPr>
            <a:endParaRPr lang="en-US" sz="2000">
              <a:latin typeface="Times New Roman"/>
              <a:cs typeface="Times New Roman"/>
            </a:endParaRPr>
          </a:p>
          <a:p>
            <a:endParaRPr lang="en-US"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80057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B79078B1-68D0-680C-9AA5-19D769F4B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99" r="23512" b="4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C2153A-BBF4-1DA7-7B7A-D14C343D9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SOLUTION APPROACH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4BD26-16A3-DF86-8516-68B578476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>
                <a:latin typeface="Times New Roman"/>
                <a:ea typeface="+mn-lt"/>
                <a:cs typeface="+mn-lt"/>
              </a:rPr>
              <a:t>5.Evaluation:</a:t>
            </a:r>
            <a:endParaRPr lang="en-US" sz="2000">
              <a:latin typeface="Times New Roman"/>
              <a:cs typeface="Times New Roman"/>
            </a:endParaRPr>
          </a:p>
          <a:p>
            <a:r>
              <a:rPr lang="en-US" sz="2000">
                <a:latin typeface="Times New Roman"/>
                <a:ea typeface="+mn-lt"/>
                <a:cs typeface="+mn-lt"/>
              </a:rPr>
              <a:t>Assess the model's performance using appropriate evaluation metrics such as accuracy, precision, recall, and F1-score.</a:t>
            </a:r>
            <a:endParaRPr lang="en-US" sz="2000">
              <a:latin typeface="Times New Roman"/>
              <a:cs typeface="Times New Roman"/>
            </a:endParaRPr>
          </a:p>
          <a:p>
            <a:r>
              <a:rPr lang="en-US" sz="2000">
                <a:latin typeface="Times New Roman"/>
                <a:ea typeface="+mn-lt"/>
                <a:cs typeface="+mn-lt"/>
              </a:rPr>
              <a:t>Validate the model's effectiveness through cross-validation techniques to ensure robustness and generalizability.</a:t>
            </a:r>
            <a:endParaRPr lang="en-US" sz="2000">
              <a:latin typeface="Times New Roman"/>
              <a:cs typeface="Times New Roman"/>
            </a:endParaRPr>
          </a:p>
          <a:p>
            <a:endParaRPr lang="en-US"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18807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0ED792-58CE-C8B1-3502-E4122AF43C3A}"/>
              </a:ext>
            </a:extLst>
          </p:cNvPr>
          <p:cNvSpPr txBox="1"/>
          <p:nvPr/>
        </p:nvSpPr>
        <p:spPr>
          <a:xfrm>
            <a:off x="3539413" y="1688840"/>
            <a:ext cx="6211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THANK YOU</a:t>
            </a:r>
            <a:endParaRPr lang="en-IN" sz="7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7E172A-6634-9255-8AA7-D200926959B1}"/>
              </a:ext>
            </a:extLst>
          </p:cNvPr>
          <p:cNvSpPr txBox="1"/>
          <p:nvPr/>
        </p:nvSpPr>
        <p:spPr>
          <a:xfrm>
            <a:off x="1492899" y="3419669"/>
            <a:ext cx="93399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LETS START WITH PROJECT DEMO</a:t>
            </a:r>
            <a:endParaRPr lang="en-IN" sz="6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449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306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Arial</vt:lpstr>
      <vt:lpstr>Courier New</vt:lpstr>
      <vt:lpstr>Times New Roman</vt:lpstr>
      <vt:lpstr>Wingdings</vt:lpstr>
      <vt:lpstr>office theme</vt:lpstr>
      <vt:lpstr>HEALTH GUARD</vt:lpstr>
      <vt:lpstr>PROBLEM STATEMENT :</vt:lpstr>
      <vt:lpstr>SOLUTION :</vt:lpstr>
      <vt:lpstr>TECHNOLOGIES USED :</vt:lpstr>
      <vt:lpstr>SOLUTION APPROACH :</vt:lpstr>
      <vt:lpstr>SOLUTION APPROACH :</vt:lpstr>
      <vt:lpstr>SOLUTION APPROACH :</vt:lpstr>
      <vt:lpstr>SOLUTION APPROACH 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Rahul Mahendrakar</cp:lastModifiedBy>
  <cp:revision>198</cp:revision>
  <dcterms:created xsi:type="dcterms:W3CDTF">2024-03-22T19:39:49Z</dcterms:created>
  <dcterms:modified xsi:type="dcterms:W3CDTF">2024-03-31T11:49:27Z</dcterms:modified>
</cp:coreProperties>
</file>