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9144000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073"/>
    <a:srgbClr val="9AD0C2"/>
    <a:srgbClr val="27374D"/>
    <a:srgbClr val="C21292"/>
    <a:srgbClr val="711DB0"/>
    <a:srgbClr val="EF4040"/>
    <a:srgbClr val="495E57"/>
    <a:srgbClr val="F4CE14"/>
    <a:srgbClr val="FFA732"/>
    <a:srgbClr val="B99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85654"/>
            <a:ext cx="6858000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21427"/>
            <a:ext cx="6858000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1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5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55587"/>
            <a:ext cx="1971675" cy="406828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55587"/>
            <a:ext cx="5800725" cy="406828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9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817"/>
            <a:ext cx="7886700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2624"/>
            <a:ext cx="7886700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0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937"/>
            <a:ext cx="3886200" cy="30459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937"/>
            <a:ext cx="3886200" cy="30459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2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5588"/>
            <a:ext cx="7886700" cy="9278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6814"/>
            <a:ext cx="3868340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53552"/>
            <a:ext cx="3868340" cy="25792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6814"/>
            <a:ext cx="3887391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53552"/>
            <a:ext cx="3887391" cy="25792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1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1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0040"/>
            <a:ext cx="2949178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91198"/>
            <a:ext cx="4629150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0180"/>
            <a:ext cx="2949178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0040"/>
            <a:ext cx="2949178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91198"/>
            <a:ext cx="4629150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40180"/>
            <a:ext cx="2949178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5588"/>
            <a:ext cx="7886700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7937"/>
            <a:ext cx="7886700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449445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76F5-A093-406D-B413-9FA1587FFDF7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449445"/>
            <a:ext cx="30861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449445"/>
            <a:ext cx="2057400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626C-1EC0-479E-9CCC-5BF86653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7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kumimoji="1"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566AA6-CBD0-E768-3F48-7835C7C69C4D}"/>
              </a:ext>
            </a:extLst>
          </p:cNvPr>
          <p:cNvSpPr/>
          <p:nvPr/>
        </p:nvSpPr>
        <p:spPr>
          <a:xfrm>
            <a:off x="0" y="0"/>
            <a:ext cx="9144000" cy="4800600"/>
          </a:xfrm>
          <a:prstGeom prst="rect">
            <a:avLst/>
          </a:prstGeom>
          <a:gradFill>
            <a:gsLst>
              <a:gs pos="0">
                <a:srgbClr val="265073"/>
              </a:gs>
              <a:gs pos="6000">
                <a:srgbClr val="265073"/>
              </a:gs>
              <a:gs pos="100000">
                <a:srgbClr val="9AD0C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6"/>
          </a:p>
        </p:txBody>
      </p:sp>
    </p:spTree>
    <p:extLst>
      <p:ext uri="{BB962C8B-B14F-4D97-AF65-F5344CB8AC3E}">
        <p14:creationId xmlns:p14="http://schemas.microsoft.com/office/powerpoint/2010/main" val="377207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3B1961-0FFC-FD52-FB67-2C5DAF3DF739}"/>
              </a:ext>
            </a:extLst>
          </p:cNvPr>
          <p:cNvGrpSpPr/>
          <p:nvPr/>
        </p:nvGrpSpPr>
        <p:grpSpPr>
          <a:xfrm>
            <a:off x="0" y="0"/>
            <a:ext cx="9144000" cy="4800600"/>
            <a:chOff x="0" y="0"/>
            <a:chExt cx="9144000" cy="48006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8566AA6-CBD0-E768-3F48-7835C7C69C4D}"/>
                </a:ext>
              </a:extLst>
            </p:cNvPr>
            <p:cNvSpPr/>
            <p:nvPr/>
          </p:nvSpPr>
          <p:spPr>
            <a:xfrm>
              <a:off x="0" y="0"/>
              <a:ext cx="9144000" cy="4800600"/>
            </a:xfrm>
            <a:prstGeom prst="rect">
              <a:avLst/>
            </a:prstGeom>
            <a:gradFill>
              <a:gsLst>
                <a:gs pos="0">
                  <a:srgbClr val="265073"/>
                </a:gs>
                <a:gs pos="6000">
                  <a:srgbClr val="265073"/>
                </a:gs>
                <a:gs pos="100000">
                  <a:srgbClr val="9AD0C2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6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F13A1D38-F12F-6EA4-03B4-E31B161F2EEC}"/>
                </a:ext>
              </a:extLst>
            </p:cNvPr>
            <p:cNvGrpSpPr/>
            <p:nvPr/>
          </p:nvGrpSpPr>
          <p:grpSpPr>
            <a:xfrm>
              <a:off x="461538" y="366974"/>
              <a:ext cx="8220925" cy="4066652"/>
              <a:chOff x="477520" y="365760"/>
              <a:chExt cx="8193740" cy="4053204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30667D38-A341-3A51-A24B-DC36E0791124}"/>
                  </a:ext>
                </a:extLst>
              </p:cNvPr>
              <p:cNvSpPr/>
              <p:nvPr/>
            </p:nvSpPr>
            <p:spPr>
              <a:xfrm>
                <a:off x="477520" y="365760"/>
                <a:ext cx="8188960" cy="4053204"/>
              </a:xfrm>
              <a:prstGeom prst="roundRect">
                <a:avLst>
                  <a:gd name="adj" fmla="val 5495"/>
                </a:avLst>
              </a:prstGeom>
              <a:solidFill>
                <a:schemeClr val="lt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827"/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33A8E712-B978-20B6-B123-B6C2F3512353}"/>
                  </a:ext>
                </a:extLst>
              </p:cNvPr>
              <p:cNvGrpSpPr/>
              <p:nvPr/>
            </p:nvGrpSpPr>
            <p:grpSpPr>
              <a:xfrm>
                <a:off x="716580" y="3643748"/>
                <a:ext cx="3356540" cy="597100"/>
                <a:chOff x="706246" y="3570404"/>
                <a:chExt cx="3356540" cy="597100"/>
              </a:xfrm>
            </p:grpSpPr>
            <p:pic>
              <p:nvPicPr>
                <p:cNvPr id="13" name="図 12" descr="テキスト, 手紙&#10;&#10;自動的に生成された説明">
                  <a:extLst>
                    <a:ext uri="{FF2B5EF4-FFF2-40B4-BE49-F238E27FC236}">
                      <a16:creationId xmlns:a16="http://schemas.microsoft.com/office/drawing/2014/main" id="{D3B75459-C655-7933-B33E-E1A071BDA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246" y="3570404"/>
                  <a:ext cx="597100" cy="597100"/>
                </a:xfrm>
                <a:prstGeom prst="ellipse">
                  <a:avLst/>
                </a:prstGeom>
                <a:ln w="190500" cap="rnd">
                  <a:noFill/>
                  <a:prstDash val="solid"/>
                </a:ln>
                <a:effectLst/>
              </p:spPr>
            </p:pic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B475C6F1-9CFE-A0C3-D35D-51C3C54D73CA}"/>
                    </a:ext>
                  </a:extLst>
                </p:cNvPr>
                <p:cNvSpPr txBox="1"/>
                <p:nvPr/>
              </p:nvSpPr>
              <p:spPr>
                <a:xfrm>
                  <a:off x="1207826" y="3668899"/>
                  <a:ext cx="285496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007" dirty="0">
                      <a:solidFill>
                        <a:srgbClr val="161209"/>
                      </a:solidFill>
                      <a:latin typeface="源真ゴシックP Light" panose="020B0103020203020207" pitchFamily="50" charset="-128"/>
                      <a:ea typeface="源真ゴシックP Light" panose="020B0103020203020207" pitchFamily="50" charset="-128"/>
                      <a:cs typeface="源真ゴシックP Light" panose="020B0103020203020207" pitchFamily="50" charset="-128"/>
                    </a:rPr>
                    <a:t>mikiken (@mikikeen)</a:t>
                  </a:r>
                  <a:endParaRPr lang="ja-JP" altLang="en-US" sz="2007" dirty="0">
                    <a:solidFill>
                      <a:srgbClr val="161209"/>
                    </a:solidFill>
                    <a:latin typeface="源真ゴシックP Light" panose="020B0103020203020207" pitchFamily="50" charset="-128"/>
                    <a:ea typeface="源真ゴシックP Light" panose="020B0103020203020207" pitchFamily="50" charset="-128"/>
                    <a:cs typeface="源真ゴシックP Light" panose="020B0103020203020207" pitchFamily="50" charset="-128"/>
                  </a:endParaRPr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632DD8A-E610-85DC-0353-7080EEECA3A7}"/>
                  </a:ext>
                </a:extLst>
              </p:cNvPr>
              <p:cNvSpPr txBox="1"/>
              <p:nvPr/>
            </p:nvSpPr>
            <p:spPr>
              <a:xfrm>
                <a:off x="7114100" y="3965455"/>
                <a:ext cx="1557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5" dirty="0">
                    <a:solidFill>
                      <a:schemeClr val="bg1">
                        <a:lumMod val="50000"/>
                      </a:schemeClr>
                    </a:solidFill>
                    <a:latin typeface="源真ゴシックP Light" panose="020B0103020203020207" pitchFamily="50" charset="-128"/>
                    <a:ea typeface="源真ゴシックP Light" panose="020B0103020203020207" pitchFamily="50" charset="-128"/>
                    <a:cs typeface="源真ゴシックP Light" panose="020B0103020203020207" pitchFamily="50" charset="-128"/>
                  </a:rPr>
                  <a:t>mikiken.net</a:t>
                </a:r>
                <a:endParaRPr lang="ja-JP" altLang="en-US" sz="1605" dirty="0">
                  <a:solidFill>
                    <a:schemeClr val="bg1">
                      <a:lumMod val="50000"/>
                    </a:schemeClr>
                  </a:solidFill>
                  <a:latin typeface="源真ゴシックP Light" panose="020B0103020203020207" pitchFamily="50" charset="-128"/>
                  <a:ea typeface="源真ゴシックP Light" panose="020B0103020203020207" pitchFamily="50" charset="-128"/>
                  <a:cs typeface="源真ゴシックP Light" panose="020B0103020203020207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58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427976D-E055-0872-2031-BBD87B1B323A}"/>
              </a:ext>
            </a:extLst>
          </p:cNvPr>
          <p:cNvGrpSpPr/>
          <p:nvPr/>
        </p:nvGrpSpPr>
        <p:grpSpPr>
          <a:xfrm>
            <a:off x="0" y="0"/>
            <a:ext cx="9144000" cy="4800600"/>
            <a:chOff x="0" y="0"/>
            <a:chExt cx="9144000" cy="48006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98C419D-4769-C2F3-4528-F35F043287A2}"/>
                </a:ext>
              </a:extLst>
            </p:cNvPr>
            <p:cNvSpPr/>
            <p:nvPr/>
          </p:nvSpPr>
          <p:spPr>
            <a:xfrm>
              <a:off x="0" y="0"/>
              <a:ext cx="9144000" cy="4800600"/>
            </a:xfrm>
            <a:prstGeom prst="rect">
              <a:avLst/>
            </a:prstGeom>
            <a:gradFill>
              <a:gsLst>
                <a:gs pos="0">
                  <a:srgbClr val="265073"/>
                </a:gs>
                <a:gs pos="6000">
                  <a:srgbClr val="265073"/>
                </a:gs>
                <a:gs pos="100000">
                  <a:srgbClr val="9AD0C2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6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C55EB06-BC92-24FC-23A1-F93C83873179}"/>
                </a:ext>
              </a:extLst>
            </p:cNvPr>
            <p:cNvGrpSpPr/>
            <p:nvPr/>
          </p:nvGrpSpPr>
          <p:grpSpPr>
            <a:xfrm>
              <a:off x="461538" y="366974"/>
              <a:ext cx="8220925" cy="4066652"/>
              <a:chOff x="477520" y="365760"/>
              <a:chExt cx="8193740" cy="4053204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E0840FD8-6351-CA5A-3813-6700705EA565}"/>
                  </a:ext>
                </a:extLst>
              </p:cNvPr>
              <p:cNvSpPr/>
              <p:nvPr/>
            </p:nvSpPr>
            <p:spPr>
              <a:xfrm>
                <a:off x="477520" y="365760"/>
                <a:ext cx="8188960" cy="4053204"/>
              </a:xfrm>
              <a:prstGeom prst="roundRect">
                <a:avLst>
                  <a:gd name="adj" fmla="val 5495"/>
                </a:avLst>
              </a:prstGeom>
              <a:solidFill>
                <a:schemeClr val="lt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827"/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106371F7-88DB-51A1-6C5A-CBB68A832969}"/>
                  </a:ext>
                </a:extLst>
              </p:cNvPr>
              <p:cNvGrpSpPr/>
              <p:nvPr/>
            </p:nvGrpSpPr>
            <p:grpSpPr>
              <a:xfrm>
                <a:off x="716580" y="3643748"/>
                <a:ext cx="3356540" cy="597100"/>
                <a:chOff x="706246" y="3570404"/>
                <a:chExt cx="3356540" cy="597100"/>
              </a:xfrm>
            </p:grpSpPr>
            <p:pic>
              <p:nvPicPr>
                <p:cNvPr id="30" name="図 29" descr="テキスト, 手紙&#10;&#10;自動的に生成された説明">
                  <a:extLst>
                    <a:ext uri="{FF2B5EF4-FFF2-40B4-BE49-F238E27FC236}">
                      <a16:creationId xmlns:a16="http://schemas.microsoft.com/office/drawing/2014/main" id="{32A3542E-1522-59AC-D6F7-593343BE9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246" y="3570404"/>
                  <a:ext cx="597100" cy="597100"/>
                </a:xfrm>
                <a:prstGeom prst="ellipse">
                  <a:avLst/>
                </a:prstGeom>
                <a:ln w="190500" cap="rnd">
                  <a:noFill/>
                  <a:prstDash val="solid"/>
                </a:ln>
                <a:effectLst/>
              </p:spPr>
            </p:pic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B76C257-3CF5-D01A-B6DB-BE14E78DF046}"/>
                    </a:ext>
                  </a:extLst>
                </p:cNvPr>
                <p:cNvSpPr txBox="1"/>
                <p:nvPr/>
              </p:nvSpPr>
              <p:spPr>
                <a:xfrm>
                  <a:off x="1207826" y="3668899"/>
                  <a:ext cx="285496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007" dirty="0">
                      <a:solidFill>
                        <a:srgbClr val="161209"/>
                      </a:solidFill>
                      <a:latin typeface="源真ゴシックP Light" panose="020B0103020203020207" pitchFamily="50" charset="-128"/>
                      <a:ea typeface="源真ゴシックP Light" panose="020B0103020203020207" pitchFamily="50" charset="-128"/>
                      <a:cs typeface="源真ゴシックP Light" panose="020B0103020203020207" pitchFamily="50" charset="-128"/>
                    </a:rPr>
                    <a:t>mikiken (@mikikeen)</a:t>
                  </a:r>
                  <a:endParaRPr lang="ja-JP" altLang="en-US" sz="2007" dirty="0">
                    <a:solidFill>
                      <a:srgbClr val="161209"/>
                    </a:solidFill>
                    <a:latin typeface="源真ゴシックP Light" panose="020B0103020203020207" pitchFamily="50" charset="-128"/>
                    <a:ea typeface="源真ゴシックP Light" panose="020B0103020203020207" pitchFamily="50" charset="-128"/>
                    <a:cs typeface="源真ゴシックP Light" panose="020B0103020203020207" pitchFamily="50" charset="-128"/>
                  </a:endParaRPr>
                </a:p>
              </p:txBody>
            </p:sp>
          </p:grp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61C4D4B-FA6D-75F5-6931-B61B958C23A7}"/>
                  </a:ext>
                </a:extLst>
              </p:cNvPr>
              <p:cNvSpPr txBox="1"/>
              <p:nvPr/>
            </p:nvSpPr>
            <p:spPr>
              <a:xfrm>
                <a:off x="7114100" y="3965455"/>
                <a:ext cx="1557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5" dirty="0">
                    <a:solidFill>
                      <a:schemeClr val="bg1">
                        <a:lumMod val="50000"/>
                      </a:schemeClr>
                    </a:solidFill>
                    <a:latin typeface="源真ゴシックP Light" panose="020B0103020203020207" pitchFamily="50" charset="-128"/>
                    <a:ea typeface="源真ゴシックP Light" panose="020B0103020203020207" pitchFamily="50" charset="-128"/>
                    <a:cs typeface="源真ゴシックP Light" panose="020B0103020203020207" pitchFamily="50" charset="-128"/>
                  </a:rPr>
                  <a:t>mikiken.net</a:t>
                </a:r>
                <a:endParaRPr lang="ja-JP" altLang="en-US" sz="1605" dirty="0">
                  <a:solidFill>
                    <a:schemeClr val="bg1">
                      <a:lumMod val="50000"/>
                    </a:schemeClr>
                  </a:solidFill>
                  <a:latin typeface="源真ゴシックP Light" panose="020B0103020203020207" pitchFamily="50" charset="-128"/>
                  <a:ea typeface="源真ゴシックP Light" panose="020B0103020203020207" pitchFamily="50" charset="-128"/>
                  <a:cs typeface="源真ゴシックP Light" panose="020B0103020203020207" pitchFamily="50" charset="-128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873542-81B9-CAF8-6E60-228442D506C0}"/>
              </a:ext>
            </a:extLst>
          </p:cNvPr>
          <p:cNvSpPr txBox="1"/>
          <p:nvPr/>
        </p:nvSpPr>
        <p:spPr>
          <a:xfrm>
            <a:off x="688498" y="774266"/>
            <a:ext cx="7874038" cy="120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"Writing an OS in 1000 lines"</a:t>
            </a:r>
            <a:r>
              <a:rPr lang="ja-JP" altLang="en-US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の環境構築をしたときのメモ</a:t>
            </a:r>
          </a:p>
        </p:txBody>
      </p:sp>
    </p:spTree>
    <p:extLst>
      <p:ext uri="{BB962C8B-B14F-4D97-AF65-F5344CB8AC3E}">
        <p14:creationId xmlns:p14="http://schemas.microsoft.com/office/powerpoint/2010/main" val="309345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27B3B5D-03FA-87A4-6683-318DBE6C1884}"/>
              </a:ext>
            </a:extLst>
          </p:cNvPr>
          <p:cNvGrpSpPr/>
          <p:nvPr/>
        </p:nvGrpSpPr>
        <p:grpSpPr>
          <a:xfrm>
            <a:off x="0" y="0"/>
            <a:ext cx="9144000" cy="4800600"/>
            <a:chOff x="0" y="0"/>
            <a:chExt cx="9144000" cy="48006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36C9DDE-15C7-A84E-1B0D-554F15182090}"/>
                </a:ext>
              </a:extLst>
            </p:cNvPr>
            <p:cNvSpPr/>
            <p:nvPr/>
          </p:nvSpPr>
          <p:spPr>
            <a:xfrm>
              <a:off x="0" y="0"/>
              <a:ext cx="9144000" cy="4800600"/>
            </a:xfrm>
            <a:prstGeom prst="rect">
              <a:avLst/>
            </a:prstGeom>
            <a:gradFill>
              <a:gsLst>
                <a:gs pos="0">
                  <a:srgbClr val="265073"/>
                </a:gs>
                <a:gs pos="6000">
                  <a:srgbClr val="265073"/>
                </a:gs>
                <a:gs pos="100000">
                  <a:srgbClr val="9AD0C2"/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6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65C9E2F4-3821-2AA8-45AA-098F47C52220}"/>
                </a:ext>
              </a:extLst>
            </p:cNvPr>
            <p:cNvGrpSpPr/>
            <p:nvPr/>
          </p:nvGrpSpPr>
          <p:grpSpPr>
            <a:xfrm>
              <a:off x="461538" y="366974"/>
              <a:ext cx="8220925" cy="4066652"/>
              <a:chOff x="477520" y="365760"/>
              <a:chExt cx="8193740" cy="4053204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A9ADDA3D-251B-E2E4-FBD2-1CECFE417DA4}"/>
                  </a:ext>
                </a:extLst>
              </p:cNvPr>
              <p:cNvSpPr/>
              <p:nvPr/>
            </p:nvSpPr>
            <p:spPr>
              <a:xfrm>
                <a:off x="477520" y="365760"/>
                <a:ext cx="8188960" cy="4053204"/>
              </a:xfrm>
              <a:prstGeom prst="roundRect">
                <a:avLst>
                  <a:gd name="adj" fmla="val 5495"/>
                </a:avLst>
              </a:prstGeom>
              <a:solidFill>
                <a:schemeClr val="lt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827"/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CEA5ABAB-FE02-66AD-8D85-F83C04CFE20B}"/>
                  </a:ext>
                </a:extLst>
              </p:cNvPr>
              <p:cNvGrpSpPr/>
              <p:nvPr/>
            </p:nvGrpSpPr>
            <p:grpSpPr>
              <a:xfrm>
                <a:off x="716580" y="3643748"/>
                <a:ext cx="3356540" cy="597100"/>
                <a:chOff x="706246" y="3570404"/>
                <a:chExt cx="3356540" cy="597100"/>
              </a:xfrm>
            </p:grpSpPr>
            <p:pic>
              <p:nvPicPr>
                <p:cNvPr id="22" name="図 21" descr="テキスト, 手紙&#10;&#10;自動的に生成された説明">
                  <a:extLst>
                    <a:ext uri="{FF2B5EF4-FFF2-40B4-BE49-F238E27FC236}">
                      <a16:creationId xmlns:a16="http://schemas.microsoft.com/office/drawing/2014/main" id="{51881ACF-791C-4CBF-F506-E45C02E35B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246" y="3570404"/>
                  <a:ext cx="597100" cy="597100"/>
                </a:xfrm>
                <a:prstGeom prst="ellipse">
                  <a:avLst/>
                </a:prstGeom>
                <a:ln w="190500" cap="rnd">
                  <a:noFill/>
                  <a:prstDash val="solid"/>
                </a:ln>
                <a:effectLst/>
              </p:spPr>
            </p:pic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770DB1B3-EC2E-1192-C5C5-5B0765E99AB7}"/>
                    </a:ext>
                  </a:extLst>
                </p:cNvPr>
                <p:cNvSpPr txBox="1"/>
                <p:nvPr/>
              </p:nvSpPr>
              <p:spPr>
                <a:xfrm>
                  <a:off x="1207826" y="3668899"/>
                  <a:ext cx="285496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007" dirty="0">
                      <a:solidFill>
                        <a:srgbClr val="161209"/>
                      </a:solidFill>
                      <a:latin typeface="源真ゴシックP Light" panose="020B0103020203020207" pitchFamily="50" charset="-128"/>
                      <a:ea typeface="源真ゴシックP Light" panose="020B0103020203020207" pitchFamily="50" charset="-128"/>
                      <a:cs typeface="源真ゴシックP Light" panose="020B0103020203020207" pitchFamily="50" charset="-128"/>
                    </a:rPr>
                    <a:t>mikiken (@mikikeen)</a:t>
                  </a:r>
                  <a:endParaRPr lang="ja-JP" altLang="en-US" sz="2007" dirty="0">
                    <a:solidFill>
                      <a:srgbClr val="161209"/>
                    </a:solidFill>
                    <a:latin typeface="源真ゴシックP Light" panose="020B0103020203020207" pitchFamily="50" charset="-128"/>
                    <a:ea typeface="源真ゴシックP Light" panose="020B0103020203020207" pitchFamily="50" charset="-128"/>
                    <a:cs typeface="源真ゴシックP Light" panose="020B0103020203020207" pitchFamily="50" charset="-128"/>
                  </a:endParaRPr>
                </a:p>
              </p:txBody>
            </p:sp>
          </p:grp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51B08E6-8A40-6533-1B8B-98114A9C9453}"/>
                  </a:ext>
                </a:extLst>
              </p:cNvPr>
              <p:cNvSpPr txBox="1"/>
              <p:nvPr/>
            </p:nvSpPr>
            <p:spPr>
              <a:xfrm>
                <a:off x="7114100" y="3965455"/>
                <a:ext cx="1557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5" dirty="0">
                    <a:solidFill>
                      <a:schemeClr val="bg1">
                        <a:lumMod val="50000"/>
                      </a:schemeClr>
                    </a:solidFill>
                    <a:latin typeface="源真ゴシックP Light" panose="020B0103020203020207" pitchFamily="50" charset="-128"/>
                    <a:ea typeface="源真ゴシックP Light" panose="020B0103020203020207" pitchFamily="50" charset="-128"/>
                    <a:cs typeface="源真ゴシックP Light" panose="020B0103020203020207" pitchFamily="50" charset="-128"/>
                  </a:rPr>
                  <a:t>mikiken.net</a:t>
                </a:r>
                <a:endParaRPr lang="ja-JP" altLang="en-US" sz="1605" dirty="0">
                  <a:solidFill>
                    <a:schemeClr val="bg1">
                      <a:lumMod val="50000"/>
                    </a:schemeClr>
                  </a:solidFill>
                  <a:latin typeface="源真ゴシックP Light" panose="020B0103020203020207" pitchFamily="50" charset="-128"/>
                  <a:ea typeface="源真ゴシックP Light" panose="020B0103020203020207" pitchFamily="50" charset="-128"/>
                  <a:cs typeface="源真ゴシックP Light" panose="020B0103020203020207" pitchFamily="50" charset="-128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873542-81B9-CAF8-6E60-228442D506C0}"/>
              </a:ext>
            </a:extLst>
          </p:cNvPr>
          <p:cNvSpPr txBox="1"/>
          <p:nvPr/>
        </p:nvSpPr>
        <p:spPr>
          <a:xfrm>
            <a:off x="707465" y="774266"/>
            <a:ext cx="7729079" cy="120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「</a:t>
            </a:r>
            <a:r>
              <a:rPr lang="en-US" altLang="ja-JP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CPU</a:t>
            </a:r>
            <a:r>
              <a:rPr lang="ja-JP" altLang="en-US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の創りかた」の</a:t>
            </a:r>
            <a:r>
              <a:rPr lang="en-US" altLang="ja-JP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TD4</a:t>
            </a:r>
            <a:r>
              <a:rPr lang="ja-JP" altLang="en-US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を</a:t>
            </a:r>
            <a:r>
              <a:rPr lang="en-US" altLang="ja-JP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FPGA</a:t>
            </a:r>
            <a:r>
              <a:rPr lang="ja-JP" altLang="en-US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で</a:t>
            </a:r>
            <a:br>
              <a:rPr lang="en-US" altLang="ja-JP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</a:br>
            <a:r>
              <a:rPr lang="ja-JP" altLang="en-US" sz="3613" dirty="0">
                <a:solidFill>
                  <a:srgbClr val="161209"/>
                </a:solidFill>
                <a:latin typeface="源真ゴシックP Bold" panose="020B0602020203020207" pitchFamily="50" charset="-128"/>
                <a:ea typeface="源真ゴシックP Bold" panose="020B0602020203020207" pitchFamily="50" charset="-128"/>
                <a:cs typeface="源真ゴシックP Bold" panose="020B0602020203020207" pitchFamily="50" charset="-128"/>
              </a:rPr>
              <a:t>実装してみた</a:t>
            </a:r>
          </a:p>
        </p:txBody>
      </p:sp>
    </p:spTree>
    <p:extLst>
      <p:ext uri="{BB962C8B-B14F-4D97-AF65-F5344CB8AC3E}">
        <p14:creationId xmlns:p14="http://schemas.microsoft.com/office/powerpoint/2010/main" val="340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51</Words>
  <Application>Microsoft Office PowerPoint</Application>
  <PresentationFormat>ユーザー設定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源真ゴシックP Bold</vt:lpstr>
      <vt:lpstr>源真ゴシックP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健太郎 三木</dc:creator>
  <cp:lastModifiedBy>健太郎 三木</cp:lastModifiedBy>
  <cp:revision>19</cp:revision>
  <dcterms:created xsi:type="dcterms:W3CDTF">2023-12-14T13:37:54Z</dcterms:created>
  <dcterms:modified xsi:type="dcterms:W3CDTF">2023-12-15T17:21:25Z</dcterms:modified>
</cp:coreProperties>
</file>