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57" r:id="rId3"/>
    <p:sldId id="258" r:id="rId4"/>
    <p:sldId id="275" r:id="rId5"/>
    <p:sldId id="273" r:id="rId6"/>
    <p:sldId id="274" r:id="rId7"/>
    <p:sldId id="276" r:id="rId8"/>
    <p:sldId id="277" r:id="rId9"/>
    <p:sldId id="280" r:id="rId10"/>
    <p:sldId id="281" r:id="rId11"/>
    <p:sldId id="279" r:id="rId12"/>
    <p:sldId id="262" r:id="rId13"/>
    <p:sldId id="282" r:id="rId14"/>
    <p:sldId id="283" r:id="rId15"/>
    <p:sldId id="284" r:id="rId16"/>
    <p:sldId id="263" r:id="rId17"/>
    <p:sldId id="264" r:id="rId18"/>
    <p:sldId id="311" r:id="rId19"/>
    <p:sldId id="301" r:id="rId20"/>
    <p:sldId id="310" r:id="rId21"/>
    <p:sldId id="303" r:id="rId22"/>
    <p:sldId id="285" r:id="rId23"/>
    <p:sldId id="292" r:id="rId24"/>
    <p:sldId id="296" r:id="rId25"/>
    <p:sldId id="297" r:id="rId26"/>
    <p:sldId id="306" r:id="rId27"/>
    <p:sldId id="307" r:id="rId28"/>
    <p:sldId id="295" r:id="rId29"/>
    <p:sldId id="293" r:id="rId30"/>
    <p:sldId id="290" r:id="rId31"/>
    <p:sldId id="286" r:id="rId32"/>
    <p:sldId id="298" r:id="rId33"/>
    <p:sldId id="299" r:id="rId34"/>
    <p:sldId id="304" r:id="rId35"/>
    <p:sldId id="309" r:id="rId36"/>
    <p:sldId id="300" r:id="rId37"/>
    <p:sldId id="270" r:id="rId38"/>
    <p:sldId id="271" r:id="rId39"/>
  </p:sldIdLst>
  <p:sldSz cx="9144000" cy="5143500" type="screen16x9"/>
  <p:notesSz cx="7315200" cy="9601200"/>
  <p:embeddedFontLst>
    <p:embeddedFont>
      <p:font typeface="Comfortaa" panose="020B0604020202020204" charset="0"/>
      <p:regular r:id="rId41"/>
      <p:bold r:id="rId42"/>
    </p:embeddedFont>
    <p:embeddedFont>
      <p:font typeface="Cambria Math" panose="02040503050406030204" pitchFamily="18" charset="0"/>
      <p:regular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82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645948c1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645948c1f_0_6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4093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645948c1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645948c1f_0_6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68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645948c1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645948c1f_0_6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645948c1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645948c1f_0_6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9927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645948c1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645948c1f_0_6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131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645948c1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645948c1f_0_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1553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645948c1f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645948c1f_0_6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645948c1f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645948c1f_0_7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645948c1f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645948c1f_0_7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24486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645948c1f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645948c1f_0_7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520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645948c1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645948c1f_0_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645948c1f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645948c1f_0_7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83441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645948c1f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645948c1f_0_7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8098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645948c1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645948c1f_0_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70556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645948c1f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645948c1f_0_7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20793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645948c1f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645948c1f_0_7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3232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645948c1f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645948c1f_0_7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3569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645948c1f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645948c1f_0_7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19942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645948c1f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645948c1f_0_7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8966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645948c1f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645948c1f_0_7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47249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645948c1f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645948c1f_0_7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We are looking in the case of long short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1418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645948c1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645948c1f_0_2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645948c1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645948c1f_0_5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7577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645948c1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645948c1f_0_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04313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645948c1f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645948c1f_0_7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2166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645948c1f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645948c1f_0_7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79475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645948c1f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645948c1f_0_7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46216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645948c1f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645948c1f_0_7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20407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645948c1f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645948c1f_0_7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67985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645948c1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645948c1f_0_1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64a03d96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64a03d969_0_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645948c1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645948c1f_0_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7122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645948c1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645948c1f_0_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602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645948c1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645948c1f_0_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848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645948c1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645948c1f_0_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494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645948c1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645948c1f_0_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World states -&gt; describe how you think the world will evolve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2467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645948c1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645948c1f_0_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634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t="65500"/>
          <a:stretch/>
        </p:blipFill>
        <p:spPr>
          <a:xfrm>
            <a:off x="0" y="3368999"/>
            <a:ext cx="9143997" cy="177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t="7094" b="14853"/>
          <a:stretch/>
        </p:blipFill>
        <p:spPr>
          <a:xfrm>
            <a:off x="405675" y="443725"/>
            <a:ext cx="8332650" cy="2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6251775" y="3924100"/>
            <a:ext cx="26934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Abhishek B</a:t>
            </a:r>
            <a:r>
              <a:rPr lang="en-US" sz="18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</a:t>
            </a:r>
            <a:r>
              <a:rPr lang="en" sz="18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argava</a:t>
            </a:r>
            <a:endParaRPr sz="180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Michael You</a:t>
            </a:r>
            <a:endParaRPr sz="180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26600" y="4086550"/>
            <a:ext cx="3133200" cy="3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15-424: Final Project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58" name="Google Shape;58;p13"/>
          <p:cNvCxnSpPr/>
          <p:nvPr/>
        </p:nvCxnSpPr>
        <p:spPr>
          <a:xfrm>
            <a:off x="6251775" y="3894400"/>
            <a:ext cx="0" cy="7236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Google Shape;100;p19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572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rgbClr val="FFFFFF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New probabilistic syntax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S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ⅆ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𝐿</m:t>
                    </m:r>
                  </m:oMath>
                </a14:m>
                <a:endParaRPr dirty="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</mc:Choice>
        <mc:Fallback xmlns="">
          <p:sp>
            <p:nvSpPr>
              <p:cNvPr id="100" name="Google Shape;100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572700"/>
              </a:xfrm>
              <a:prstGeom prst="rect">
                <a:avLst/>
              </a:prstGeom>
              <a:blipFill>
                <a:blip r:embed="rId4"/>
                <a:stretch>
                  <a:fillRect l="-1431" t="-3191" b="-27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65;p14">
            <a:extLst>
              <a:ext uri="{FF2B5EF4-FFF2-40B4-BE49-F238E27FC236}">
                <a16:creationId xmlns:a16="http://schemas.microsoft.com/office/drawing/2014/main" id="{8976F87F-DA03-47E7-BEAB-4F28C002CC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3289109"/>
            <a:ext cx="6061804" cy="12797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Char char="●"/>
            </a:pPr>
            <a:r>
              <a:rPr lang="en-US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Defined for a finite state space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Char char="●"/>
            </a:pPr>
            <a:endParaRPr lang="en-US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200000"/>
              </a:lnSpc>
              <a:buClr>
                <a:srgbClr val="FFFFFF"/>
              </a:buClr>
              <a:buFont typeface="Comfortaa"/>
              <a:buChar char="●"/>
            </a:pPr>
            <a:endParaRPr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A99177-8F2B-49B5-ACF4-B45EEF3F5DA0}"/>
                  </a:ext>
                </a:extLst>
              </p:cNvPr>
              <p:cNvSpPr txBox="1"/>
              <p:nvPr/>
            </p:nvSpPr>
            <p:spPr>
              <a:xfrm>
                <a:off x="785641" y="1870792"/>
                <a:ext cx="7729808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⟦"/>
                                  <m:endChr m:val="⟧"/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sz="2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at</m:t>
                              </m:r>
                              <m:r>
                                <a:rPr lang="en-US" sz="2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most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proportion</m:t>
                              </m:r>
                              <m:r>
                                <a:rPr lang="en-US" sz="2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of</m:t>
                              </m:r>
                              <m:r>
                                <a:rPr lang="en-US" sz="2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all</m:t>
                              </m:r>
                              <m:r>
                                <a:rPr lang="en-US" sz="2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sz="2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such</m:t>
                              </m:r>
                              <m:r>
                                <a:rPr lang="en-US" sz="2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that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⟦"/>
                                  <m:endChr m:val="⟧"/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A99177-8F2B-49B5-ACF4-B45EEF3F5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41" y="1870792"/>
                <a:ext cx="7729808" cy="9611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826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Model</a:t>
            </a:r>
            <a:endParaRPr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" name="Google Shape;65;p14">
            <a:extLst>
              <a:ext uri="{FF2B5EF4-FFF2-40B4-BE49-F238E27FC236}">
                <a16:creationId xmlns:a16="http://schemas.microsoft.com/office/drawing/2014/main" id="{8976F87F-DA03-47E7-BEAB-4F28C002CC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Char char="●"/>
            </a:pPr>
            <a:r>
              <a:rPr lang="en-US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Preconditions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Char char="●"/>
            </a:pPr>
            <a:r>
              <a:rPr lang="en-US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Hybrid Program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Char char="●"/>
            </a:pPr>
            <a:r>
              <a:rPr lang="en-US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Postcondition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Char char="●"/>
            </a:pPr>
            <a:endParaRPr lang="en-US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200000"/>
              </a:lnSpc>
              <a:buClr>
                <a:srgbClr val="FFFFFF"/>
              </a:buClr>
              <a:buFont typeface="Comfortaa"/>
              <a:buChar char="●"/>
            </a:pPr>
            <a:endParaRPr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3436527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Preconditions</a:t>
            </a:r>
            <a:endParaRPr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8976F87F-DA03-47E7-BEAB-4F28C002CC3D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601558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 algn="l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omfortaa"/>
                  <a:buChar char="●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rgbClr val="FFFFFF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: duration of each iteration</a:t>
                </a:r>
              </a:p>
              <a:p>
                <a:pPr lvl="0">
                  <a:lnSpc>
                    <a:spcPct val="200000"/>
                  </a:lnSpc>
                  <a:buClr>
                    <a:srgbClr val="FFFFFF"/>
                  </a:buClr>
                  <a:buFont typeface="Comfortaa"/>
                  <a:buChar char="●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𝑋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rgbClr val="FFFFFF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: Starting portfolio value</a:t>
                </a:r>
              </a:p>
              <a:p>
                <a:pPr lvl="0">
                  <a:lnSpc>
                    <a:spcPct val="200000"/>
                  </a:lnSpc>
                  <a:buClr>
                    <a:srgbClr val="FFFFFF"/>
                  </a:buClr>
                  <a:buFont typeface="Comfortaa"/>
                  <a:buChar char="●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𝐽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𝐽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omfortaa"/>
                                <a:cs typeface="Comfortaa"/>
                                <a:sym typeface="Comfortaa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omfortaa"/>
                                <a:cs typeface="Comfortaa"/>
                                <a:sym typeface="Comfortaa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omfortaa"/>
                                <a:cs typeface="Comfortaa"/>
                                <a:sym typeface="Comfortaa"/>
                              </a:rPr>
                              <m:t>𝐽</m:t>
                            </m:r>
                          </m:sub>
                        </m:sSub>
                      </m:sub>
                    </m:sSub>
                    <m:r>
                      <m:rPr>
                        <m:lit/>
                      </m:rP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FFFFFF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: starting world state</a:t>
                </a:r>
              </a:p>
              <a:p>
                <a:pPr lvl="0">
                  <a:lnSpc>
                    <a:spcPct val="200000"/>
                  </a:lnSpc>
                  <a:buClr>
                    <a:srgbClr val="FFFFFF"/>
                  </a:buClr>
                  <a:buFont typeface="Comfortaa"/>
                  <a:buChar char="●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&gt;0</m:t>
                    </m:r>
                    <m:r>
                      <a:rPr lang="en-US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FFFF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: all stock prices are positive</a:t>
                </a:r>
              </a:p>
              <a:p>
                <a:pPr marL="457200" lvl="0" indent="-342900" algn="l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omfortaa"/>
                  <a:buChar char="●"/>
                </a:pPr>
                <a:endParaRPr lang="en-US" dirty="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>
                  <a:lnSpc>
                    <a:spcPct val="200000"/>
                  </a:lnSpc>
                  <a:buClr>
                    <a:srgbClr val="FFFFFF"/>
                  </a:buClr>
                  <a:buFont typeface="Comfortaa"/>
                  <a:buChar char="●"/>
                </a:pPr>
                <a:endParaRPr lang="en-US" dirty="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0" lvl="0" indent="0" algn="l" rtl="0">
                  <a:lnSpc>
                    <a:spcPct val="200000"/>
                  </a:lnSpc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dirty="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</mc:Choice>
        <mc:Fallback xmlns="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8976F87F-DA03-47E7-BEAB-4F28C002CC3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6015580" cy="3416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Hybrid Program</a:t>
            </a:r>
            <a:endParaRPr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C4AFDA9-923D-42AF-9202-063E6D2D39A3}"/>
              </a:ext>
            </a:extLst>
          </p:cNvPr>
          <p:cNvSpPr/>
          <p:nvPr/>
        </p:nvSpPr>
        <p:spPr>
          <a:xfrm>
            <a:off x="311700" y="1530127"/>
            <a:ext cx="2513452" cy="1318758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mfortaa" panose="020B0604020202020204" charset="0"/>
              </a:rPr>
              <a:t>Trader chooses allocation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7FDB63-F074-4A0A-89EE-C044FB249646}"/>
              </a:ext>
            </a:extLst>
          </p:cNvPr>
          <p:cNvSpPr/>
          <p:nvPr/>
        </p:nvSpPr>
        <p:spPr>
          <a:xfrm>
            <a:off x="3381527" y="1530127"/>
            <a:ext cx="2513452" cy="1318758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mfortaa" panose="020B0604020202020204" charset="0"/>
              </a:rPr>
              <a:t>Scheduler chooses next world state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41C0B8-635F-45FE-AC16-13E9C871C54C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825152" y="2189506"/>
            <a:ext cx="556375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9C285E4B-1885-415D-BB8C-B88104CB934E}"/>
              </a:ext>
            </a:extLst>
          </p:cNvPr>
          <p:cNvCxnSpPr>
            <a:cxnSpLocks/>
            <a:stCxn id="12" idx="2"/>
            <a:endCxn id="7" idx="2"/>
          </p:cNvCxnSpPr>
          <p:nvPr/>
        </p:nvCxnSpPr>
        <p:spPr>
          <a:xfrm rot="5400000">
            <a:off x="4638253" y="-220942"/>
            <a:ext cx="12700" cy="6139654"/>
          </a:xfrm>
          <a:prstGeom prst="curvedConnector3">
            <a:avLst>
              <a:gd name="adj1" fmla="val 7263315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AE0C45-4562-41A1-A3A3-33BBDA15C899}"/>
              </a:ext>
            </a:extLst>
          </p:cNvPr>
          <p:cNvSpPr txBox="1"/>
          <p:nvPr/>
        </p:nvSpPr>
        <p:spPr>
          <a:xfrm flipH="1">
            <a:off x="3331749" y="3865523"/>
            <a:ext cx="2613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mfortaa" panose="020B0604020202020204" charset="0"/>
              </a:rPr>
              <a:t>Repeat indefinitely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3C609D-4B12-4755-A993-DA3FFDBC277F}"/>
              </a:ext>
            </a:extLst>
          </p:cNvPr>
          <p:cNvSpPr/>
          <p:nvPr/>
        </p:nvSpPr>
        <p:spPr>
          <a:xfrm>
            <a:off x="6451354" y="1530127"/>
            <a:ext cx="2513452" cy="1318758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mfortaa" panose="020B0604020202020204" charset="0"/>
              </a:rPr>
              <a:t>Run market simulation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CDD97F-80A9-44DF-BB11-276A7B0776DA}"/>
              </a:ext>
            </a:extLst>
          </p:cNvPr>
          <p:cNvCxnSpPr>
            <a:cxnSpLocks/>
          </p:cNvCxnSpPr>
          <p:nvPr/>
        </p:nvCxnSpPr>
        <p:spPr>
          <a:xfrm>
            <a:off x="5894979" y="2189506"/>
            <a:ext cx="556375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190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Postcondition and Formula</a:t>
            </a:r>
            <a:endParaRPr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8976F87F-DA03-47E7-BEAB-4F28C002CC3D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601558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>
                  <a:lnSpc>
                    <a:spcPct val="200000"/>
                  </a:lnSpc>
                  <a:buClr>
                    <a:srgbClr val="FFFFFF"/>
                  </a:buClr>
                  <a:buFont typeface="Comfortaa"/>
                  <a:buChar char="●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sym typeface="Comfortaa"/>
                      </a:rPr>
                      <m:t>𝜑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sym typeface="Comfortaa"/>
                      </a:rPr>
                      <m:t>≔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sym typeface="Comfortaa"/>
                      </a:rPr>
                      <m:t>𝑋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sym typeface="Comfortaa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sym typeface="Comfortaa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sym typeface="Comfortaa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sym typeface="Comfortaa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i="0" dirty="0">
                    <a:solidFill>
                      <a:srgbClr val="FFFFFF"/>
                    </a:solidFill>
                    <a:latin typeface="+mj-lt"/>
                    <a:sym typeface="Comfortaa"/>
                  </a:rPr>
                  <a:t> </a:t>
                </a:r>
                <a:r>
                  <a:rPr lang="en-US" b="0" i="0" dirty="0">
                    <a:solidFill>
                      <a:srgbClr val="FFFFFF"/>
                    </a:solidFill>
                    <a:latin typeface="Comfortaa" panose="020B0604020202020204" charset="0"/>
                    <a:sym typeface="Comfortaa"/>
                  </a:rPr>
                  <a:t>: trader loses money</a:t>
                </a:r>
              </a:p>
              <a:p>
                <a:pPr marL="457200" lvl="0" indent="-342900" algn="l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omfortaa"/>
                  <a:buChar char="●"/>
                </a:pPr>
                <a:r>
                  <a:rPr lang="en-US" dirty="0">
                    <a:solidFill>
                      <a:srgbClr val="FFFFFF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rgbClr val="FFFFFF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be the probability we want to prove </a:t>
                </a:r>
              </a:p>
              <a:p>
                <a:pPr>
                  <a:lnSpc>
                    <a:spcPct val="200000"/>
                  </a:lnSpc>
                  <a:buClr>
                    <a:srgbClr val="FFFFFF"/>
                  </a:buClr>
                  <a:buFont typeface="Comfortaa"/>
                  <a:buChar char="●"/>
                </a:pPr>
                <a:endParaRPr lang="en-US" dirty="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0" lvl="0" indent="0" algn="l" rtl="0">
                  <a:lnSpc>
                    <a:spcPct val="200000"/>
                  </a:lnSpc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dirty="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</mc:Choice>
        <mc:Fallback xmlns="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8976F87F-DA03-47E7-BEAB-4F28C002CC3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6015580" cy="3416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1DDC0CE-D75B-4B0A-9EA0-D080D889FBFC}"/>
                  </a:ext>
                </a:extLst>
              </p:cNvPr>
              <p:cNvSpPr/>
              <p:nvPr/>
            </p:nvSpPr>
            <p:spPr>
              <a:xfrm>
                <a:off x="2562571" y="3410377"/>
                <a:ext cx="4018857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sym typeface="Comfortaa"/>
                        </a:rPr>
                        <m:t>PRE</m:t>
                      </m:r>
                      <m:r>
                        <a:rPr lang="en-US" sz="4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sym typeface="Comfortaa"/>
                        </a:rPr>
                        <m:t>→</m:t>
                      </m:r>
                      <m:sSub>
                        <m:sSubPr>
                          <m:ctrlPr>
                            <a:rPr lang="en-US" sz="4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sym typeface="Comfortaa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44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sym typeface="Comfortaa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440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sym typeface="Comfortaa"/>
                                </a:rPr>
                                <m:t>HP</m:t>
                              </m:r>
                            </m:e>
                          </m:d>
                        </m:e>
                        <m:sub>
                          <m:r>
                            <a:rPr lang="en-US" sz="4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sym typeface="Comfortaa"/>
                            </a:rPr>
                            <m:t>𝜃</m:t>
                          </m:r>
                        </m:sub>
                      </m:sSub>
                      <m:r>
                        <a:rPr lang="en-US" sz="4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sym typeface="Comfortaa"/>
                        </a:rPr>
                        <m:t>𝜑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1DDC0CE-D75B-4B0A-9EA0-D080D889FB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571" y="3410377"/>
                <a:ext cx="4018857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7101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E71143-6A87-4C5B-A4D3-0A222CE42AFE}"/>
              </a:ext>
            </a:extLst>
          </p:cNvPr>
          <p:cNvSpPr/>
          <p:nvPr/>
        </p:nvSpPr>
        <p:spPr>
          <a:xfrm>
            <a:off x="-36722" y="1"/>
            <a:ext cx="9180722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latin typeface="Comfortaa" panose="020B060402020202020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50B72F0-5B72-4529-8F01-B48D817E6C1F}"/>
              </a:ext>
            </a:extLst>
          </p:cNvPr>
          <p:cNvSpPr/>
          <p:nvPr/>
        </p:nvSpPr>
        <p:spPr>
          <a:xfrm>
            <a:off x="1419025" y="1525147"/>
            <a:ext cx="6269228" cy="2093205"/>
          </a:xfrm>
          <a:prstGeom prst="roundRect">
            <a:avLst>
              <a:gd name="adj" fmla="val 649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Comfortaa" panose="020B0604020202020204" charset="0"/>
              </a:rPr>
              <a:t>Simulation &amp; Training</a:t>
            </a:r>
          </a:p>
        </p:txBody>
      </p:sp>
    </p:spTree>
    <p:extLst>
      <p:ext uri="{BB962C8B-B14F-4D97-AF65-F5344CB8AC3E}">
        <p14:creationId xmlns:p14="http://schemas.microsoft.com/office/powerpoint/2010/main" val="1251239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Market Simulation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Google Shape;108;p2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>
                  <a:lnSpc>
                    <a:spcPct val="100000"/>
                  </a:lnSpc>
                  <a:buClr>
                    <a:srgbClr val="FFFFFF"/>
                  </a:buClr>
                  <a:buFont typeface="Comfortaa"/>
                  <a:buChar char="●"/>
                </a:pPr>
                <a:r>
                  <a:rPr lang="en-US" dirty="0">
                    <a:solidFill>
                      <a:srgbClr val="FFFFFF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Given a set of world transitions, for each transition:</a:t>
                </a:r>
              </a:p>
              <a:p>
                <a:pPr lvl="1">
                  <a:lnSpc>
                    <a:spcPct val="100000"/>
                  </a:lnSpc>
                  <a:buClr>
                    <a:srgbClr val="FFFFFF"/>
                  </a:buClr>
                  <a:buFont typeface="Comfortaa"/>
                  <a:buChar char="●"/>
                </a:pPr>
                <a:r>
                  <a:rPr lang="en-US" dirty="0">
                    <a:solidFill>
                      <a:srgbClr val="FFFFFF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Let trader choose portfolio allocation</a:t>
                </a:r>
              </a:p>
              <a:p>
                <a:pPr lvl="1">
                  <a:lnSpc>
                    <a:spcPct val="100000"/>
                  </a:lnSpc>
                  <a:buClr>
                    <a:srgbClr val="FFFFFF"/>
                  </a:buClr>
                  <a:buFont typeface="Comfortaa"/>
                  <a:buChar char="●"/>
                </a:pPr>
                <a:r>
                  <a:rPr lang="en-US" dirty="0">
                    <a:solidFill>
                      <a:srgbClr val="FFFFFF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Stock prices evolve according to correlated GBMs</a:t>
                </a:r>
              </a:p>
              <a:p>
                <a:pPr lvl="1">
                  <a:lnSpc>
                    <a:spcPct val="100000"/>
                  </a:lnSpc>
                  <a:buClr>
                    <a:srgbClr val="FFFFFF"/>
                  </a:buClr>
                  <a:buFont typeface="Comfortaa"/>
                  <a:buChar char="●"/>
                </a:pPr>
                <a:r>
                  <a:rPr lang="en-US" dirty="0">
                    <a:solidFill>
                      <a:srgbClr val="FFFFFF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Stock returns </a:t>
                </a:r>
                <a:r>
                  <a:rPr lang="en-US" dirty="0">
                    <a:solidFill>
                      <a:srgbClr val="FFFFFF"/>
                    </a:solidFill>
                    <a:latin typeface="Comfortaa"/>
                    <a:ea typeface="Comfortaa"/>
                    <a:cs typeface="Comfortaa"/>
                    <a:sym typeface="Wingdings" panose="05000000000000000000" pitchFamily="2" charset="2"/>
                  </a:rPr>
                  <a:t> portfolio returns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Wingdings" panose="05000000000000000000" pitchFamily="2" charset="2"/>
                      </a:rPr>
                      <m:t>⋅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Wingdings" panose="05000000000000000000" pitchFamily="2" charset="2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rgbClr val="FFFFFF"/>
                    </a:solidFill>
                    <a:latin typeface="Comfortaa"/>
                    <a:ea typeface="Comfortaa"/>
                    <a:cs typeface="Comfortaa"/>
                    <a:sym typeface="Wingdings" panose="05000000000000000000" pitchFamily="2" charset="2"/>
                  </a:rPr>
                  <a:t>)</a:t>
                </a:r>
              </a:p>
              <a:p>
                <a:pPr lvl="1">
                  <a:lnSpc>
                    <a:spcPct val="100000"/>
                  </a:lnSpc>
                  <a:buClr>
                    <a:srgbClr val="FFFFFF"/>
                  </a:buClr>
                  <a:buFont typeface="Comfortaa"/>
                  <a:buChar char="●"/>
                </a:pPr>
                <a:endParaRPr lang="en-US" dirty="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Wingdings" panose="05000000000000000000" pitchFamily="2" charset="2"/>
                </a:endParaRPr>
              </a:p>
              <a:p>
                <a:pPr>
                  <a:lnSpc>
                    <a:spcPct val="100000"/>
                  </a:lnSpc>
                  <a:buClr>
                    <a:srgbClr val="FFFFFF"/>
                  </a:buClr>
                  <a:buFont typeface="Comfortaa"/>
                  <a:buChar char="●"/>
                </a:pPr>
                <a:r>
                  <a:rPr lang="en-US" dirty="0">
                    <a:solidFill>
                      <a:srgbClr val="FFFFFF"/>
                    </a:solidFill>
                    <a:latin typeface="Comfortaa"/>
                    <a:ea typeface="Comfortaa"/>
                    <a:cs typeface="Comfortaa"/>
                    <a:sym typeface="Wingdings" panose="05000000000000000000" pitchFamily="2" charset="2"/>
                  </a:rPr>
                  <a:t>Use historical data to compute parameters for each world state</a:t>
                </a:r>
                <a:endParaRPr lang="en-US" dirty="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596900" lvl="1" indent="0">
                  <a:lnSpc>
                    <a:spcPct val="100000"/>
                  </a:lnSpc>
                  <a:buClr>
                    <a:srgbClr val="FFFFFF"/>
                  </a:buClr>
                  <a:buNone/>
                </a:pPr>
                <a:endParaRPr lang="en-US" dirty="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>
                  <a:lnSpc>
                    <a:spcPct val="100000"/>
                  </a:lnSpc>
                  <a:buClr>
                    <a:srgbClr val="FFFFFF"/>
                  </a:buClr>
                  <a:buFont typeface="Comfortaa"/>
                  <a:buChar char="●"/>
                </a:pPr>
                <a:r>
                  <a:rPr lang="en-US" dirty="0">
                    <a:solidFill>
                      <a:srgbClr val="FFFFFF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Calculate Sharpe ratio</a:t>
                </a:r>
              </a:p>
              <a:p>
                <a:pPr>
                  <a:lnSpc>
                    <a:spcPct val="200000"/>
                  </a:lnSpc>
                  <a:buClr>
                    <a:srgbClr val="FFFFFF"/>
                  </a:buClr>
                  <a:buFont typeface="Comfortaa"/>
                  <a:buChar char="●"/>
                </a:pPr>
                <a:endParaRPr lang="en-US" dirty="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0" lvl="0" indent="0">
                  <a:lnSpc>
                    <a:spcPct val="200000"/>
                  </a:lnSpc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lang="en-US" dirty="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</mc:Choice>
        <mc:Fallback xmlns="">
          <p:sp>
            <p:nvSpPr>
              <p:cNvPr id="108" name="Google Shape;108;p2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Making an Evil </a:t>
            </a:r>
            <a:r>
              <a:rPr lang="en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Scheduler</a:t>
            </a:r>
            <a:endParaRPr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200000"/>
              </a:lnSpc>
              <a:buClr>
                <a:srgbClr val="FFFFFF"/>
              </a:buClr>
              <a:buFont typeface="Comfortaa"/>
              <a:buChar char="●"/>
            </a:pPr>
            <a:r>
              <a:rPr lang="en-US" dirty="0">
                <a:solidFill>
                  <a:srgbClr val="FFFFFF"/>
                </a:solidFill>
                <a:latin typeface="Comfortaa" panose="020B0604020202020204" charset="0"/>
                <a:sym typeface="Comfortaa"/>
              </a:rPr>
              <a:t>Find optimal adversarial scheduler </a:t>
            </a:r>
          </a:p>
          <a:p>
            <a:pPr>
              <a:lnSpc>
                <a:spcPct val="200000"/>
              </a:lnSpc>
              <a:buClr>
                <a:srgbClr val="FFFFFF"/>
              </a:buClr>
              <a:buFont typeface="Comfortaa"/>
              <a:buChar char="●"/>
            </a:pPr>
            <a:r>
              <a:rPr lang="en-US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Algorithm based on Henriques et al. 2012</a:t>
            </a:r>
            <a:endParaRPr lang="en-US" dirty="0">
              <a:solidFill>
                <a:srgbClr val="FFFFFF"/>
              </a:solidFill>
              <a:latin typeface="Comfortaa" panose="020B0604020202020204" charset="0"/>
              <a:sym typeface="Comfortaa"/>
            </a:endParaRPr>
          </a:p>
          <a:p>
            <a:pPr lvl="0">
              <a:lnSpc>
                <a:spcPct val="200000"/>
              </a:lnSpc>
              <a:buClr>
                <a:srgbClr val="FFFFFF"/>
              </a:buClr>
              <a:buFont typeface="Comfortaa"/>
              <a:buChar char="●"/>
            </a:pPr>
            <a:r>
              <a:rPr lang="en-US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Reinforcement learning</a:t>
            </a:r>
          </a:p>
          <a:p>
            <a:pPr lvl="1">
              <a:lnSpc>
                <a:spcPct val="100000"/>
              </a:lnSpc>
              <a:buClr>
                <a:srgbClr val="FFFFFF"/>
              </a:buClr>
              <a:buFont typeface="Comfortaa"/>
              <a:buChar char="●"/>
            </a:pPr>
            <a:r>
              <a:rPr lang="en-US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Evaluate</a:t>
            </a:r>
          </a:p>
          <a:p>
            <a:pPr lvl="1">
              <a:lnSpc>
                <a:spcPct val="100000"/>
              </a:lnSpc>
              <a:buClr>
                <a:srgbClr val="FFFFFF"/>
              </a:buClr>
              <a:buFont typeface="Comfortaa"/>
              <a:buChar char="●"/>
            </a:pPr>
            <a:r>
              <a:rPr lang="en-US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Improve</a:t>
            </a:r>
          </a:p>
          <a:p>
            <a:pPr lvl="1">
              <a:lnSpc>
                <a:spcPct val="100000"/>
              </a:lnSpc>
              <a:buClr>
                <a:srgbClr val="FFFFFF"/>
              </a:buClr>
              <a:buFont typeface="Comfortaa"/>
              <a:buChar char="●"/>
            </a:pPr>
            <a:r>
              <a:rPr lang="en-US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Optimize</a:t>
            </a:r>
          </a:p>
          <a:p>
            <a:pPr>
              <a:lnSpc>
                <a:spcPct val="200000"/>
              </a:lnSpc>
              <a:buClr>
                <a:srgbClr val="FFFFFF"/>
              </a:buClr>
              <a:buFont typeface="Comfortaa"/>
              <a:buChar char="●"/>
            </a:pPr>
            <a:endParaRPr lang="en-US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-US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Training example: Evaluate</a:t>
            </a:r>
            <a:endParaRPr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40689-321C-4ECC-A6AC-2E8A0329040C}"/>
                  </a:ext>
                </a:extLst>
              </p:cNvPr>
              <p:cNvSpPr txBox="1"/>
              <p:nvPr/>
            </p:nvSpPr>
            <p:spPr>
              <a:xfrm>
                <a:off x="6911970" y="2629680"/>
                <a:ext cx="12327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40689-321C-4ECC-A6AC-2E8A03290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970" y="2629680"/>
                <a:ext cx="1232710" cy="369332"/>
              </a:xfrm>
              <a:prstGeom prst="rect">
                <a:avLst/>
              </a:prstGeom>
              <a:blipFill>
                <a:blip r:embed="rId4"/>
                <a:stretch>
                  <a:fillRect l="-4950" r="-5446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AF037BA2-D7A6-47B4-AE87-4CAF0665E1B1}"/>
              </a:ext>
            </a:extLst>
          </p:cNvPr>
          <p:cNvSpPr/>
          <p:nvPr/>
        </p:nvSpPr>
        <p:spPr>
          <a:xfrm>
            <a:off x="5505061" y="2430625"/>
            <a:ext cx="1017037" cy="788436"/>
          </a:xfrm>
          <a:prstGeom prst="rightArrow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9A2740-8358-4FED-B983-027564CB4F05}"/>
                  </a:ext>
                </a:extLst>
              </p:cNvPr>
              <p:cNvSpPr txBox="1"/>
              <p:nvPr/>
            </p:nvSpPr>
            <p:spPr>
              <a:xfrm>
                <a:off x="428855" y="2003194"/>
                <a:ext cx="4881270" cy="1622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.08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0.92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0.04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0.15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0.81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0.15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0.80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0.18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0.55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0.27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0.18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0.98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0.85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0.15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9A2740-8358-4FED-B983-027564CB4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55" y="2003194"/>
                <a:ext cx="4881270" cy="16223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257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Training example: Improve</a:t>
            </a:r>
            <a:endParaRPr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F037BA2-D7A6-47B4-AE87-4CAF0665E1B1}"/>
              </a:ext>
            </a:extLst>
          </p:cNvPr>
          <p:cNvSpPr/>
          <p:nvPr/>
        </p:nvSpPr>
        <p:spPr>
          <a:xfrm>
            <a:off x="5505061" y="2430625"/>
            <a:ext cx="1017037" cy="788436"/>
          </a:xfrm>
          <a:prstGeom prst="rightArrow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EA0147-4608-4E1E-8784-AC69B32E6FB4}"/>
                  </a:ext>
                </a:extLst>
              </p:cNvPr>
              <p:cNvSpPr txBox="1"/>
              <p:nvPr/>
            </p:nvSpPr>
            <p:spPr>
              <a:xfrm>
                <a:off x="428855" y="2003194"/>
                <a:ext cx="4881270" cy="16408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0.98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0.88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099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0.99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0.99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0.99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0.99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0.99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0.99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EA0147-4608-4E1E-8784-AC69B32E6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55" y="2003194"/>
                <a:ext cx="4881270" cy="16408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97C647-DED6-469E-BAF7-C95E866F6F36}"/>
                  </a:ext>
                </a:extLst>
              </p:cNvPr>
              <p:cNvSpPr txBox="1"/>
              <p:nvPr/>
            </p:nvSpPr>
            <p:spPr>
              <a:xfrm>
                <a:off x="6843713" y="2669754"/>
                <a:ext cx="17152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New</m:t>
                      </m:r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Scheduler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97C647-DED6-469E-BAF7-C95E866F6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713" y="2669754"/>
                <a:ext cx="1715213" cy="307777"/>
              </a:xfrm>
              <a:prstGeom prst="rect">
                <a:avLst/>
              </a:prstGeom>
              <a:blipFill>
                <a:blip r:embed="rId5"/>
                <a:stretch>
                  <a:fillRect l="-2847" r="-2847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6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Markets are </a:t>
            </a:r>
            <a:r>
              <a:rPr lang="en-US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becoming </a:t>
            </a:r>
            <a:r>
              <a:rPr lang="en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more complex</a:t>
            </a:r>
            <a:endParaRPr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Char char="●"/>
            </a:pPr>
            <a:r>
              <a:rPr lang="en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Big data and more financial assets</a:t>
            </a:r>
            <a:endParaRPr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Char char="●"/>
            </a:pPr>
            <a:r>
              <a:rPr lang="en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Difficult to accurately model</a:t>
            </a:r>
            <a:endParaRPr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Char char="●"/>
            </a:pPr>
            <a:r>
              <a:rPr lang="en-US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Global models don’t perform well</a:t>
            </a:r>
          </a:p>
          <a:p>
            <a:pPr lvl="1" indent="-34290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omfortaa"/>
              <a:buChar char="●"/>
            </a:pPr>
            <a:r>
              <a:rPr lang="en-US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Need local models based on world state</a:t>
            </a:r>
          </a:p>
          <a:p>
            <a:pPr>
              <a:lnSpc>
                <a:spcPct val="200000"/>
              </a:lnSpc>
              <a:buClr>
                <a:srgbClr val="FFFFFF"/>
              </a:buClr>
              <a:buFont typeface="Comfortaa"/>
              <a:buChar char="●"/>
            </a:pPr>
            <a:r>
              <a:rPr lang="en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2008 </a:t>
            </a:r>
            <a:r>
              <a:rPr lang="en-US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Recession</a:t>
            </a:r>
            <a:endParaRPr lang="en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200000"/>
              </a:lnSpc>
              <a:buClr>
                <a:srgbClr val="FFFFFF"/>
              </a:buClr>
              <a:buFont typeface="Comfortaa"/>
              <a:buChar char="●"/>
            </a:pPr>
            <a:r>
              <a:rPr lang="en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2010 </a:t>
            </a:r>
            <a:r>
              <a:rPr lang="en-US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Flash Crash</a:t>
            </a:r>
          </a:p>
          <a:p>
            <a:pPr lvl="1" indent="-34290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omfortaa"/>
              <a:buChar char="●"/>
            </a:pPr>
            <a:endParaRPr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Training example: Evaluate</a:t>
            </a:r>
            <a:endParaRPr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40689-321C-4ECC-A6AC-2E8A0329040C}"/>
                  </a:ext>
                </a:extLst>
              </p:cNvPr>
              <p:cNvSpPr txBox="1"/>
              <p:nvPr/>
            </p:nvSpPr>
            <p:spPr>
              <a:xfrm>
                <a:off x="6911970" y="2629680"/>
                <a:ext cx="12327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40689-321C-4ECC-A6AC-2E8A03290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970" y="2629680"/>
                <a:ext cx="1232710" cy="369332"/>
              </a:xfrm>
              <a:prstGeom prst="rect">
                <a:avLst/>
              </a:prstGeom>
              <a:blipFill>
                <a:blip r:embed="rId4"/>
                <a:stretch>
                  <a:fillRect l="-4950" r="-5446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AF037BA2-D7A6-47B4-AE87-4CAF0665E1B1}"/>
              </a:ext>
            </a:extLst>
          </p:cNvPr>
          <p:cNvSpPr/>
          <p:nvPr/>
        </p:nvSpPr>
        <p:spPr>
          <a:xfrm>
            <a:off x="5505061" y="2430625"/>
            <a:ext cx="1017037" cy="788436"/>
          </a:xfrm>
          <a:prstGeom prst="rightArrow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9A2740-8358-4FED-B983-027564CB4F05}"/>
                  </a:ext>
                </a:extLst>
              </p:cNvPr>
              <p:cNvSpPr txBox="1"/>
              <p:nvPr/>
            </p:nvSpPr>
            <p:spPr>
              <a:xfrm>
                <a:off x="428855" y="2003194"/>
                <a:ext cx="4881270" cy="1622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.04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0.96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0.03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0.56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0.66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0.28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0.52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0.96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0.04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0.55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0.45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9A2740-8358-4FED-B983-027564CB4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55" y="2003194"/>
                <a:ext cx="4881270" cy="16223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043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Training example: Converge</a:t>
            </a:r>
            <a:endParaRPr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40689-321C-4ECC-A6AC-2E8A0329040C}"/>
                  </a:ext>
                </a:extLst>
              </p:cNvPr>
              <p:cNvSpPr txBox="1"/>
              <p:nvPr/>
            </p:nvSpPr>
            <p:spPr>
              <a:xfrm>
                <a:off x="6911970" y="2629680"/>
                <a:ext cx="8303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40689-321C-4ECC-A6AC-2E8A03290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970" y="2629680"/>
                <a:ext cx="830356" cy="369332"/>
              </a:xfrm>
              <a:prstGeom prst="rect">
                <a:avLst/>
              </a:prstGeom>
              <a:blipFill>
                <a:blip r:embed="rId4"/>
                <a:stretch>
                  <a:fillRect l="-7353" r="-7353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AF037BA2-D7A6-47B4-AE87-4CAF0665E1B1}"/>
              </a:ext>
            </a:extLst>
          </p:cNvPr>
          <p:cNvSpPr/>
          <p:nvPr/>
        </p:nvSpPr>
        <p:spPr>
          <a:xfrm>
            <a:off x="5505061" y="2430625"/>
            <a:ext cx="1017037" cy="788436"/>
          </a:xfrm>
          <a:prstGeom prst="rightArrow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9A2740-8358-4FED-B983-027564CB4F05}"/>
                  </a:ext>
                </a:extLst>
              </p:cNvPr>
              <p:cNvSpPr txBox="1"/>
              <p:nvPr/>
            </p:nvSpPr>
            <p:spPr>
              <a:xfrm>
                <a:off x="428855" y="2003194"/>
                <a:ext cx="4881270" cy="1622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.02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0.98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0.09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0.90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0.57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0.16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0.27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0.66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0.69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0.06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0.25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0.60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0.14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0.26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0.64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0.29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0.92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9A2740-8358-4FED-B983-027564CB4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55" y="2003194"/>
                <a:ext cx="4881270" cy="16223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138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50B72F0-5B72-4529-8F01-B48D817E6C1F}"/>
              </a:ext>
            </a:extLst>
          </p:cNvPr>
          <p:cNvSpPr/>
          <p:nvPr/>
        </p:nvSpPr>
        <p:spPr>
          <a:xfrm>
            <a:off x="1419025" y="1525147"/>
            <a:ext cx="6269228" cy="2093205"/>
          </a:xfrm>
          <a:prstGeom prst="roundRect">
            <a:avLst>
              <a:gd name="adj" fmla="val 649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Comfortaa" panose="020B060402020202020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034317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Google Shape;115;p2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>
                  <a:lnSpc>
                    <a:spcPct val="200000"/>
                  </a:lnSpc>
                  <a:buClr>
                    <a:srgbClr val="FFFFFF"/>
                  </a:buClr>
                  <a:buFont typeface="Comfortaa"/>
                  <a:buChar char="●"/>
                </a:pPr>
                <a:r>
                  <a:rPr lang="en-US" dirty="0">
                    <a:solidFill>
                      <a:srgbClr val="FFFFFF"/>
                    </a:solidFill>
                    <a:latin typeface="Comfortaa" panose="020B0604020202020204" charset="0"/>
                    <a:ea typeface="Comfortaa"/>
                    <a:cs typeface="Comfortaa"/>
                    <a:sym typeface="Comfortaa"/>
                  </a:rPr>
                  <a:t>Monte Carlo sampling</a:t>
                </a:r>
              </a:p>
              <a:p>
                <a:pPr lvl="0">
                  <a:lnSpc>
                    <a:spcPct val="200000"/>
                  </a:lnSpc>
                  <a:buClr>
                    <a:srgbClr val="FFFFFF"/>
                  </a:buClr>
                  <a:buFont typeface="Comfortaa"/>
                  <a:buChar char="●"/>
                </a:pPr>
                <a:r>
                  <a:rPr lang="en-US" dirty="0">
                    <a:solidFill>
                      <a:srgbClr val="FFFFFF"/>
                    </a:solidFill>
                    <a:latin typeface="Comfortaa" panose="020B0604020202020204" charset="0"/>
                    <a:ea typeface="Comfortaa"/>
                    <a:cs typeface="Comfortaa"/>
                    <a:sym typeface="Comfortaa"/>
                  </a:rPr>
                  <a:t>Trading strategy metric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𝑚</m:t>
                    </m:r>
                  </m:oMath>
                </a14:m>
                <a:endParaRPr lang="en-US" dirty="0">
                  <a:solidFill>
                    <a:srgbClr val="FFFFFF"/>
                  </a:solidFill>
                  <a:latin typeface="Comfortaa" panose="020B0604020202020204" charset="0"/>
                  <a:ea typeface="Comfortaa"/>
                  <a:cs typeface="Comfortaa"/>
                  <a:sym typeface="Comfortaa"/>
                </a:endParaRPr>
              </a:p>
              <a:p>
                <a:pPr marL="596900" lvl="1" indent="0">
                  <a:lnSpc>
                    <a:spcPct val="200000"/>
                  </a:lnSpc>
                  <a:buClr>
                    <a:srgbClr val="FFFFFF"/>
                  </a:buClr>
                  <a:buNone/>
                </a:pPr>
                <a:endParaRPr lang="en-US" dirty="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>
                  <a:lnSpc>
                    <a:spcPct val="200000"/>
                  </a:lnSpc>
                  <a:buClr>
                    <a:srgbClr val="FFFFFF"/>
                  </a:buClr>
                  <a:buFont typeface="Comfortaa"/>
                  <a:buChar char="●"/>
                </a:pPr>
                <a:endParaRPr lang="en-US" dirty="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0" lvl="0" indent="0">
                  <a:lnSpc>
                    <a:spcPct val="200000"/>
                  </a:lnSpc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lang="en-US" dirty="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</mc:Choice>
        <mc:Fallback xmlns="">
          <p:sp>
            <p:nvSpPr>
              <p:cNvPr id="115" name="Google Shape;115;p2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72DC8E-CADB-437E-A9CE-68E0C8181AF9}"/>
                  </a:ext>
                </a:extLst>
              </p:cNvPr>
              <p:cNvSpPr txBox="1"/>
              <p:nvPr/>
            </p:nvSpPr>
            <p:spPr>
              <a:xfrm>
                <a:off x="2024059" y="3086100"/>
                <a:ext cx="509588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Sharpe</m:t>
                              </m:r>
                              <m:r>
                                <a:rPr lang="en-US" sz="36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&lt;−</m:t>
                              </m:r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=0.4  </m:t>
                      </m:r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72DC8E-CADB-437E-A9CE-68E0C8181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059" y="3086100"/>
                <a:ext cx="5095882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114;p21">
            <a:extLst>
              <a:ext uri="{FF2B5EF4-FFF2-40B4-BE49-F238E27FC236}">
                <a16:creationId xmlns:a16="http://schemas.microsoft.com/office/drawing/2014/main" id="{CD88E91D-F767-4047-A5FC-8BE1BB19E9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Sampling and Metric</a:t>
            </a:r>
            <a:endParaRPr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2479473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4;p21">
            <a:extLst>
              <a:ext uri="{FF2B5EF4-FFF2-40B4-BE49-F238E27FC236}">
                <a16:creationId xmlns:a16="http://schemas.microsoft.com/office/drawing/2014/main" id="{CD88E91D-F767-4047-A5FC-8BE1BB19E9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Results: </a:t>
            </a:r>
            <a:r>
              <a:rPr lang="en-US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Optimal Scheduler</a:t>
            </a:r>
            <a:endParaRPr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0563F0-4837-479E-BFF1-A7200D6A785C}"/>
                  </a:ext>
                </a:extLst>
              </p:cNvPr>
              <p:cNvSpPr txBox="1"/>
              <p:nvPr/>
            </p:nvSpPr>
            <p:spPr>
              <a:xfrm>
                <a:off x="1087178" y="1292941"/>
                <a:ext cx="6969643" cy="28101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.02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0.98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0.90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0.57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0.16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0.27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0.66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0.69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0.06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0.25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0.60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0.14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0.26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0.64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0.29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0.92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0563F0-4837-479E-BFF1-A7200D6A7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178" y="1292941"/>
                <a:ext cx="6969643" cy="28101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6003F1-52D9-40AD-9919-6AD08D025D66}"/>
                  </a:ext>
                </a:extLst>
              </p:cNvPr>
              <p:cNvSpPr txBox="1"/>
              <p:nvPr/>
            </p:nvSpPr>
            <p:spPr>
              <a:xfrm>
                <a:off x="3797012" y="4513809"/>
                <a:ext cx="15499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=−1.95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6003F1-52D9-40AD-9919-6AD08D025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012" y="4513809"/>
                <a:ext cx="1549976" cy="369332"/>
              </a:xfrm>
              <a:prstGeom prst="rect">
                <a:avLst/>
              </a:prstGeom>
              <a:blipFill>
                <a:blip r:embed="rId5"/>
                <a:stretch>
                  <a:fillRect l="-1969" r="-4331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797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4;p21">
            <a:extLst>
              <a:ext uri="{FF2B5EF4-FFF2-40B4-BE49-F238E27FC236}">
                <a16:creationId xmlns:a16="http://schemas.microsoft.com/office/drawing/2014/main" id="{CD88E91D-F767-4047-A5FC-8BE1BB19E9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Results: </a:t>
            </a:r>
            <a:r>
              <a:rPr lang="en-US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Optimal Scheduler</a:t>
            </a:r>
            <a:endParaRPr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0563F0-4837-479E-BFF1-A7200D6A785C}"/>
                  </a:ext>
                </a:extLst>
              </p:cNvPr>
              <p:cNvSpPr txBox="1"/>
              <p:nvPr/>
            </p:nvSpPr>
            <p:spPr>
              <a:xfrm>
                <a:off x="1087178" y="1292941"/>
                <a:ext cx="6969643" cy="28101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.02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0.98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0.90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0.57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0.16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0.27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0.66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0.69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0.06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0.25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0.60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0.14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0.26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0.64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0.29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0.92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0563F0-4837-479E-BFF1-A7200D6A7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178" y="1292941"/>
                <a:ext cx="6969643" cy="28101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6003F1-52D9-40AD-9919-6AD08D025D66}"/>
                  </a:ext>
                </a:extLst>
              </p:cNvPr>
              <p:cNvSpPr txBox="1"/>
              <p:nvPr/>
            </p:nvSpPr>
            <p:spPr>
              <a:xfrm>
                <a:off x="3797012" y="4513809"/>
                <a:ext cx="15499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=−1.95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6003F1-52D9-40AD-9919-6AD08D025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012" y="4513809"/>
                <a:ext cx="1549976" cy="369332"/>
              </a:xfrm>
              <a:prstGeom prst="rect">
                <a:avLst/>
              </a:prstGeom>
              <a:blipFill>
                <a:blip r:embed="rId5"/>
                <a:stretch>
                  <a:fillRect l="-1969" r="-4331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5495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4;p21">
            <a:extLst>
              <a:ext uri="{FF2B5EF4-FFF2-40B4-BE49-F238E27FC236}">
                <a16:creationId xmlns:a16="http://schemas.microsoft.com/office/drawing/2014/main" id="{CD88E91D-F767-4047-A5FC-8BE1BB19E9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Results: </a:t>
            </a:r>
            <a:r>
              <a:rPr lang="en-US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Optimal Scheduler Moves</a:t>
            </a:r>
            <a:endParaRPr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44D7A9-1713-4A51-8D00-CBCAFA338769}"/>
              </a:ext>
            </a:extLst>
          </p:cNvPr>
          <p:cNvSpPr/>
          <p:nvPr/>
        </p:nvSpPr>
        <p:spPr>
          <a:xfrm>
            <a:off x="646042" y="1750188"/>
            <a:ext cx="772270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4, 3, 2, 2, 2, 2, 2, 2, 2, 2, 2, 2, 2, 2, 2, 2, 2, 3, 3, 3, 3, 3, 3, 3, 2, 2, 2, 2, 2, 2, 2, 3, 2, 2, 2, 2, 2, 2, 2, 3, 3, 3, 2, 2, 2, 2, 2, …</a:t>
            </a:r>
          </a:p>
        </p:txBody>
      </p:sp>
    </p:spTree>
    <p:extLst>
      <p:ext uri="{BB962C8B-B14F-4D97-AF65-F5344CB8AC3E}">
        <p14:creationId xmlns:p14="http://schemas.microsoft.com/office/powerpoint/2010/main" val="2418839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4;p21">
            <a:extLst>
              <a:ext uri="{FF2B5EF4-FFF2-40B4-BE49-F238E27FC236}">
                <a16:creationId xmlns:a16="http://schemas.microsoft.com/office/drawing/2014/main" id="{CD88E91D-F767-4047-A5FC-8BE1BB19E9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Results: </a:t>
            </a:r>
            <a:r>
              <a:rPr lang="en-US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Optimal Scheduler Moves</a:t>
            </a:r>
            <a:endParaRPr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44D7A9-1713-4A51-8D00-CBCAFA338769}"/>
              </a:ext>
            </a:extLst>
          </p:cNvPr>
          <p:cNvSpPr/>
          <p:nvPr/>
        </p:nvSpPr>
        <p:spPr>
          <a:xfrm>
            <a:off x="646042" y="1750188"/>
            <a:ext cx="772270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4, 3,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3, 3, 3, 3, 3, 3, 3,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3,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3, 3, 3,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345198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buClr>
                <a:srgbClr val="FFFFFF"/>
              </a:buClr>
              <a:buFont typeface="Comfortaa"/>
              <a:buChar char="●"/>
            </a:pPr>
            <a:r>
              <a:rPr lang="en-US" dirty="0">
                <a:solidFill>
                  <a:srgbClr val="FFFFFF"/>
                </a:solidFill>
                <a:latin typeface="Comfortaa" panose="020B0604020202020204" charset="0"/>
                <a:ea typeface="Comfortaa"/>
                <a:cs typeface="Comfortaa"/>
                <a:sym typeface="Comfortaa"/>
              </a:rPr>
              <a:t>Trader was losing money when S&amp;P500 performed poorly</a:t>
            </a:r>
          </a:p>
          <a:p>
            <a:pPr lvl="1">
              <a:lnSpc>
                <a:spcPct val="100000"/>
              </a:lnSpc>
              <a:buClr>
                <a:srgbClr val="FFFFFF"/>
              </a:buClr>
              <a:buFont typeface="Comfortaa"/>
              <a:buChar char="●"/>
            </a:pPr>
            <a:r>
              <a:rPr lang="en-US" dirty="0">
                <a:solidFill>
                  <a:srgbClr val="FFFFFF"/>
                </a:solidFill>
                <a:latin typeface="Comfortaa" panose="020B0604020202020204" charset="0"/>
                <a:ea typeface="Comfortaa"/>
                <a:cs typeface="Comfortaa"/>
                <a:sym typeface="Comfortaa"/>
              </a:rPr>
              <a:t>Take on less risk during bad market conditions</a:t>
            </a:r>
          </a:p>
          <a:p>
            <a:pPr lvl="1">
              <a:lnSpc>
                <a:spcPct val="100000"/>
              </a:lnSpc>
              <a:buClr>
                <a:srgbClr val="FFFFFF"/>
              </a:buClr>
              <a:buFont typeface="Comfortaa"/>
              <a:buChar char="●"/>
            </a:pPr>
            <a:endParaRPr lang="en-US" dirty="0">
              <a:solidFill>
                <a:srgbClr val="FFFFFF"/>
              </a:solidFill>
              <a:latin typeface="Comfortaa" panose="020B0604020202020204" charset="0"/>
              <a:ea typeface="Comfortaa"/>
              <a:cs typeface="Comfortaa"/>
              <a:sym typeface="Comfortaa"/>
            </a:endParaRPr>
          </a:p>
          <a:p>
            <a:pPr lvl="0">
              <a:lnSpc>
                <a:spcPct val="100000"/>
              </a:lnSpc>
              <a:buClr>
                <a:srgbClr val="FFFFFF"/>
              </a:buClr>
              <a:buFont typeface="Comfortaa"/>
              <a:buChar char="●"/>
            </a:pPr>
            <a:r>
              <a:rPr lang="en-US" dirty="0">
                <a:solidFill>
                  <a:srgbClr val="FFFFFF"/>
                </a:solidFill>
                <a:latin typeface="Comfortaa" panose="020B0604020202020204" charset="0"/>
                <a:ea typeface="Comfortaa"/>
                <a:cs typeface="Comfortaa"/>
                <a:sym typeface="Comfortaa"/>
              </a:rPr>
              <a:t>Scheduler illuminated certain orderings of world states that made trader lose money</a:t>
            </a:r>
          </a:p>
          <a:p>
            <a:pPr lvl="1">
              <a:lnSpc>
                <a:spcPct val="100000"/>
              </a:lnSpc>
              <a:buClr>
                <a:srgbClr val="FFFFFF"/>
              </a:buClr>
              <a:buFont typeface="Comfortaa"/>
              <a:buChar char="●"/>
            </a:pPr>
            <a:r>
              <a:rPr lang="en-US" dirty="0">
                <a:solidFill>
                  <a:srgbClr val="FFFFFF"/>
                </a:solidFill>
                <a:latin typeface="Comfortaa" panose="020B0604020202020204" charset="0"/>
                <a:ea typeface="Comfortaa"/>
                <a:cs typeface="Comfortaa"/>
                <a:sym typeface="Comfortaa"/>
              </a:rPr>
              <a:t>Modify trader to account for these orderings</a:t>
            </a:r>
          </a:p>
          <a:p>
            <a:pPr marL="596900" lvl="1" indent="0">
              <a:lnSpc>
                <a:spcPct val="200000"/>
              </a:lnSpc>
              <a:buClr>
                <a:srgbClr val="FFFFFF"/>
              </a:buClr>
              <a:buNone/>
            </a:pPr>
            <a:endParaRPr lang="en-US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200000"/>
              </a:lnSpc>
              <a:buClr>
                <a:srgbClr val="FFFFFF"/>
              </a:buClr>
              <a:buFont typeface="Comfortaa"/>
              <a:buChar char="●"/>
            </a:pPr>
            <a:endParaRPr lang="en-US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-US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" name="Google Shape;114;p21">
            <a:extLst>
              <a:ext uri="{FF2B5EF4-FFF2-40B4-BE49-F238E27FC236}">
                <a16:creationId xmlns:a16="http://schemas.microsoft.com/office/drawing/2014/main" id="{CD88E91D-F767-4047-A5FC-8BE1BB19E9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Tweaks to Strategy</a:t>
            </a:r>
            <a:endParaRPr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4232997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4;p21">
            <a:extLst>
              <a:ext uri="{FF2B5EF4-FFF2-40B4-BE49-F238E27FC236}">
                <a16:creationId xmlns:a16="http://schemas.microsoft.com/office/drawing/2014/main" id="{CD88E91D-F767-4047-A5FC-8BE1BB19E9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Results: </a:t>
            </a:r>
            <a:r>
              <a:rPr lang="en-US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Optimal Scheduler Improved</a:t>
            </a:r>
            <a:endParaRPr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0563F0-4837-479E-BFF1-A7200D6A785C}"/>
                  </a:ext>
                </a:extLst>
              </p:cNvPr>
              <p:cNvSpPr txBox="1"/>
              <p:nvPr/>
            </p:nvSpPr>
            <p:spPr>
              <a:xfrm>
                <a:off x="1087178" y="1292941"/>
                <a:ext cx="6969643" cy="28101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.62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0.38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0.27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0.72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0.75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0.23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0.36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0.63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0.75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0.20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0.91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0563F0-4837-479E-BFF1-A7200D6A7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178" y="1292941"/>
                <a:ext cx="6969643" cy="28101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6003F1-52D9-40AD-9919-6AD08D025D66}"/>
                  </a:ext>
                </a:extLst>
              </p:cNvPr>
              <p:cNvSpPr txBox="1"/>
              <p:nvPr/>
            </p:nvSpPr>
            <p:spPr>
              <a:xfrm>
                <a:off x="3797012" y="4513809"/>
                <a:ext cx="15499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=−1.00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6003F1-52D9-40AD-9919-6AD08D025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012" y="4513809"/>
                <a:ext cx="1549976" cy="369332"/>
              </a:xfrm>
              <a:prstGeom prst="rect">
                <a:avLst/>
              </a:prstGeom>
              <a:blipFill>
                <a:blip r:embed="rId5"/>
                <a:stretch>
                  <a:fillRect l="-1969" r="-3937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674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Brownian Motion is Essential to Market Simulation</a:t>
            </a:r>
            <a:endParaRPr sz="24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Google Shape;72;p1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4071457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 algn="l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omfortaa"/>
                  <a:buChar char="●"/>
                </a:pPr>
                <a:r>
                  <a:rPr lang="en-US" dirty="0">
                    <a:solidFill>
                      <a:srgbClr val="FFFFFF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Random evolution</a:t>
                </a:r>
              </a:p>
              <a:p>
                <a:pPr lvl="1" indent="-342900">
                  <a:lnSpc>
                    <a:spcPct val="200000"/>
                  </a:lnSpc>
                  <a:spcBef>
                    <a:spcPts val="0"/>
                  </a:spcBef>
                  <a:buClr>
                    <a:srgbClr val="FFFFFF"/>
                  </a:buClr>
                  <a:buSzPts val="1800"/>
                  <a:buFont typeface="Comfortaa"/>
                  <a:buChar char="●"/>
                </a:pPr>
                <a:r>
                  <a:rPr lang="en-US" dirty="0">
                    <a:solidFill>
                      <a:srgbClr val="FFFFFF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Suspended particles in fluid</a:t>
                </a:r>
              </a:p>
              <a:p>
                <a:pPr marL="457200" lvl="0" indent="-342900" algn="l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omfortaa"/>
                  <a:buChar char="●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ⅆ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(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𝜇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ⅆ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𝑡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+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𝜎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ⅆ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) </m:t>
                    </m:r>
                  </m:oMath>
                </a14:m>
                <a:endParaRPr lang="en-US" dirty="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457200" lvl="0" indent="-342900" algn="l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omfortaa"/>
                  <a:buChar char="●"/>
                </a:pPr>
                <a:r>
                  <a:rPr lang="en-US" dirty="0">
                    <a:solidFill>
                      <a:srgbClr val="FFFFFF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Stock prices follow</a:t>
                </a:r>
                <a:endParaRPr dirty="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</mc:Choice>
        <mc:Fallback xmlns="">
          <p:sp>
            <p:nvSpPr>
              <p:cNvPr id="72" name="Google Shape;72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4071457" cy="3416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EC74E8E2-4F0D-4681-A11D-30E8DDD3E5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4111" y="1315233"/>
            <a:ext cx="4338189" cy="32536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FDD28E-B334-4116-9504-5A102BA9C235}"/>
              </a:ext>
            </a:extLst>
          </p:cNvPr>
          <p:cNvSpPr txBox="1"/>
          <p:nvPr/>
        </p:nvSpPr>
        <p:spPr>
          <a:xfrm>
            <a:off x="765313" y="3260035"/>
            <a:ext cx="2300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correlated GBMs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Results: </a:t>
            </a:r>
            <a:r>
              <a:rPr lang="en-US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Metric Improvement</a:t>
            </a:r>
            <a:endParaRPr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75240586-03BE-4AAB-AF6F-C8C79C5151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5696127"/>
                  </p:ext>
                </p:extLst>
              </p:nvPr>
            </p:nvGraphicFramePr>
            <p:xfrm>
              <a:off x="1650047" y="1914937"/>
              <a:ext cx="5843906" cy="131362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38201">
                      <a:extLst>
                        <a:ext uri="{9D8B030D-6E8A-4147-A177-3AD203B41FA5}">
                          <a16:colId xmlns:a16="http://schemas.microsoft.com/office/drawing/2014/main" val="4216763153"/>
                        </a:ext>
                      </a:extLst>
                    </a:gridCol>
                    <a:gridCol w="1943100">
                      <a:extLst>
                        <a:ext uri="{9D8B030D-6E8A-4147-A177-3AD203B41FA5}">
                          <a16:colId xmlns:a16="http://schemas.microsoft.com/office/drawing/2014/main" val="2173752407"/>
                        </a:ext>
                      </a:extLst>
                    </a:gridCol>
                    <a:gridCol w="3062605">
                      <a:extLst>
                        <a:ext uri="{9D8B030D-6E8A-4147-A177-3AD203B41FA5}">
                          <a16:colId xmlns:a16="http://schemas.microsoft.com/office/drawing/2014/main" val="22246288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200000"/>
                            </a:lnSpc>
                          </a:pPr>
                          <a:endParaRPr lang="en-US" sz="2000" dirty="0">
                            <a:solidFill>
                              <a:schemeClr val="bg1"/>
                            </a:solidFill>
                            <a:latin typeface="Comfortaa" panose="020B060402020202020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200000"/>
                            </a:lnSpc>
                          </a:pP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Comfortaa" panose="020B0604020202020204" charset="0"/>
                            </a:rPr>
                            <a:t>Long Short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200000"/>
                            </a:lnSpc>
                          </a:pP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Comfortaa" panose="020B0604020202020204" charset="0"/>
                            </a:rPr>
                            <a:t>Improved Long Short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970712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bg1"/>
                            </a:solidFill>
                            <a:latin typeface="Comfortaa" panose="020B060402020202020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Comfortaa" panose="020B0604020202020204" charset="0"/>
                            </a:rPr>
                            <a:t>-1.95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Comfortaa" panose="020B0604020202020204" charset="0"/>
                            </a:rPr>
                            <a:t>-1.00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71556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75240586-03BE-4AAB-AF6F-C8C79C5151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5696127"/>
                  </p:ext>
                </p:extLst>
              </p:nvPr>
            </p:nvGraphicFramePr>
            <p:xfrm>
              <a:off x="1650047" y="1914937"/>
              <a:ext cx="5843906" cy="131362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38201">
                      <a:extLst>
                        <a:ext uri="{9D8B030D-6E8A-4147-A177-3AD203B41FA5}">
                          <a16:colId xmlns:a16="http://schemas.microsoft.com/office/drawing/2014/main" val="4216763153"/>
                        </a:ext>
                      </a:extLst>
                    </a:gridCol>
                    <a:gridCol w="1943100">
                      <a:extLst>
                        <a:ext uri="{9D8B030D-6E8A-4147-A177-3AD203B41FA5}">
                          <a16:colId xmlns:a16="http://schemas.microsoft.com/office/drawing/2014/main" val="2173752407"/>
                        </a:ext>
                      </a:extLst>
                    </a:gridCol>
                    <a:gridCol w="3062605">
                      <a:extLst>
                        <a:ext uri="{9D8B030D-6E8A-4147-A177-3AD203B41FA5}">
                          <a16:colId xmlns:a16="http://schemas.microsoft.com/office/drawing/2014/main" val="2224628819"/>
                        </a:ext>
                      </a:extLst>
                    </a:gridCol>
                  </a:tblGrid>
                  <a:tr h="61258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200000"/>
                            </a:lnSpc>
                          </a:pPr>
                          <a:endParaRPr lang="en-US" sz="2000" dirty="0">
                            <a:solidFill>
                              <a:schemeClr val="bg1"/>
                            </a:solidFill>
                            <a:latin typeface="Comfortaa" panose="020B0604020202020204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200000"/>
                            </a:lnSpc>
                          </a:pP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Comfortaa" panose="020B0604020202020204" charset="0"/>
                            </a:rPr>
                            <a:t>Long Short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200000"/>
                            </a:lnSpc>
                          </a:pP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Comfortaa" panose="020B0604020202020204" charset="0"/>
                            </a:rPr>
                            <a:t>Improved Long Short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97071287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49" t="-90435" r="-599275" b="-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Comfortaa" panose="020B0604020202020204" charset="0"/>
                            </a:rPr>
                            <a:t>-1.95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Comfortaa" panose="020B0604020202020204" charset="0"/>
                            </a:rPr>
                            <a:t>-1.00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715566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1038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50B72F0-5B72-4529-8F01-B48D817E6C1F}"/>
              </a:ext>
            </a:extLst>
          </p:cNvPr>
          <p:cNvSpPr/>
          <p:nvPr/>
        </p:nvSpPr>
        <p:spPr>
          <a:xfrm>
            <a:off x="1419025" y="1525147"/>
            <a:ext cx="6269228" cy="2093205"/>
          </a:xfrm>
          <a:prstGeom prst="roundRect">
            <a:avLst>
              <a:gd name="adj" fmla="val 649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Comfortaa" panose="020B0604020202020204" charset="0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678821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70371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200000"/>
              </a:lnSpc>
              <a:buClr>
                <a:srgbClr val="FFFFFF"/>
              </a:buClr>
              <a:buFont typeface="Comfortaa"/>
              <a:buChar char="●"/>
            </a:pPr>
            <a:r>
              <a:rPr lang="en-US" dirty="0">
                <a:solidFill>
                  <a:srgbClr val="FFFFFF"/>
                </a:solidFill>
                <a:latin typeface="Comfortaa" panose="020B0604020202020204" charset="0"/>
                <a:ea typeface="Comfortaa"/>
                <a:cs typeface="Comfortaa"/>
                <a:sym typeface="Comfortaa"/>
              </a:rPr>
              <a:t>Buy and hold does reasonably well in real life</a:t>
            </a:r>
          </a:p>
          <a:p>
            <a:pPr lvl="1" indent="-34290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omfortaa"/>
              <a:buChar char="●"/>
            </a:pPr>
            <a:r>
              <a:rPr lang="en-US" dirty="0">
                <a:solidFill>
                  <a:srgbClr val="FFFFFF"/>
                </a:solidFill>
                <a:latin typeface="Comfortaa" panose="020B0604020202020204" charset="0"/>
                <a:ea typeface="Comfortaa"/>
                <a:cs typeface="Comfortaa"/>
                <a:sym typeface="Comfortaa"/>
              </a:rPr>
              <a:t>Beats most active mutual funds</a:t>
            </a:r>
          </a:p>
          <a:p>
            <a:pPr lvl="0">
              <a:lnSpc>
                <a:spcPct val="200000"/>
              </a:lnSpc>
              <a:buClr>
                <a:srgbClr val="FFFFFF"/>
              </a:buClr>
              <a:buFont typeface="Comfortaa"/>
              <a:buChar char="●"/>
            </a:pPr>
            <a:r>
              <a:rPr lang="en-US" dirty="0">
                <a:solidFill>
                  <a:srgbClr val="FFFFFF"/>
                </a:solidFill>
                <a:latin typeface="Comfortaa" panose="020B0604020202020204" charset="0"/>
                <a:ea typeface="Comfortaa"/>
                <a:cs typeface="Comfortaa"/>
                <a:sym typeface="Comfortaa"/>
              </a:rPr>
              <a:t>Reinforcement learning made strong schedulers</a:t>
            </a:r>
          </a:p>
          <a:p>
            <a:pPr lvl="0">
              <a:lnSpc>
                <a:spcPct val="200000"/>
              </a:lnSpc>
              <a:buClr>
                <a:srgbClr val="FFFFFF"/>
              </a:buClr>
              <a:buFont typeface="Comfortaa"/>
              <a:buChar char="●"/>
            </a:pPr>
            <a:r>
              <a:rPr lang="en-US" dirty="0">
                <a:solidFill>
                  <a:srgbClr val="FFFFFF"/>
                </a:solidFill>
                <a:latin typeface="Comfortaa" panose="020B0604020202020204" charset="0"/>
                <a:ea typeface="Comfortaa"/>
                <a:cs typeface="Comfortaa"/>
                <a:sym typeface="Comfortaa"/>
              </a:rPr>
              <a:t>Schedulers gave insight into constructing better trading strategies</a:t>
            </a:r>
          </a:p>
          <a:p>
            <a:pPr lvl="0">
              <a:lnSpc>
                <a:spcPct val="200000"/>
              </a:lnSpc>
              <a:buClr>
                <a:srgbClr val="FFFFFF"/>
              </a:buClr>
              <a:buFont typeface="Comfortaa"/>
              <a:buChar char="●"/>
            </a:pPr>
            <a:r>
              <a:rPr lang="en-US" dirty="0">
                <a:solidFill>
                  <a:srgbClr val="FFFFFF"/>
                </a:solidFill>
                <a:latin typeface="Comfortaa" panose="020B0604020202020204" charset="0"/>
                <a:ea typeface="Comfortaa"/>
                <a:cs typeface="Comfortaa"/>
                <a:sym typeface="Comfortaa"/>
              </a:rPr>
              <a:t>Real life is not that evil (usually)</a:t>
            </a:r>
          </a:p>
          <a:p>
            <a:pPr lvl="0">
              <a:lnSpc>
                <a:spcPct val="100000"/>
              </a:lnSpc>
              <a:buClr>
                <a:srgbClr val="FFFFFF"/>
              </a:buClr>
              <a:buFont typeface="Comfortaa"/>
              <a:buChar char="●"/>
            </a:pPr>
            <a:endParaRPr lang="en-US" u="sng" dirty="0">
              <a:solidFill>
                <a:srgbClr val="FFFFFF"/>
              </a:solidFill>
              <a:latin typeface="Comfortaa" panose="020B0604020202020204" charset="0"/>
              <a:ea typeface="Comfortaa"/>
              <a:cs typeface="Comfortaa"/>
              <a:sym typeface="Comfortaa"/>
            </a:endParaRPr>
          </a:p>
          <a:p>
            <a:pPr marL="596900" lvl="1" indent="0">
              <a:lnSpc>
                <a:spcPct val="200000"/>
              </a:lnSpc>
              <a:buClr>
                <a:srgbClr val="FFFFFF"/>
              </a:buClr>
              <a:buNone/>
            </a:pPr>
            <a:endParaRPr lang="en-US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200000"/>
              </a:lnSpc>
              <a:buClr>
                <a:srgbClr val="FFFFFF"/>
              </a:buClr>
              <a:buFont typeface="Comfortaa"/>
              <a:buChar char="●"/>
            </a:pPr>
            <a:endParaRPr lang="en-US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-US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" name="Google Shape;114;p21">
            <a:extLst>
              <a:ext uri="{FF2B5EF4-FFF2-40B4-BE49-F238E27FC236}">
                <a16:creationId xmlns:a16="http://schemas.microsoft.com/office/drawing/2014/main" id="{CD88E91D-F767-4047-A5FC-8BE1BB19E9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Discussion</a:t>
            </a:r>
            <a:endParaRPr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2127754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200000"/>
              </a:lnSpc>
              <a:buClr>
                <a:srgbClr val="FFFFFF"/>
              </a:buClr>
              <a:buFont typeface="Comfortaa"/>
              <a:buChar char="●"/>
            </a:pPr>
            <a:r>
              <a:rPr lang="en-US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Buy and hold does better than most strategies</a:t>
            </a:r>
          </a:p>
          <a:p>
            <a:pPr lvl="0">
              <a:lnSpc>
                <a:spcPct val="200000"/>
              </a:lnSpc>
              <a:buClr>
                <a:srgbClr val="FFFFFF"/>
              </a:buClr>
              <a:buFont typeface="Comfortaa"/>
              <a:buChar char="●"/>
            </a:pPr>
            <a:r>
              <a:rPr lang="en-US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Our system helped us come up with a decent long-short strategy</a:t>
            </a:r>
          </a:p>
          <a:p>
            <a:pPr lvl="0">
              <a:lnSpc>
                <a:spcPct val="200000"/>
              </a:lnSpc>
              <a:buClr>
                <a:srgbClr val="FFFFFF"/>
              </a:buClr>
              <a:buFont typeface="Comfortaa"/>
              <a:buChar char="●"/>
            </a:pPr>
            <a:r>
              <a:rPr lang="en-US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Our modified long-short strategy was even better</a:t>
            </a:r>
            <a:endParaRPr lang="en-US" dirty="0">
              <a:solidFill>
                <a:srgbClr val="FFFFFF"/>
              </a:solidFill>
              <a:latin typeface="Comfortaa" panose="020B0604020202020204" charset="0"/>
              <a:ea typeface="Comfortaa"/>
              <a:cs typeface="Comfortaa"/>
              <a:sym typeface="Comfortaa"/>
            </a:endParaRPr>
          </a:p>
          <a:p>
            <a:pPr lvl="1" indent="-34290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omfortaa"/>
              <a:buChar char="●"/>
            </a:pPr>
            <a:r>
              <a:rPr lang="en-US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Constructed based on what the scheduler told us about original strategy</a:t>
            </a:r>
            <a:endParaRPr lang="en-US" dirty="0">
              <a:solidFill>
                <a:srgbClr val="FFFFFF"/>
              </a:solidFill>
              <a:latin typeface="Comfortaa" panose="020B0604020202020204" charset="0"/>
              <a:ea typeface="Comfortaa"/>
              <a:cs typeface="Comfortaa"/>
              <a:sym typeface="Comfortaa"/>
            </a:endParaRPr>
          </a:p>
          <a:p>
            <a:pPr lvl="1" indent="-34290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omfortaa"/>
              <a:buChar char="●"/>
            </a:pPr>
            <a:endParaRPr lang="en-US" dirty="0">
              <a:solidFill>
                <a:srgbClr val="FFFFFF"/>
              </a:solidFill>
              <a:latin typeface="Comfortaa" panose="020B0604020202020204" charset="0"/>
              <a:ea typeface="Comfortaa"/>
              <a:cs typeface="Comfortaa"/>
              <a:sym typeface="Comfortaa"/>
            </a:endParaRPr>
          </a:p>
          <a:p>
            <a:pPr lvl="0">
              <a:lnSpc>
                <a:spcPct val="200000"/>
              </a:lnSpc>
              <a:buClr>
                <a:srgbClr val="FFFFFF"/>
              </a:buClr>
              <a:buFont typeface="Comfortaa"/>
              <a:buChar char="●"/>
            </a:pPr>
            <a:endParaRPr lang="en-US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lvl="0">
              <a:lnSpc>
                <a:spcPct val="100000"/>
              </a:lnSpc>
              <a:buClr>
                <a:srgbClr val="FFFFFF"/>
              </a:buClr>
              <a:buFont typeface="Comfortaa"/>
              <a:buChar char="●"/>
            </a:pPr>
            <a:endParaRPr lang="en-US" u="sng" dirty="0">
              <a:solidFill>
                <a:srgbClr val="FFFFFF"/>
              </a:solidFill>
              <a:latin typeface="Comfortaa" panose="020B0604020202020204" charset="0"/>
              <a:ea typeface="Comfortaa"/>
              <a:cs typeface="Comfortaa"/>
              <a:sym typeface="Comfortaa"/>
            </a:endParaRPr>
          </a:p>
          <a:p>
            <a:pPr marL="596900" lvl="1" indent="0">
              <a:lnSpc>
                <a:spcPct val="200000"/>
              </a:lnSpc>
              <a:buClr>
                <a:srgbClr val="FFFFFF"/>
              </a:buClr>
              <a:buNone/>
            </a:pPr>
            <a:endParaRPr lang="en-US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200000"/>
              </a:lnSpc>
              <a:buClr>
                <a:srgbClr val="FFFFFF"/>
              </a:buClr>
              <a:buFont typeface="Comfortaa"/>
              <a:buChar char="●"/>
            </a:pPr>
            <a:endParaRPr lang="en-US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-US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" name="Google Shape;114;p21">
            <a:extLst>
              <a:ext uri="{FF2B5EF4-FFF2-40B4-BE49-F238E27FC236}">
                <a16:creationId xmlns:a16="http://schemas.microsoft.com/office/drawing/2014/main" id="{CD88E91D-F767-4047-A5FC-8BE1BB19E9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Backtesting on real data</a:t>
            </a:r>
            <a:endParaRPr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34441023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4;p21">
            <a:extLst>
              <a:ext uri="{FF2B5EF4-FFF2-40B4-BE49-F238E27FC236}">
                <a16:creationId xmlns:a16="http://schemas.microsoft.com/office/drawing/2014/main" id="{CD88E91D-F767-4047-A5FC-8BE1BB19E9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Backtesting on real dat</a:t>
            </a:r>
            <a:r>
              <a:rPr lang="en-US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</a:t>
            </a:r>
            <a:endParaRPr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" name="Picture 6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6DED30EE-BB29-4F5D-B459-64D8ADF27F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03" b="4020"/>
          <a:stretch/>
        </p:blipFill>
        <p:spPr>
          <a:xfrm>
            <a:off x="1830225" y="1111602"/>
            <a:ext cx="5483549" cy="371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684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11700" y="923925"/>
            <a:ext cx="8520600" cy="3644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200000"/>
              </a:lnSpc>
              <a:buClr>
                <a:srgbClr val="FFFFFF"/>
              </a:buClr>
              <a:buFont typeface="Comfortaa"/>
              <a:buChar char="●"/>
            </a:pPr>
            <a:r>
              <a:rPr lang="en-US" dirty="0">
                <a:solidFill>
                  <a:srgbClr val="FFFFFF"/>
                </a:solidFill>
                <a:latin typeface="Comfortaa" panose="020B0604020202020204" charset="0"/>
                <a:ea typeface="Comfortaa"/>
                <a:cs typeface="Comfortaa"/>
                <a:sym typeface="Comfortaa"/>
              </a:rPr>
              <a:t>Statistical model checking can be used in portfolio optimization</a:t>
            </a:r>
          </a:p>
          <a:p>
            <a:pPr lvl="0">
              <a:lnSpc>
                <a:spcPct val="100000"/>
              </a:lnSpc>
              <a:buClr>
                <a:srgbClr val="FFFFFF"/>
              </a:buClr>
              <a:buFont typeface="Comfortaa"/>
              <a:buChar char="●"/>
            </a:pPr>
            <a:r>
              <a:rPr lang="en-US" dirty="0">
                <a:solidFill>
                  <a:srgbClr val="FFFFFF"/>
                </a:solidFill>
                <a:latin typeface="Comfortaa" panose="020B0604020202020204" charset="0"/>
                <a:ea typeface="Comfortaa"/>
                <a:cs typeface="Comfortaa"/>
                <a:sym typeface="Comfortaa"/>
              </a:rPr>
              <a:t>Optimal schedulers give good real-world insight into when a trading strategy loses money</a:t>
            </a:r>
            <a:endParaRPr lang="en-US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lvl="1" indent="-34290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omfortaa"/>
              <a:buChar char="●"/>
            </a:pPr>
            <a:r>
              <a:rPr lang="en-US" dirty="0">
                <a:solidFill>
                  <a:srgbClr val="FFFFFF"/>
                </a:solidFill>
                <a:latin typeface="Comfortaa" panose="020B0604020202020204" charset="0"/>
                <a:ea typeface="Comfortaa"/>
                <a:cs typeface="Comfortaa"/>
                <a:sym typeface="Comfortaa"/>
              </a:rPr>
              <a:t>Extremely important for hedge funds and investment banks</a:t>
            </a:r>
          </a:p>
          <a:p>
            <a:pPr marL="571500" lvl="1" indent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ts val="1800"/>
              <a:buNone/>
            </a:pPr>
            <a:endParaRPr lang="en-US" dirty="0">
              <a:solidFill>
                <a:srgbClr val="FFFFFF"/>
              </a:solidFill>
              <a:latin typeface="Comfortaa" panose="020B0604020202020204" charset="0"/>
              <a:ea typeface="Comfortaa"/>
              <a:cs typeface="Comfortaa"/>
              <a:sym typeface="Comfortaa"/>
            </a:endParaRPr>
          </a:p>
          <a:p>
            <a:pPr lvl="0">
              <a:lnSpc>
                <a:spcPct val="100000"/>
              </a:lnSpc>
              <a:buClr>
                <a:srgbClr val="FFFFFF"/>
              </a:buClr>
              <a:buFont typeface="Comfortaa"/>
              <a:buChar char="●"/>
            </a:pPr>
            <a:r>
              <a:rPr lang="en-US" dirty="0">
                <a:solidFill>
                  <a:srgbClr val="FFFFFF"/>
                </a:solidFill>
                <a:latin typeface="Comfortaa" panose="020B0604020202020204" charset="0"/>
                <a:ea typeface="Comfortaa"/>
                <a:cs typeface="Comfortaa"/>
                <a:sym typeface="Comfortaa"/>
              </a:rPr>
              <a:t>Can be extended to virtually anything that can be expressed as an MDP or state transition diagram</a:t>
            </a:r>
            <a:endParaRPr lang="en-US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lvl="1" indent="-34290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omfortaa"/>
              <a:buChar char="●"/>
            </a:pPr>
            <a:r>
              <a:rPr lang="en-US" dirty="0">
                <a:solidFill>
                  <a:srgbClr val="FFFFFF"/>
                </a:solidFill>
                <a:latin typeface="Comfortaa" panose="020B0604020202020204" charset="0"/>
                <a:ea typeface="Comfortaa"/>
                <a:cs typeface="Comfortaa"/>
                <a:sym typeface="Comfortaa"/>
              </a:rPr>
              <a:t>Mortgage pricing, options pricing, lattice-based term-structure modeling</a:t>
            </a:r>
          </a:p>
          <a:p>
            <a:pPr marL="571500" lvl="1" indent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ts val="1800"/>
              <a:buNone/>
            </a:pPr>
            <a:endParaRPr lang="en-US" dirty="0">
              <a:solidFill>
                <a:srgbClr val="FFFFFF"/>
              </a:solidFill>
              <a:latin typeface="Comfortaa" panose="020B0604020202020204" charset="0"/>
              <a:ea typeface="Comfortaa"/>
              <a:cs typeface="Comfortaa"/>
              <a:sym typeface="Comfortaa"/>
            </a:endParaRPr>
          </a:p>
          <a:p>
            <a:pPr lvl="0">
              <a:lnSpc>
                <a:spcPct val="200000"/>
              </a:lnSpc>
              <a:buClr>
                <a:srgbClr val="FFFFFF"/>
              </a:buClr>
              <a:buFont typeface="Comfortaa"/>
              <a:buChar char="●"/>
            </a:pPr>
            <a:endParaRPr lang="en-US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200000"/>
              </a:lnSpc>
              <a:buClr>
                <a:srgbClr val="FFFFFF"/>
              </a:buClr>
              <a:buFont typeface="Comfortaa"/>
              <a:buChar char="●"/>
            </a:pPr>
            <a:endParaRPr lang="en-US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-US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" name="Google Shape;114;p21">
            <a:extLst>
              <a:ext uri="{FF2B5EF4-FFF2-40B4-BE49-F238E27FC236}">
                <a16:creationId xmlns:a16="http://schemas.microsoft.com/office/drawing/2014/main" id="{CD88E91D-F767-4047-A5FC-8BE1BB19E9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Conclusion</a:t>
            </a:r>
            <a:endParaRPr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21615651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buClr>
                <a:srgbClr val="FFFFFF"/>
              </a:buClr>
              <a:buFont typeface="Comfortaa"/>
              <a:buChar char="●"/>
            </a:pPr>
            <a:r>
              <a:rPr lang="en-US" dirty="0">
                <a:solidFill>
                  <a:srgbClr val="FFFFFF"/>
                </a:solidFill>
                <a:latin typeface="Comfortaa" panose="020B0604020202020204" charset="0"/>
                <a:ea typeface="Comfortaa"/>
                <a:cs typeface="Comfortaa"/>
                <a:sym typeface="Comfortaa"/>
              </a:rPr>
              <a:t>Simulate Brownian Motion more accurately</a:t>
            </a:r>
            <a:endParaRPr lang="en-US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lvl="1" indent="-34290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omfortaa"/>
              <a:buChar char="●"/>
            </a:pPr>
            <a:r>
              <a:rPr lang="en-US" dirty="0">
                <a:solidFill>
                  <a:srgbClr val="FFFFFF"/>
                </a:solidFill>
                <a:latin typeface="Comfortaa" panose="020B0604020202020204" charset="0"/>
                <a:ea typeface="Comfortaa"/>
                <a:cs typeface="Comfortaa"/>
                <a:sym typeface="Comfortaa"/>
              </a:rPr>
              <a:t>Brownian bridge rather than sequential simulation</a:t>
            </a:r>
          </a:p>
          <a:p>
            <a:pPr marL="571500" lvl="1" indent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ts val="1800"/>
              <a:buNone/>
            </a:pPr>
            <a:endParaRPr lang="en-US" dirty="0">
              <a:solidFill>
                <a:srgbClr val="FFFFFF"/>
              </a:solidFill>
              <a:latin typeface="Comfortaa" panose="020B0604020202020204" charset="0"/>
              <a:ea typeface="Comfortaa"/>
              <a:cs typeface="Comfortaa"/>
              <a:sym typeface="Comfortaa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Comfortaa"/>
              <a:buChar char="●"/>
            </a:pPr>
            <a:r>
              <a:rPr lang="en-US" dirty="0">
                <a:solidFill>
                  <a:srgbClr val="FFFFFF"/>
                </a:solidFill>
                <a:latin typeface="Comfortaa" panose="020B0604020202020204" charset="0"/>
                <a:ea typeface="Comfortaa"/>
                <a:cs typeface="Comfortaa"/>
                <a:sym typeface="Comfortaa"/>
              </a:rPr>
              <a:t>Experiment with different world states and trading strategies </a:t>
            </a:r>
            <a:br>
              <a:rPr lang="en-US" dirty="0">
                <a:solidFill>
                  <a:srgbClr val="FFFFFF"/>
                </a:solidFill>
                <a:latin typeface="Comfortaa" panose="020B0604020202020204" charset="0"/>
                <a:ea typeface="Comfortaa"/>
                <a:cs typeface="Comfortaa"/>
                <a:sym typeface="Comfortaa"/>
              </a:rPr>
            </a:br>
            <a:endParaRPr lang="en-US" dirty="0">
              <a:solidFill>
                <a:srgbClr val="FFFFFF"/>
              </a:solidFill>
              <a:latin typeface="Comfortaa" panose="020B0604020202020204" charset="0"/>
              <a:ea typeface="Comfortaa"/>
              <a:cs typeface="Comfortaa"/>
              <a:sym typeface="Comfortaa"/>
            </a:endParaRPr>
          </a:p>
          <a:p>
            <a:pPr lvl="0">
              <a:lnSpc>
                <a:spcPct val="100000"/>
              </a:lnSpc>
              <a:buClr>
                <a:srgbClr val="FFFFFF"/>
              </a:buClr>
              <a:buFont typeface="Comfortaa"/>
              <a:buChar char="●"/>
            </a:pPr>
            <a:r>
              <a:rPr lang="en-US" dirty="0">
                <a:solidFill>
                  <a:srgbClr val="FFFFFF"/>
                </a:solidFill>
                <a:latin typeface="Comfortaa" panose="020B0604020202020204" charset="0"/>
                <a:ea typeface="Comfortaa"/>
                <a:cs typeface="Comfortaa"/>
                <a:sym typeface="Comfortaa"/>
              </a:rPr>
              <a:t>Optimize trading strategies with trader and scheduler locked in a two-player zero-sum game</a:t>
            </a:r>
            <a:endParaRPr lang="en-US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lvl="1" indent="-34290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omfortaa"/>
              <a:buChar char="●"/>
            </a:pPr>
            <a:r>
              <a:rPr lang="en-US" dirty="0">
                <a:solidFill>
                  <a:srgbClr val="FFFFFF"/>
                </a:solidFill>
                <a:latin typeface="Comfortaa" panose="020B0604020202020204" charset="0"/>
                <a:ea typeface="Comfortaa"/>
                <a:cs typeface="Comfortaa"/>
                <a:sym typeface="Comfortaa"/>
              </a:rPr>
              <a:t>Generative Adversarial Networks (zero-sum game between neural networks)</a:t>
            </a:r>
          </a:p>
          <a:p>
            <a:pPr lvl="1" indent="-34290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omfortaa"/>
              <a:buChar char="●"/>
            </a:pPr>
            <a:endParaRPr lang="en-US" dirty="0">
              <a:solidFill>
                <a:srgbClr val="FFFFFF"/>
              </a:solidFill>
              <a:latin typeface="Comfortaa" panose="020B0604020202020204" charset="0"/>
              <a:ea typeface="Comfortaa"/>
              <a:cs typeface="Comfortaa"/>
              <a:sym typeface="Comfortaa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Comfortaa"/>
              <a:buChar char="●"/>
            </a:pPr>
            <a:endParaRPr lang="en-US" dirty="0">
              <a:solidFill>
                <a:srgbClr val="FFFFFF"/>
              </a:solidFill>
              <a:latin typeface="Comfortaa" panose="020B0604020202020204" charset="0"/>
              <a:ea typeface="Comfortaa"/>
              <a:cs typeface="Comfortaa"/>
              <a:sym typeface="Comfortaa"/>
            </a:endParaRPr>
          </a:p>
          <a:p>
            <a:pPr marL="596900" lvl="1" indent="0">
              <a:lnSpc>
                <a:spcPct val="200000"/>
              </a:lnSpc>
              <a:buClr>
                <a:srgbClr val="FFFFFF"/>
              </a:buClr>
              <a:buNone/>
            </a:pPr>
            <a:endParaRPr lang="en-US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200000"/>
              </a:lnSpc>
              <a:buClr>
                <a:srgbClr val="FFFFFF"/>
              </a:buClr>
              <a:buFont typeface="Comfortaa"/>
              <a:buChar char="●"/>
            </a:pPr>
            <a:endParaRPr lang="en-US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-US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" name="Google Shape;114;p21">
            <a:extLst>
              <a:ext uri="{FF2B5EF4-FFF2-40B4-BE49-F238E27FC236}">
                <a16:creationId xmlns:a16="http://schemas.microsoft.com/office/drawing/2014/main" id="{CD88E91D-F767-4047-A5FC-8BE1BB19E9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Future Work</a:t>
            </a:r>
            <a:endParaRPr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42230662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References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[1] Ermogenous Angeliki. Brownian motion and its applications in the stock market. http://ecommons.udayton.edu/mth_epumd/15, 2006.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[2] Fischer Black and Myron Scholes. The pricing of options and corporate liabilities. Journal of Political Economy, 81(3):637–654, 1973.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[3] Tim Bollerslev. Generalized autoregressive conditional heteroskedasticity. Journal of Econometrics, 31(3):307 – 327, 1986.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[4] Gavin Cassar and Joseph J. Gerakos. Do risk management practices work? evidence from hedge funds. https://papers.ssrn.com/sol3/papers.cfm?abstract_id=1722250, Dec 2010.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[5] Joe Chang. Brownian motion conditional distributions. http://disi.unal.edu.co/~gjhernandezp/mathcomm/slides/bm.pdf. Accessed: 2018-11-18.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[6] D. Henriques, J. G. Martins, P. Zuliani, A. Platzer, and E. M. Clarke. Statistical model checking for markov decision processes. In 2012 Ninth International Conference on Quantitative Evaluation of Systems, pages 84–93, Sept 2012.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[7] D. Henriques, J. G. Martins, P. Zuliani, A. Platzer, and E. M. Clarke. Statistical model checking for markov decision processes. In 2012 Ninth International Conference on Quantitative Evaluation of Systems, pages 84–93, Sept 2012.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[8] Marta Kwiatkowska, Gethin Norman, and David Parker. Prism: Probabilistic symbolic model checker. In Tony Field, Peter G. Harrison, Jeremy Bradley, and Uli Harder, editors, Computer Performance Evaluation: Modelling Techniques and Tools, pages 200–204, Berlin, Heidelberg, 2002. Springer Berlin Heidelberg.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[9] Andrew W. Lo. Risk management for hedge funds: Introduction and overview. https://papers.ssrn.com/sol3/papers.cfm?abstract_id=283308, Sep 2001.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[10] Grant Olney Passmore and Denis Ignatovich. Formal verification of financial algorithms. In Leonardo de Moura, editor, Automated Deduction – CADE 26, pages 26–41, Cham, 2017. Springer International Publishing.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[11] Simon Peyton Jones, Jean-Marc Eber, and Julian Seward. Composing contracts: An adventure in financial engineering (functional pearl). SIGPLAN Not., 35(9):280–292, September 2000.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[12] André Platzer. Stochastic differential dynamic logic for stochastic hybrid programs. In Nikolaj Bjørner and Viorica Sofronie-Stokkermans, editors, Automated Deduction – CADE-23, pages 446–460, Berlin, Heidelberg, 2011. Springer Berlin Heidelberg.17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[13] Dr Reddy and V Clinton. Simulating stock prices using geometric brownian motion: Evidence from australian companies. 10:23–47, 01 2016.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2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[14] Karl Sigman. Simulating normal (gaussian) rvs with applications to simulating brownian motion and geometric brownian motion in one and two dimensions. http://www.columbia.edu/~ks20/4703-Sigman/4703-07-Notes-BM-GBM-I.pdf. Accessed: 2018-11-18.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Acknowledgments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Char char="●"/>
            </a:pPr>
            <a:r>
              <a:rPr lang="en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Professor Andr</a:t>
            </a:r>
            <a:r>
              <a:rPr lang="en-US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é</a:t>
            </a:r>
            <a:r>
              <a:rPr lang="en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Platzer</a:t>
            </a:r>
            <a:endParaRPr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Char char="●"/>
            </a:pPr>
            <a:r>
              <a:rPr lang="en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TAs Yong Kiam, Irene, Brandon, CPS Lab</a:t>
            </a:r>
            <a:endParaRPr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Char char="●"/>
            </a:pPr>
            <a:r>
              <a:rPr lang="en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Sponsors</a:t>
            </a:r>
            <a:endParaRPr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5" name="Google Shape;165;p28"/>
          <p:cNvSpPr/>
          <p:nvPr/>
        </p:nvSpPr>
        <p:spPr>
          <a:xfrm>
            <a:off x="429900" y="2477425"/>
            <a:ext cx="8284200" cy="2275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650" y="4014543"/>
            <a:ext cx="251985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650" y="3329900"/>
            <a:ext cx="2616425" cy="62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54699" y="4064542"/>
            <a:ext cx="185582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 rotWithShape="1">
          <a:blip r:embed="rId7">
            <a:alphaModFix/>
          </a:blip>
          <a:srcRect l="19716" t="15150" r="21020" b="48481"/>
          <a:stretch/>
        </p:blipFill>
        <p:spPr>
          <a:xfrm>
            <a:off x="3623700" y="3269025"/>
            <a:ext cx="1999924" cy="7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14810" y="3184160"/>
            <a:ext cx="795725" cy="79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 rotWithShape="1">
          <a:blip r:embed="rId9">
            <a:alphaModFix/>
          </a:blip>
          <a:srcRect t="23833" b="21652"/>
          <a:stretch/>
        </p:blipFill>
        <p:spPr>
          <a:xfrm>
            <a:off x="7528688" y="2571827"/>
            <a:ext cx="967950" cy="52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36651" y="2549326"/>
            <a:ext cx="1161842" cy="62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73650" y="2549326"/>
            <a:ext cx="513280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441688" y="3992000"/>
            <a:ext cx="2764812" cy="62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174249" y="3209799"/>
            <a:ext cx="889945" cy="74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SMC can make safety guarantees about trading strategies</a:t>
            </a:r>
            <a:endParaRPr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546033"/>
            <a:ext cx="8520600" cy="3022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200000"/>
              </a:lnSpc>
              <a:buClr>
                <a:srgbClr val="FFFFFF"/>
              </a:buClr>
              <a:buFont typeface="Comfortaa"/>
              <a:buChar char="●"/>
            </a:pPr>
            <a:r>
              <a:rPr lang="en-US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Markov Decision Process</a:t>
            </a:r>
          </a:p>
          <a:p>
            <a:pPr lvl="0">
              <a:lnSpc>
                <a:spcPct val="200000"/>
              </a:lnSpc>
              <a:buClr>
                <a:srgbClr val="FFFFFF"/>
              </a:buClr>
              <a:buFont typeface="Comfortaa"/>
              <a:buChar char="●"/>
            </a:pPr>
            <a:r>
              <a:rPr lang="en-US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Bound the probability that we lose money</a:t>
            </a:r>
          </a:p>
          <a:p>
            <a:pPr lvl="0">
              <a:lnSpc>
                <a:spcPct val="200000"/>
              </a:lnSpc>
              <a:buClr>
                <a:srgbClr val="FFFFFF"/>
              </a:buClr>
              <a:buFont typeface="Comfortaa"/>
              <a:buChar char="●"/>
            </a:pPr>
            <a:r>
              <a:rPr lang="en-US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Henriques et al. 2012: resolve nondeterminism</a:t>
            </a:r>
          </a:p>
          <a:p>
            <a:pPr marL="285750" indent="-285750">
              <a:lnSpc>
                <a:spcPct val="200000"/>
              </a:lnSpc>
              <a:spcAft>
                <a:spcPts val="1600"/>
              </a:spcAft>
            </a:pPr>
            <a:endParaRPr lang="en-US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285750" indent="-285750">
              <a:lnSpc>
                <a:spcPct val="200000"/>
              </a:lnSpc>
              <a:spcAft>
                <a:spcPts val="1600"/>
              </a:spcAft>
            </a:pPr>
            <a:endParaRPr lang="en-US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285750" indent="-285750">
              <a:lnSpc>
                <a:spcPct val="200000"/>
              </a:lnSpc>
              <a:spcAft>
                <a:spcPts val="1600"/>
              </a:spcAft>
            </a:pPr>
            <a:endParaRPr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-US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3451969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50B72F0-5B72-4529-8F01-B48D817E6C1F}"/>
              </a:ext>
            </a:extLst>
          </p:cNvPr>
          <p:cNvSpPr/>
          <p:nvPr/>
        </p:nvSpPr>
        <p:spPr>
          <a:xfrm>
            <a:off x="1419025" y="1525147"/>
            <a:ext cx="6269228" cy="2093205"/>
          </a:xfrm>
          <a:prstGeom prst="roundRect">
            <a:avLst>
              <a:gd name="adj" fmla="val 649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Comfortaa" panose="020B0604020202020204" charset="0"/>
              </a:rPr>
              <a:t>Definitions</a:t>
            </a:r>
          </a:p>
        </p:txBody>
      </p:sp>
    </p:spTree>
    <p:extLst>
      <p:ext uri="{BB962C8B-B14F-4D97-AF65-F5344CB8AC3E}">
        <p14:creationId xmlns:p14="http://schemas.microsoft.com/office/powerpoint/2010/main" val="590662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Trader and Scheduler</a:t>
            </a:r>
            <a:endParaRPr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58220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Char char="●"/>
            </a:pPr>
            <a:r>
              <a:rPr lang="en-US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Trader</a:t>
            </a:r>
          </a:p>
          <a:p>
            <a:pPr lvl="1" indent="-34290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omfortaa"/>
              <a:buChar char="●"/>
            </a:pPr>
            <a:r>
              <a:rPr lang="en-US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Chooses a strategy</a:t>
            </a:r>
          </a:p>
          <a:p>
            <a:pPr lvl="2" indent="-34290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omfortaa"/>
              <a:buChar char="●"/>
            </a:pPr>
            <a:r>
              <a:rPr lang="en-US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How to allocate wealth in each time period</a:t>
            </a:r>
          </a:p>
          <a:p>
            <a:pPr lvl="1" indent="-34290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omfortaa"/>
              <a:buChar char="●"/>
            </a:pPr>
            <a:r>
              <a:rPr lang="en-US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Goal: Make as much money as possible</a:t>
            </a:r>
          </a:p>
          <a:p>
            <a:pPr lvl="0">
              <a:lnSpc>
                <a:spcPct val="200000"/>
              </a:lnSpc>
              <a:buClr>
                <a:srgbClr val="FFFFFF"/>
              </a:buClr>
              <a:buFont typeface="Comfortaa"/>
              <a:buChar char="●"/>
            </a:pPr>
            <a:r>
              <a:rPr lang="en-US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Scheduler</a:t>
            </a:r>
          </a:p>
          <a:p>
            <a:pPr lvl="1" indent="-34290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omfortaa"/>
              <a:buChar char="●"/>
            </a:pPr>
            <a:r>
              <a:rPr lang="en-US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Chooses “world state” - how the market behaves</a:t>
            </a:r>
          </a:p>
          <a:p>
            <a:pPr lvl="1" indent="-34290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omfortaa"/>
              <a:buChar char="●"/>
            </a:pPr>
            <a:r>
              <a:rPr lang="en-US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Tries to make trader lose money</a:t>
            </a:r>
          </a:p>
          <a:p>
            <a:pPr marL="596900" lvl="1" indent="0">
              <a:lnSpc>
                <a:spcPct val="200000"/>
              </a:lnSpc>
              <a:buClr>
                <a:srgbClr val="FFFFFF"/>
              </a:buClr>
              <a:buNone/>
            </a:pPr>
            <a:endParaRPr lang="en-US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lvl="1">
              <a:lnSpc>
                <a:spcPct val="200000"/>
              </a:lnSpc>
              <a:buClr>
                <a:srgbClr val="FFFFFF"/>
              </a:buClr>
              <a:buFont typeface="Comfortaa"/>
              <a:buChar char="●"/>
            </a:pPr>
            <a:endParaRPr lang="en-US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200000"/>
              </a:lnSpc>
              <a:buClr>
                <a:srgbClr val="FFFFFF"/>
              </a:buClr>
              <a:buFont typeface="Comfortaa"/>
              <a:buChar char="●"/>
            </a:pPr>
            <a:endParaRPr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3236318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Assets and Portfolio</a:t>
            </a:r>
            <a:endParaRPr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Char char="●"/>
            </a:pPr>
            <a:r>
              <a:rPr lang="en-US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Controlled by the trader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Char char="●"/>
            </a:pPr>
            <a:r>
              <a:rPr lang="en-US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8 assets</a:t>
            </a:r>
          </a:p>
          <a:p>
            <a:pPr lvl="1" indent="-34290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omfortaa"/>
              <a:buChar char="●"/>
            </a:pPr>
            <a:r>
              <a:rPr lang="en-US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7 stocks</a:t>
            </a:r>
          </a:p>
          <a:p>
            <a:pPr lvl="1" indent="-34290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omfortaa"/>
              <a:buChar char="●"/>
            </a:pPr>
            <a:r>
              <a:rPr lang="en-US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1 risk-free</a:t>
            </a:r>
          </a:p>
          <a:p>
            <a:pPr>
              <a:lnSpc>
                <a:spcPct val="200000"/>
              </a:lnSpc>
              <a:buClr>
                <a:srgbClr val="FFFFFF"/>
              </a:buClr>
              <a:buFont typeface="Comfortaa"/>
              <a:buChar char="●"/>
            </a:pPr>
            <a:r>
              <a:rPr lang="en-US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Allocation vector</a:t>
            </a:r>
          </a:p>
          <a:p>
            <a:pPr>
              <a:lnSpc>
                <a:spcPct val="200000"/>
              </a:lnSpc>
              <a:buClr>
                <a:srgbClr val="FFFFFF"/>
              </a:buClr>
              <a:buFont typeface="Comfortaa"/>
              <a:buChar char="●"/>
            </a:pPr>
            <a:endParaRPr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54B3A12-7156-4FE6-89D1-8E115074EA1C}"/>
                  </a:ext>
                </a:extLst>
              </p:cNvPr>
              <p:cNvSpPr txBox="1"/>
              <p:nvPr/>
            </p:nvSpPr>
            <p:spPr>
              <a:xfrm>
                <a:off x="5789693" y="1203426"/>
                <a:ext cx="2136611" cy="27366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4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ank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AAPL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MSFT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GOOG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JNJ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JPM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XOM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0.1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0.1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54B3A12-7156-4FE6-89D1-8E115074E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693" y="1203426"/>
                <a:ext cx="2136611" cy="27366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463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72" y="0"/>
            <a:ext cx="914399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World States</a:t>
            </a:r>
            <a:endParaRPr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Google Shape;65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616989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>
                  <a:lnSpc>
                    <a:spcPct val="200000"/>
                  </a:lnSpc>
                  <a:buClr>
                    <a:srgbClr val="FFFFFF"/>
                  </a:buClr>
                  <a:buFont typeface="Comfortaa"/>
                  <a:buChar char="●"/>
                </a:pPr>
                <a:r>
                  <a:rPr lang="en-US" dirty="0">
                    <a:solidFill>
                      <a:srgbClr val="FFFFFF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Influences how stock prices behave</a:t>
                </a:r>
              </a:p>
              <a:p>
                <a:pPr lvl="1" indent="-342900">
                  <a:lnSpc>
                    <a:spcPct val="200000"/>
                  </a:lnSpc>
                  <a:spcBef>
                    <a:spcPts val="0"/>
                  </a:spcBef>
                  <a:buClr>
                    <a:srgbClr val="FFFFFF"/>
                  </a:buClr>
                  <a:buSzPts val="1800"/>
                  <a:buFont typeface="Comfortaa"/>
                  <a:buChar char="●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𝜇</m:t>
                    </m:r>
                  </m:oMath>
                </a14:m>
                <a:r>
                  <a:rPr lang="en-US" dirty="0">
                    <a:solidFill>
                      <a:srgbClr val="FFFFFF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: drift</a:t>
                </a:r>
              </a:p>
              <a:p>
                <a:pPr lvl="1" indent="-342900">
                  <a:lnSpc>
                    <a:spcPct val="200000"/>
                  </a:lnSpc>
                  <a:spcBef>
                    <a:spcPts val="0"/>
                  </a:spcBef>
                  <a:buClr>
                    <a:srgbClr val="FFFFFF"/>
                  </a:buClr>
                  <a:buSzPts val="1800"/>
                  <a:buFont typeface="Comfortaa"/>
                  <a:buChar char="●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rgbClr val="FFFFFF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: volatility</a:t>
                </a:r>
              </a:p>
              <a:p>
                <a:pPr marL="457200" lvl="0" indent="-342900" algn="l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omfortaa"/>
                  <a:buChar char="●"/>
                </a:pPr>
                <a:r>
                  <a:rPr lang="en-US" dirty="0">
                    <a:solidFill>
                      <a:srgbClr val="FFFFFF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Based on S&amp;P500</a:t>
                </a:r>
              </a:p>
              <a:p>
                <a:pPr lvl="1" indent="-342900">
                  <a:lnSpc>
                    <a:spcPct val="200000"/>
                  </a:lnSpc>
                  <a:spcBef>
                    <a:spcPts val="0"/>
                  </a:spcBef>
                  <a:buClr>
                    <a:srgbClr val="FFFFFF"/>
                  </a:buClr>
                  <a:buSzPts val="1800"/>
                  <a:buFont typeface="Comfortaa"/>
                  <a:buChar char="●"/>
                </a:pPr>
                <a:r>
                  <a:rPr lang="en-US" dirty="0">
                    <a:solidFill>
                      <a:srgbClr val="FFFFFF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Ex: S&amp;P500 going up in price</a:t>
                </a:r>
              </a:p>
              <a:p>
                <a:pPr marL="457200" lvl="0" indent="-342900" algn="l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omfortaa"/>
                  <a:buChar char="●"/>
                </a:pPr>
                <a:r>
                  <a:rPr lang="en-US" dirty="0">
                    <a:solidFill>
                      <a:srgbClr val="FFFFFF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Transition to other world states</a:t>
                </a:r>
              </a:p>
              <a:p>
                <a:pPr>
                  <a:lnSpc>
                    <a:spcPct val="200000"/>
                  </a:lnSpc>
                  <a:buClr>
                    <a:srgbClr val="FFFFFF"/>
                  </a:buClr>
                  <a:buFont typeface="Comfortaa"/>
                  <a:buChar char="●"/>
                </a:pPr>
                <a:endParaRPr lang="en-US" dirty="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0" lvl="0" indent="0" algn="l" rtl="0">
                  <a:lnSpc>
                    <a:spcPct val="200000"/>
                  </a:lnSpc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dirty="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</mc:Choice>
        <mc:Fallback xmlns="">
          <p:sp>
            <p:nvSpPr>
              <p:cNvPr id="65" name="Google Shape;65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6169890" cy="3416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503A1F-BC29-4D06-AA64-1A3C9C913352}"/>
                  </a:ext>
                </a:extLst>
              </p:cNvPr>
              <p:cNvSpPr txBox="1"/>
              <p:nvPr/>
            </p:nvSpPr>
            <p:spPr>
              <a:xfrm>
                <a:off x="5313158" y="1462750"/>
                <a:ext cx="2967607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503A1F-BC29-4D06-AA64-1A3C9C913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158" y="1462750"/>
                <a:ext cx="2967607" cy="15874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3E7D391-C5B2-4C4F-B75C-D2989A164A5B}"/>
              </a:ext>
            </a:extLst>
          </p:cNvPr>
          <p:cNvSpPr txBox="1"/>
          <p:nvPr/>
        </p:nvSpPr>
        <p:spPr>
          <a:xfrm>
            <a:off x="5363081" y="3279165"/>
            <a:ext cx="3469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mfortaa" panose="020B0604020202020204" charset="0"/>
              </a:rPr>
              <a:t>Transition matrix for 4 world states</a:t>
            </a:r>
          </a:p>
        </p:txBody>
      </p:sp>
    </p:spTree>
    <p:extLst>
      <p:ext uri="{BB962C8B-B14F-4D97-AF65-F5344CB8AC3E}">
        <p14:creationId xmlns:p14="http://schemas.microsoft.com/office/powerpoint/2010/main" val="905306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50B72F0-5B72-4529-8F01-B48D817E6C1F}"/>
              </a:ext>
            </a:extLst>
          </p:cNvPr>
          <p:cNvSpPr/>
          <p:nvPr/>
        </p:nvSpPr>
        <p:spPr>
          <a:xfrm>
            <a:off x="1419025" y="1525147"/>
            <a:ext cx="6269228" cy="2093205"/>
          </a:xfrm>
          <a:prstGeom prst="roundRect">
            <a:avLst>
              <a:gd name="adj" fmla="val 649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Comfortaa" panose="020B0604020202020204" charset="0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5071290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1460</Words>
  <Application>Microsoft Office PowerPoint</Application>
  <PresentationFormat>On-screen Show (16:9)</PresentationFormat>
  <Paragraphs>195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Courier New</vt:lpstr>
      <vt:lpstr>Wingdings</vt:lpstr>
      <vt:lpstr>Arial</vt:lpstr>
      <vt:lpstr>Comfortaa</vt:lpstr>
      <vt:lpstr>Cambria Math</vt:lpstr>
      <vt:lpstr>Simple Light</vt:lpstr>
      <vt:lpstr>PowerPoint Presentation</vt:lpstr>
      <vt:lpstr>Markets are becoming more complex</vt:lpstr>
      <vt:lpstr>Brownian Motion is Essential to Market Simulation</vt:lpstr>
      <vt:lpstr>SMC can make safety guarantees about trading strategies</vt:lpstr>
      <vt:lpstr>PowerPoint Presentation</vt:lpstr>
      <vt:lpstr>Trader and Scheduler</vt:lpstr>
      <vt:lpstr>Assets and Portfolio</vt:lpstr>
      <vt:lpstr>World States</vt:lpstr>
      <vt:lpstr>PowerPoint Presentation</vt:lpstr>
      <vt:lpstr>New probabilistic syntax to SⅆL</vt:lpstr>
      <vt:lpstr>Model</vt:lpstr>
      <vt:lpstr>Preconditions</vt:lpstr>
      <vt:lpstr>Hybrid Program</vt:lpstr>
      <vt:lpstr>Postcondition and Formula</vt:lpstr>
      <vt:lpstr>PowerPoint Presentation</vt:lpstr>
      <vt:lpstr>Market Simulation</vt:lpstr>
      <vt:lpstr>Making an Evil Scheduler</vt:lpstr>
      <vt:lpstr>Training example: Evaluate</vt:lpstr>
      <vt:lpstr>Training example: Improve</vt:lpstr>
      <vt:lpstr>Training example: Evaluate</vt:lpstr>
      <vt:lpstr>Training example: Converge</vt:lpstr>
      <vt:lpstr>PowerPoint Presentation</vt:lpstr>
      <vt:lpstr>Sampling and Metric</vt:lpstr>
      <vt:lpstr>Results: Optimal Scheduler</vt:lpstr>
      <vt:lpstr>Results: Optimal Scheduler</vt:lpstr>
      <vt:lpstr>Results: Optimal Scheduler Moves</vt:lpstr>
      <vt:lpstr>Results: Optimal Scheduler Moves</vt:lpstr>
      <vt:lpstr>Tweaks to Strategy</vt:lpstr>
      <vt:lpstr>Results: Optimal Scheduler Improved</vt:lpstr>
      <vt:lpstr>Results: Metric Improvement</vt:lpstr>
      <vt:lpstr>PowerPoint Presentation</vt:lpstr>
      <vt:lpstr>Discussion</vt:lpstr>
      <vt:lpstr>Backtesting on real data</vt:lpstr>
      <vt:lpstr>Backtesting on real data</vt:lpstr>
      <vt:lpstr>Conclusion</vt:lpstr>
      <vt:lpstr>Future Work</vt:lpstr>
      <vt:lpstr>References</vt:lpstr>
      <vt:lpstr>Acknowledgments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myou</cp:lastModifiedBy>
  <cp:revision>50</cp:revision>
  <cp:lastPrinted>2018-12-12T03:43:15Z</cp:lastPrinted>
  <dcterms:modified xsi:type="dcterms:W3CDTF">2018-12-12T03:48:54Z</dcterms:modified>
</cp:coreProperties>
</file>