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8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20160">
          <p15:clr>
            <a:srgbClr val="A4A3A4"/>
          </p15:clr>
        </p15:guide>
        <p15:guide id="4" orient="horz">
          <p15:clr>
            <a:srgbClr val="A4A3A4"/>
          </p15:clr>
        </p15:guide>
        <p15:guide id="5" pos="581">
          <p15:clr>
            <a:srgbClr val="A4A3A4"/>
          </p15:clr>
        </p15:guide>
        <p15:guide id="6" pos="27069">
          <p15:clr>
            <a:srgbClr val="A4A3A4"/>
          </p15:clr>
        </p15:guide>
        <p15:guide id="7" pos="207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52" autoAdjust="0"/>
    <p:restoredTop sz="94596" autoAdjust="0"/>
  </p:normalViewPr>
  <p:slideViewPr>
    <p:cSldViewPr snapToGrid="0" snapToObjects="1" showGuides="1">
      <p:cViewPr>
        <p:scale>
          <a:sx n="16" d="100"/>
          <a:sy n="16" d="100"/>
        </p:scale>
        <p:origin x="1956" y="74"/>
      </p:cViewPr>
      <p:guideLst>
        <p:guide orient="horz" pos="3318"/>
        <p:guide orient="horz" pos="288"/>
        <p:guide orient="horz" pos="20160"/>
        <p:guide orient="horz"/>
        <p:guide pos="581"/>
        <p:guide pos="27069"/>
        <p:guide pos="207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7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3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4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900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5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801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9674" y="637848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77827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7825" y="14212513"/>
            <a:ext cx="10050462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460161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60162" y="5548749"/>
            <a:ext cx="10048875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MATERIALS &amp; METHODS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385343" y="6378481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2377404" y="5548749"/>
            <a:ext cx="10058400" cy="754045"/>
          </a:xfrm>
          <a:prstGeom prst="rect">
            <a:avLst/>
          </a:prstGeom>
          <a:noFill/>
        </p:spPr>
        <p:txBody>
          <a:bodyPr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RESULTS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3390292" y="5548749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390292" y="6378481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3390292" y="14272738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3390292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3390292" y="25679401"/>
            <a:ext cx="10047018" cy="754045"/>
          </a:xfrm>
          <a:prstGeom prst="rect">
            <a:avLst/>
          </a:prstGeom>
          <a:noFill/>
        </p:spPr>
        <p:txBody>
          <a:bodyPr wrap="square" lIns="91436" tIns="91436" rIns="91436" bIns="91436" anchor="ctr" anchorCtr="0">
            <a:spAutoFit/>
          </a:bodyPr>
          <a:lstStyle>
            <a:lvl1pPr marL="0" indent="0" algn="ctr">
              <a:buNone/>
              <a:defRPr sz="37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3390292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459674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5932593" y="338394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60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5932593" y="2103787"/>
            <a:ext cx="31998968" cy="128016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88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5932593" y="465813"/>
            <a:ext cx="31998968" cy="163797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115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567305" y="32390910"/>
            <a:ext cx="2514600" cy="33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3" tIns="45623" rIns="91263" bIns="45623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5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DESIGN © 2015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4388900" rtl="0" eaLnBrk="1" latinLnBrk="0" hangingPunct="1">
        <a:spcBef>
          <a:spcPct val="0"/>
        </a:spcBef>
        <a:buNone/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45838" indent="-1645838" algn="l" defTabSz="438890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982" indent="-1371531" algn="l" defTabSz="4388900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577" indent="-1097226" algn="l" defTabSz="438890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026" indent="-1097226" algn="l" defTabSz="438890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ou@andrew.cmu.edu" TargetMode="External"/><Relationship Id="rId2" Type="http://schemas.openxmlformats.org/officeDocument/2006/relationships/hyperlink" Target="mailto:jingjinx@Andrew.cmu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  <a:latin typeface="Comfortaa" panose="020F04030600000600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7827" y="5371778"/>
            <a:ext cx="10048875" cy="1107988"/>
          </a:xfrm>
        </p:spPr>
        <p:txBody>
          <a:bodyPr/>
          <a:lstStyle/>
          <a:p>
            <a:r>
              <a:rPr lang="en-US" sz="6000" u="none" dirty="0">
                <a:solidFill>
                  <a:schemeClr val="tx1"/>
                </a:solidFill>
                <a:latin typeface="Comfortaa" panose="020F0403060000060003" pitchFamily="34" charset="0"/>
              </a:rPr>
              <a:t>Abstract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77825" y="14035542"/>
            <a:ext cx="10050462" cy="1107988"/>
          </a:xfrm>
        </p:spPr>
        <p:txBody>
          <a:bodyPr/>
          <a:lstStyle/>
          <a:p>
            <a:r>
              <a:rPr lang="en-US" sz="6000" u="none" dirty="0">
                <a:solidFill>
                  <a:schemeClr val="tx1"/>
                </a:solidFill>
                <a:latin typeface="Comfortaa" panose="020F0403060000060003" pitchFamily="34" charset="0"/>
              </a:rPr>
              <a:t>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460162" y="5371779"/>
            <a:ext cx="10048875" cy="1107988"/>
          </a:xfrm>
        </p:spPr>
        <p:txBody>
          <a:bodyPr/>
          <a:lstStyle/>
          <a:p>
            <a:r>
              <a:rPr lang="en-US" sz="6000" u="none" dirty="0">
                <a:solidFill>
                  <a:schemeClr val="tx1"/>
                </a:solidFill>
                <a:latin typeface="Comfortaa" panose="020F0403060000060003" pitchFamily="34" charset="0"/>
              </a:rPr>
              <a:t>Process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2377404" y="5371778"/>
            <a:ext cx="10058400" cy="1107988"/>
          </a:xfrm>
        </p:spPr>
        <p:txBody>
          <a:bodyPr/>
          <a:lstStyle/>
          <a:p>
            <a:r>
              <a:rPr lang="en-US" sz="6000" u="none" dirty="0">
                <a:solidFill>
                  <a:schemeClr val="tx1"/>
                </a:solidFill>
                <a:latin typeface="Comfortaa" panose="020F0403060000060003" pitchFamily="34" charset="0"/>
              </a:rPr>
              <a:t>Results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33390292" y="5371778"/>
            <a:ext cx="10047018" cy="1107988"/>
          </a:xfrm>
        </p:spPr>
        <p:txBody>
          <a:bodyPr/>
          <a:lstStyle/>
          <a:p>
            <a:r>
              <a:rPr lang="en-US" sz="6000" u="none" dirty="0">
                <a:solidFill>
                  <a:schemeClr val="tx1"/>
                </a:solidFill>
                <a:latin typeface="Comfortaa" panose="020F0403060000060003" pitchFamily="34" charset="0"/>
              </a:rPr>
              <a:t>Conclusion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  <a:latin typeface="Comfortaa" panose="020F0403060000060003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33390292" y="14095767"/>
            <a:ext cx="10047018" cy="1107988"/>
          </a:xfrm>
        </p:spPr>
        <p:txBody>
          <a:bodyPr/>
          <a:lstStyle/>
          <a:p>
            <a:r>
              <a:rPr lang="en-US" sz="6000" u="none" dirty="0">
                <a:solidFill>
                  <a:schemeClr val="tx1"/>
                </a:solidFill>
                <a:latin typeface="Comfortaa" panose="020F0403060000060003" pitchFamily="34" charset="0"/>
              </a:rPr>
              <a:t>Acknowledgments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  <a:latin typeface="Comfortaa" panose="020F0403060000060003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33390292" y="25594763"/>
            <a:ext cx="10047018" cy="923322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Comfortaa" panose="020F0403060000060003" pitchFamily="34" charset="0"/>
              </a:rPr>
              <a:t>References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  <a:latin typeface="Comfortaa" panose="020F0403060000060003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96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  <a:latin typeface="Comfortaa" panose="020F0403060000060003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mfortaa" panose="020F0403060000060003" pitchFamily="34" charset="0"/>
              </a:rPr>
              <a:t>15-418 Final Project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Comfortaa" panose="020F0403060000060003" pitchFamily="34" charset="0"/>
              </a:rPr>
              <a:t>Annie Xu (</a:t>
            </a:r>
            <a:r>
              <a:rPr lang="en-US" dirty="0">
                <a:solidFill>
                  <a:schemeClr val="tx1"/>
                </a:solidFill>
                <a:latin typeface="Comfortaa" panose="020F0403060000060003" pitchFamily="34" charset="0"/>
                <a:hlinkClick r:id="rId2"/>
              </a:rPr>
              <a:t>jingjinx@andrew.cmu.edu</a:t>
            </a:r>
            <a:r>
              <a:rPr lang="en-US" dirty="0">
                <a:solidFill>
                  <a:schemeClr val="tx1"/>
                </a:solidFill>
                <a:latin typeface="Comfortaa" panose="020F0403060000060003" pitchFamily="34" charset="0"/>
              </a:rPr>
              <a:t>) 	Michael You (</a:t>
            </a:r>
            <a:r>
              <a:rPr lang="en-US" dirty="0">
                <a:solidFill>
                  <a:schemeClr val="tx1"/>
                </a:solidFill>
                <a:latin typeface="Comfortaa" panose="020F0403060000060003" pitchFamily="34" charset="0"/>
                <a:hlinkClick r:id="rId3"/>
              </a:rPr>
              <a:t>myou@andrew.cmu.edu</a:t>
            </a:r>
            <a:r>
              <a:rPr lang="en-US" dirty="0">
                <a:solidFill>
                  <a:schemeClr val="tx1"/>
                </a:solidFill>
                <a:latin typeface="Comfortaa" panose="020F0403060000060003" pitchFamily="34" charset="0"/>
              </a:rPr>
              <a:t>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omfortaa" panose="020F0403060000060003" pitchFamily="34" charset="0"/>
              </a:rPr>
              <a:t>Live Generation of Video Game Music with CUDA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4C6367-B9B9-4BC5-A056-0DE851296FC7}"/>
              </a:ext>
            </a:extLst>
          </p:cNvPr>
          <p:cNvSpPr/>
          <p:nvPr/>
        </p:nvSpPr>
        <p:spPr>
          <a:xfrm>
            <a:off x="11680455" y="6886247"/>
            <a:ext cx="9694548" cy="3163330"/>
          </a:xfrm>
          <a:prstGeom prst="roundRect">
            <a:avLst>
              <a:gd name="adj" fmla="val 1036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/>
                </a:solidFill>
                <a:latin typeface="Comfortaa" panose="020F0403060000060003" pitchFamily="34" charset="0"/>
              </a:rPr>
              <a:t>Preprocessing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Comfortaa" panose="020F0403060000060003" pitchFamily="34" charset="0"/>
              </a:rPr>
              <a:t>Convert MIDI to 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Comfortaa" panose="020F0403060000060003" pitchFamily="34" charset="0"/>
              </a:rPr>
              <a:t>Transpose to C Major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Comfortaa" panose="020F0403060000060003" pitchFamily="34" charset="0"/>
              </a:rPr>
              <a:t>Specific encoding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6B4DCD2-D10F-430B-9434-3446A8E8F8B5}"/>
              </a:ext>
            </a:extLst>
          </p:cNvPr>
          <p:cNvSpPr/>
          <p:nvPr/>
        </p:nvSpPr>
        <p:spPr>
          <a:xfrm>
            <a:off x="11723586" y="10572557"/>
            <a:ext cx="9608285" cy="8047952"/>
          </a:xfrm>
          <a:prstGeom prst="roundRect">
            <a:avLst>
              <a:gd name="adj" fmla="val 530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u="sng" dirty="0">
                <a:solidFill>
                  <a:schemeClr val="tx1"/>
                </a:solidFill>
                <a:latin typeface="Comfortaa" panose="020F0403060000060003" pitchFamily="34" charset="0"/>
              </a:rPr>
              <a:t>Markov Model Training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Comfortaa" panose="020F0403060000060003" pitchFamily="34" charset="0"/>
              </a:rPr>
              <a:t>Counts note transitions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Comfortaa" panose="020F0403060000060003" pitchFamily="34" charset="0"/>
              </a:rPr>
              <a:t>Parallelized over multiple GPUs, threads</a:t>
            </a:r>
            <a:endParaRPr lang="en-US" sz="8000" dirty="0">
              <a:solidFill>
                <a:schemeClr val="tx1"/>
              </a:solidFill>
              <a:latin typeface="Comfortaa" panose="020F04030600000600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00CC79D-A784-4E37-A90E-120EE1AF6D30}"/>
              </a:ext>
            </a:extLst>
          </p:cNvPr>
          <p:cNvSpPr/>
          <p:nvPr/>
        </p:nvSpPr>
        <p:spPr>
          <a:xfrm>
            <a:off x="11680455" y="19085239"/>
            <a:ext cx="9694548" cy="8194570"/>
          </a:xfrm>
          <a:prstGeom prst="roundRect">
            <a:avLst>
              <a:gd name="adj" fmla="val 429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/>
                </a:solidFill>
                <a:latin typeface="Comfortaa" panose="020F0403060000060003" pitchFamily="34" charset="0"/>
              </a:rPr>
              <a:t>Music Generation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Comfortaa" panose="020F0403060000060003" pitchFamily="34" charset="0"/>
              </a:rPr>
              <a:t>Creates music based on client request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Comfortaa" panose="020F0403060000060003" pitchFamily="34" charset="0"/>
              </a:rPr>
              <a:t>Multithreading to generate many voices at once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Comfortaa" panose="020F0403060000060003" pitchFamily="34" charset="0"/>
              </a:rPr>
              <a:t>Synchronization between voices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  <a:latin typeface="Comfortaa" panose="020F0403060000060003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00615A-63BC-48CC-89B3-67BC9C6706EA}"/>
              </a:ext>
            </a:extLst>
          </p:cNvPr>
          <p:cNvSpPr/>
          <p:nvPr/>
        </p:nvSpPr>
        <p:spPr>
          <a:xfrm>
            <a:off x="11680455" y="27837540"/>
            <a:ext cx="9651416" cy="3876467"/>
          </a:xfrm>
          <a:prstGeom prst="roundRect">
            <a:avLst>
              <a:gd name="adj" fmla="val 937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>
                <a:solidFill>
                  <a:schemeClr val="tx1"/>
                </a:solidFill>
                <a:latin typeface="Comfortaa" panose="020F0403060000060003" pitchFamily="34" charset="0"/>
              </a:rPr>
              <a:t>Client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  <a:latin typeface="Comfortaa" panose="020F0403060000060003" pitchFamily="34" charset="0"/>
              </a:rPr>
              <a:t>Requests music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  <a:latin typeface="Comfortaa" panose="020F0403060000060003" pitchFamily="34" charset="0"/>
              </a:rPr>
              <a:t>Plays notes from server</a:t>
            </a:r>
          </a:p>
        </p:txBody>
      </p:sp>
    </p:spTree>
    <p:extLst>
      <p:ext uri="{BB962C8B-B14F-4D97-AF65-F5344CB8AC3E}">
        <p14:creationId xmlns:p14="http://schemas.microsoft.com/office/powerpoint/2010/main" val="783191702"/>
      </p:ext>
    </p:extLst>
  </p:cSld>
  <p:clrMapOvr>
    <a:masterClrMapping/>
  </p:clrMapOvr>
</p:sld>
</file>

<file path=ppt/theme/theme1.xml><?xml version="1.0" encoding="utf-8"?>
<a:theme xmlns:a="http://schemas.openxmlformats.org/drawingml/2006/main" name="36x48-Template-V2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5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36x48-Template-V2b</Template>
  <TotalTime>790</TotalTime>
  <Words>77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Comfortaa</vt:lpstr>
      <vt:lpstr>Times New Roman</vt:lpstr>
      <vt:lpstr>Trebuchet MS</vt:lpstr>
      <vt:lpstr>36x48-Template-V2b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myou</cp:lastModifiedBy>
  <cp:revision>63</cp:revision>
  <dcterms:created xsi:type="dcterms:W3CDTF">2012-02-03T19:11:35Z</dcterms:created>
  <dcterms:modified xsi:type="dcterms:W3CDTF">2018-12-12T07:34:27Z</dcterms:modified>
</cp:coreProperties>
</file>