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
  </p:notesMasterIdLst>
  <p:handoutMasterIdLst>
    <p:handoutMasterId r:id="rId4"/>
  </p:handoutMasterIdLst>
  <p:sldIdLst>
    <p:sldId id="257" r:id="rId2"/>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D63"/>
    <a:srgbClr val="8EA8C3"/>
    <a:srgbClr val="406E8E"/>
    <a:srgbClr val="02326D"/>
    <a:srgbClr val="011936"/>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52" autoAdjust="0"/>
    <p:restoredTop sz="93852" autoAdjust="0"/>
  </p:normalViewPr>
  <p:slideViewPr>
    <p:cSldViewPr snapToGrid="0" snapToObjects="1" showGuides="1">
      <p:cViewPr>
        <p:scale>
          <a:sx n="30" d="100"/>
          <a:sy n="30" d="100"/>
        </p:scale>
        <p:origin x="53" y="-413"/>
      </p:cViewPr>
      <p:guideLst>
        <p:guide orient="horz" pos="3318"/>
        <p:guide orient="horz" pos="288"/>
        <p:guide orient="horz" pos="20160"/>
        <p:guide orient="horz"/>
        <p:guide pos="581"/>
        <p:guide pos="27069"/>
        <p:guide pos="20741"/>
      </p:guideLst>
    </p:cSldViewPr>
  </p:slideViewPr>
  <p:outlineViewPr>
    <p:cViewPr>
      <p:scale>
        <a:sx n="33" d="100"/>
        <a:sy n="33" d="100"/>
      </p:scale>
      <p:origin x="0" y="0"/>
    </p:cViewPr>
  </p:outlineViewPr>
  <p:notesTextViewPr>
    <p:cViewPr>
      <p:scale>
        <a:sx n="3" d="2"/>
        <a:sy n="3" d="2"/>
      </p:scale>
      <p:origin x="0" y="-1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3800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9674" y="5438681"/>
            <a:ext cx="10056813" cy="8047952"/>
          </a:xfrm>
        </p:spPr>
        <p:txBody>
          <a:bodyPr/>
          <a:lstStyle/>
          <a:p>
            <a:endParaRPr lang="en-US" dirty="0">
              <a:solidFill>
                <a:schemeClr val="tx1"/>
              </a:solidFill>
              <a:latin typeface="Comfortaa" panose="020F0403060000060003" pitchFamily="34" charset="0"/>
            </a:endParaRPr>
          </a:p>
        </p:txBody>
      </p:sp>
      <p:sp>
        <p:nvSpPr>
          <p:cNvPr id="3" name="Text Placeholder 2"/>
          <p:cNvSpPr>
            <a:spLocks noGrp="1"/>
          </p:cNvSpPr>
          <p:nvPr>
            <p:ph type="body" sz="quarter" idx="11"/>
          </p:nvPr>
        </p:nvSpPr>
        <p:spPr>
          <a:xfrm>
            <a:off x="477827" y="4431978"/>
            <a:ext cx="10048875" cy="1107988"/>
          </a:xfrm>
        </p:spPr>
        <p:txBody>
          <a:bodyPr/>
          <a:lstStyle/>
          <a:p>
            <a:r>
              <a:rPr lang="en-US" sz="6000" u="none" dirty="0">
                <a:solidFill>
                  <a:srgbClr val="02326D"/>
                </a:solidFill>
                <a:latin typeface="Comfortaa" panose="020F0403060000060003" pitchFamily="34" charset="0"/>
              </a:rPr>
              <a:t>Abstract</a:t>
            </a:r>
          </a:p>
        </p:txBody>
      </p:sp>
      <p:sp>
        <p:nvSpPr>
          <p:cNvPr id="4" name="Text Placeholder 3"/>
          <p:cNvSpPr>
            <a:spLocks noGrp="1"/>
          </p:cNvSpPr>
          <p:nvPr>
            <p:ph type="body" sz="quarter" idx="20"/>
          </p:nvPr>
        </p:nvSpPr>
        <p:spPr>
          <a:xfrm>
            <a:off x="477825" y="13603742"/>
            <a:ext cx="10050462" cy="1107988"/>
          </a:xfrm>
        </p:spPr>
        <p:txBody>
          <a:bodyPr/>
          <a:lstStyle/>
          <a:p>
            <a:r>
              <a:rPr lang="en-US" sz="6000" u="none" dirty="0">
                <a:solidFill>
                  <a:srgbClr val="02326D"/>
                </a:solidFill>
                <a:latin typeface="Comfortaa" panose="020F0403060000060003" pitchFamily="34" charset="0"/>
              </a:rPr>
              <a:t>Background</a:t>
            </a:r>
          </a:p>
        </p:txBody>
      </p:sp>
      <p:sp>
        <p:nvSpPr>
          <p:cNvPr id="6" name="Text Placeholder 5"/>
          <p:cNvSpPr>
            <a:spLocks noGrp="1"/>
          </p:cNvSpPr>
          <p:nvPr>
            <p:ph type="body" sz="quarter" idx="22"/>
          </p:nvPr>
        </p:nvSpPr>
        <p:spPr>
          <a:xfrm>
            <a:off x="11460162" y="4431979"/>
            <a:ext cx="10048875" cy="1107988"/>
          </a:xfrm>
        </p:spPr>
        <p:txBody>
          <a:bodyPr/>
          <a:lstStyle/>
          <a:p>
            <a:r>
              <a:rPr lang="en-US" sz="6000" u="none" dirty="0">
                <a:solidFill>
                  <a:srgbClr val="02326D"/>
                </a:solidFill>
                <a:latin typeface="Comfortaa" panose="020F0403060000060003" pitchFamily="34" charset="0"/>
              </a:rPr>
              <a:t>Process</a:t>
            </a:r>
          </a:p>
        </p:txBody>
      </p:sp>
      <p:sp>
        <p:nvSpPr>
          <p:cNvPr id="8" name="Text Placeholder 7"/>
          <p:cNvSpPr>
            <a:spLocks noGrp="1"/>
          </p:cNvSpPr>
          <p:nvPr>
            <p:ph type="body" sz="quarter" idx="24"/>
          </p:nvPr>
        </p:nvSpPr>
        <p:spPr>
          <a:xfrm>
            <a:off x="22377404" y="4431978"/>
            <a:ext cx="10058400" cy="1107988"/>
          </a:xfrm>
        </p:spPr>
        <p:txBody>
          <a:bodyPr/>
          <a:lstStyle/>
          <a:p>
            <a:r>
              <a:rPr lang="en-US" sz="6000" u="none" dirty="0">
                <a:solidFill>
                  <a:srgbClr val="02326D"/>
                </a:solidFill>
                <a:latin typeface="Comfortaa" panose="020F0403060000060003" pitchFamily="34" charset="0"/>
              </a:rPr>
              <a:t>Results and Optimizations</a:t>
            </a:r>
          </a:p>
        </p:txBody>
      </p:sp>
      <p:sp>
        <p:nvSpPr>
          <p:cNvPr id="9" name="Text Placeholder 8"/>
          <p:cNvSpPr>
            <a:spLocks noGrp="1"/>
          </p:cNvSpPr>
          <p:nvPr>
            <p:ph type="body" sz="quarter" idx="25"/>
          </p:nvPr>
        </p:nvSpPr>
        <p:spPr>
          <a:xfrm>
            <a:off x="33390292" y="4431978"/>
            <a:ext cx="10047018" cy="1107988"/>
          </a:xfrm>
        </p:spPr>
        <p:txBody>
          <a:bodyPr/>
          <a:lstStyle/>
          <a:p>
            <a:r>
              <a:rPr lang="en-US" sz="6000" u="none" dirty="0">
                <a:solidFill>
                  <a:srgbClr val="02326D"/>
                </a:solidFill>
                <a:latin typeface="Comfortaa" panose="020F0403060000060003" pitchFamily="34" charset="0"/>
              </a:rPr>
              <a:t>Challenges Faced</a:t>
            </a:r>
          </a:p>
        </p:txBody>
      </p:sp>
      <p:sp>
        <p:nvSpPr>
          <p:cNvPr id="10" name="Text Placeholder 9"/>
          <p:cNvSpPr>
            <a:spLocks noGrp="1"/>
          </p:cNvSpPr>
          <p:nvPr>
            <p:ph type="body" sz="quarter" idx="26"/>
          </p:nvPr>
        </p:nvSpPr>
        <p:spPr>
          <a:xfrm>
            <a:off x="33390292" y="5438681"/>
            <a:ext cx="10047018" cy="8402278"/>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MIDI files are hard to parse and missing important information – key signature, rhythm, etc.</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Required pre-processing and re-formatting of input MIDI files into a usable text file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Pre-processing and server algorithms required use of multiple programming languages and techniques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Balance of size in probability matrices - Larger matrices mean more detailed probabilities, better sounding music, but take up a lot of storage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Required user global settings for music generation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Client-Server communication of music and balance of settings – which are necessary for generation and which can be handled by client</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Multithreading vs. GPUs balance in Markov training (much more material to parallelize) and generation (fewer parts and heavier computation)</a:t>
            </a:r>
          </a:p>
        </p:txBody>
      </p:sp>
      <p:sp>
        <p:nvSpPr>
          <p:cNvPr id="11" name="Text Placeholder 10"/>
          <p:cNvSpPr>
            <a:spLocks noGrp="1"/>
          </p:cNvSpPr>
          <p:nvPr>
            <p:ph type="body" sz="quarter" idx="27"/>
          </p:nvPr>
        </p:nvSpPr>
        <p:spPr>
          <a:xfrm>
            <a:off x="32908052" y="13587423"/>
            <a:ext cx="10047018" cy="1107988"/>
          </a:xfrm>
        </p:spPr>
        <p:txBody>
          <a:bodyPr/>
          <a:lstStyle/>
          <a:p>
            <a:r>
              <a:rPr lang="en-US" sz="6000" u="none" dirty="0">
                <a:solidFill>
                  <a:srgbClr val="02326D"/>
                </a:solidFill>
                <a:latin typeface="Comfortaa" panose="020F0403060000060003" pitchFamily="34" charset="0"/>
              </a:rPr>
              <a:t>Conclusion</a:t>
            </a:r>
          </a:p>
        </p:txBody>
      </p:sp>
      <p:sp>
        <p:nvSpPr>
          <p:cNvPr id="12" name="Text Placeholder 11"/>
          <p:cNvSpPr>
            <a:spLocks noGrp="1"/>
          </p:cNvSpPr>
          <p:nvPr>
            <p:ph type="body" sz="quarter" idx="28"/>
          </p:nvPr>
        </p:nvSpPr>
        <p:spPr>
          <a:xfrm>
            <a:off x="33361325" y="14519753"/>
            <a:ext cx="10052050" cy="12981993"/>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Real-time video game music generator!</a:t>
            </a: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endParaRPr lang="en-US" sz="3000" dirty="0">
              <a:solidFill>
                <a:schemeClr val="tx1"/>
              </a:solidFill>
              <a:latin typeface="Comfortaa" panose="020F0403060000060003" pitchFamily="34" charset="0"/>
            </a:endParaRPr>
          </a:p>
          <a:p>
            <a:endParaRPr lang="en-US" sz="3000" dirty="0">
              <a:solidFill>
                <a:schemeClr val="tx1"/>
              </a:solidFill>
              <a:latin typeface="Comfortaa" panose="020F0403060000060003" pitchFamily="34" charset="0"/>
            </a:endParaRP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With parallelism, we see speedup in both model training and music generation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Depending on the structure of the issue, multiple forms of parallelism (GPUs vs. multithreading) are better for different problems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Even with communication costs, especially between voices, parallelism is still able to achieve both speedup and musicality</a:t>
            </a:r>
            <a:endParaRPr lang="en-US" sz="3300" dirty="0">
              <a:solidFill>
                <a:srgbClr val="3C2D63"/>
              </a:solidFill>
              <a:latin typeface="Comfortaa" panose="020F0403060000060003" pitchFamily="34" charset="0"/>
            </a:endParaRPr>
          </a:p>
          <a:p>
            <a:r>
              <a:rPr lang="en-US" sz="3300" dirty="0">
                <a:solidFill>
                  <a:srgbClr val="3C2D63"/>
                </a:solidFill>
                <a:latin typeface="Comfortaa" panose="020F0403060000060003" pitchFamily="34" charset="0"/>
              </a:rPr>
              <a:t>Future Applications: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Explore feasibility of using parallel computation for video game music in industry</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Generating video game music in real time along with gameplay</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Further and more complicated setting manipulation on the client side</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Expansion into other genres/types of music</a:t>
            </a:r>
          </a:p>
        </p:txBody>
      </p:sp>
      <p:sp>
        <p:nvSpPr>
          <p:cNvPr id="13" name="Text Placeholder 12"/>
          <p:cNvSpPr>
            <a:spLocks noGrp="1"/>
          </p:cNvSpPr>
          <p:nvPr>
            <p:ph type="body" sz="quarter" idx="29"/>
          </p:nvPr>
        </p:nvSpPr>
        <p:spPr>
          <a:xfrm>
            <a:off x="33445224" y="27255798"/>
            <a:ext cx="10047018" cy="923322"/>
          </a:xfrm>
        </p:spPr>
        <p:txBody>
          <a:bodyPr/>
          <a:lstStyle/>
          <a:p>
            <a:r>
              <a:rPr lang="en-US" sz="4800" dirty="0">
                <a:solidFill>
                  <a:srgbClr val="02326D"/>
                </a:solidFill>
                <a:latin typeface="Comfortaa" panose="020F0403060000060003" pitchFamily="34" charset="0"/>
              </a:rPr>
              <a:t>References</a:t>
            </a:r>
          </a:p>
        </p:txBody>
      </p:sp>
      <p:sp>
        <p:nvSpPr>
          <p:cNvPr id="14" name="Text Placeholder 13"/>
          <p:cNvSpPr>
            <a:spLocks noGrp="1"/>
          </p:cNvSpPr>
          <p:nvPr>
            <p:ph type="body" sz="quarter" idx="30"/>
          </p:nvPr>
        </p:nvSpPr>
        <p:spPr>
          <a:xfrm>
            <a:off x="33347160" y="28159041"/>
            <a:ext cx="10052050" cy="3046966"/>
          </a:xfrm>
        </p:spPr>
        <p:txBody>
          <a:bodyPr/>
          <a:lstStyle/>
          <a:p>
            <a:pPr marL="342900" indent="-342900">
              <a:buFont typeface="Arial" panose="020B0604020202020204" pitchFamily="34" charset="0"/>
              <a:buChar char="•"/>
            </a:pPr>
            <a:r>
              <a:rPr lang="en-US" sz="2000" dirty="0">
                <a:solidFill>
                  <a:schemeClr val="tx1"/>
                </a:solidFill>
                <a:latin typeface="Comfortaa" panose="020F0403060000060003" pitchFamily="34" charset="0"/>
              </a:rPr>
              <a:t>“Algorithmic Composer.” </a:t>
            </a:r>
            <a:r>
              <a:rPr lang="en-US" sz="2000" dirty="0" err="1">
                <a:solidFill>
                  <a:schemeClr val="tx1"/>
                </a:solidFill>
                <a:latin typeface="Comfortaa" panose="020F0403060000060003" pitchFamily="34" charset="0"/>
              </a:rPr>
              <a:t>OpenMusic</a:t>
            </a:r>
            <a:r>
              <a:rPr lang="en-US" sz="2000" dirty="0">
                <a:solidFill>
                  <a:schemeClr val="tx1"/>
                </a:solidFill>
                <a:latin typeface="Comfortaa" panose="020F0403060000060003" pitchFamily="34" charset="0"/>
              </a:rPr>
              <a:t> Markov Chains and </a:t>
            </a:r>
            <a:r>
              <a:rPr lang="en-US" sz="2000" dirty="0" err="1">
                <a:solidFill>
                  <a:schemeClr val="tx1"/>
                </a:solidFill>
                <a:latin typeface="Comfortaa" panose="020F0403060000060003" pitchFamily="34" charset="0"/>
              </a:rPr>
              <a:t>Omlea</a:t>
            </a:r>
            <a:r>
              <a:rPr lang="en-US" sz="2000" dirty="0">
                <a:solidFill>
                  <a:schemeClr val="tx1"/>
                </a:solidFill>
                <a:latin typeface="Comfortaa" panose="020F0403060000060003" pitchFamily="34" charset="0"/>
              </a:rPr>
              <a:t>, 23 Apr. 2010, www.algorithmiccomposer.com/2010/04/openmusic-markov-chains-and-omlea.html.</a:t>
            </a:r>
          </a:p>
          <a:p>
            <a:pPr marL="342900" indent="-342900">
              <a:buFont typeface="Arial" panose="020B0604020202020204" pitchFamily="34" charset="0"/>
              <a:buChar char="•"/>
            </a:pPr>
            <a:r>
              <a:rPr lang="en-US" sz="2000" dirty="0" err="1">
                <a:solidFill>
                  <a:schemeClr val="tx1"/>
                </a:solidFill>
                <a:latin typeface="Comfortaa" panose="020F0403060000060003" pitchFamily="34" charset="0"/>
              </a:rPr>
              <a:t>Elowsson</a:t>
            </a:r>
            <a:r>
              <a:rPr lang="en-US" sz="2000" dirty="0">
                <a:solidFill>
                  <a:schemeClr val="tx1"/>
                </a:solidFill>
                <a:latin typeface="Comfortaa" panose="020F0403060000060003" pitchFamily="34" charset="0"/>
              </a:rPr>
              <a:t>, A. and Friberg, A. “Algorithmic Composition of Popular Music,” in Proceedings of the 12th International Conference on Music Perception and Cognition and the 8th Triennial Conference of the European Society for the Cognitive Sciences of Music, July 2012, pp 276-285</a:t>
            </a:r>
          </a:p>
          <a:p>
            <a:pPr marL="342900" indent="-342900">
              <a:buFont typeface="Arial" panose="020B0604020202020204" pitchFamily="34" charset="0"/>
              <a:buChar char="•"/>
            </a:pPr>
            <a:r>
              <a:rPr lang="en-US" sz="2000" dirty="0">
                <a:solidFill>
                  <a:schemeClr val="tx1"/>
                </a:solidFill>
                <a:latin typeface="Comfortaa" panose="020F0403060000060003" pitchFamily="34" charset="0"/>
              </a:rPr>
              <a:t>Dannenberg, R. (2018). Music Generation and Algorithmic Composition [</a:t>
            </a:r>
            <a:r>
              <a:rPr lang="en-US" sz="2000" dirty="0" err="1">
                <a:solidFill>
                  <a:schemeClr val="tx1"/>
                </a:solidFill>
                <a:latin typeface="Comfortaa" panose="020F0403060000060003" pitchFamily="34" charset="0"/>
              </a:rPr>
              <a:t>Powerpoint</a:t>
            </a:r>
            <a:r>
              <a:rPr lang="en-US" sz="2000" dirty="0">
                <a:solidFill>
                  <a:schemeClr val="tx1"/>
                </a:solidFill>
                <a:latin typeface="Comfortaa" panose="020F0403060000060003" pitchFamily="34" charset="0"/>
              </a:rPr>
              <a:t> slides]. Retrieved from http://www.cs.cmu.edu/~./music/cmsip/slides/05-algo-comp.pdf</a:t>
            </a:r>
          </a:p>
        </p:txBody>
      </p:sp>
      <p:sp>
        <p:nvSpPr>
          <p:cNvPr id="15" name="Text Placeholder 14"/>
          <p:cNvSpPr>
            <a:spLocks noGrp="1"/>
          </p:cNvSpPr>
          <p:nvPr>
            <p:ph type="body" sz="quarter" idx="96"/>
          </p:nvPr>
        </p:nvSpPr>
        <p:spPr>
          <a:xfrm>
            <a:off x="459674" y="14519752"/>
            <a:ext cx="10056813" cy="6832617"/>
          </a:xfrm>
        </p:spPr>
        <p:txBody>
          <a:bodyPr/>
          <a:lstStyle/>
          <a:p>
            <a:pPr marL="342900" indent="-342900">
              <a:buFont typeface="Arial" panose="020B0604020202020204" pitchFamily="34" charset="0"/>
              <a:buChar char="•"/>
            </a:pPr>
            <a:r>
              <a:rPr lang="en-US" sz="3000" dirty="0">
                <a:solidFill>
                  <a:schemeClr val="tx1"/>
                </a:solidFill>
                <a:latin typeface="Comfortaa" panose="020F0403060000060003" pitchFamily="34" charset="0"/>
              </a:rPr>
              <a:t>Music is rules by many rigid guidelines – leading to straightforward algorithmic implementation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Parallel algorithmic composers need a component to parallelize on</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Video game music - characterized by the overlapping of multiple melodic lines and a repetitive and structured format</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Many melodic lines offer ample avenues for parallelization - parallel synthesis of different parts</a:t>
            </a:r>
          </a:p>
          <a:p>
            <a:pPr marL="342900" indent="-342900">
              <a:buFont typeface="Arial" panose="020B0604020202020204" pitchFamily="34" charset="0"/>
              <a:buChar char="•"/>
            </a:pPr>
            <a:r>
              <a:rPr lang="en-US" sz="3000" dirty="0">
                <a:solidFill>
                  <a:schemeClr val="tx1"/>
                </a:solidFill>
                <a:latin typeface="Comfortaa" panose="020F0403060000060003" pitchFamily="34" charset="0"/>
              </a:rPr>
              <a:t>Rigid structure makes such music easier to predict and generate with a Markov Model</a:t>
            </a:r>
          </a:p>
          <a:p>
            <a:endParaRPr lang="en-US" dirty="0">
              <a:solidFill>
                <a:schemeClr val="tx1"/>
              </a:solidFill>
              <a:latin typeface="Comfortaa" panose="020F0403060000060003" pitchFamily="34" charset="0"/>
            </a:endParaRPr>
          </a:p>
          <a:p>
            <a:endParaRPr lang="en-US" dirty="0">
              <a:solidFill>
                <a:schemeClr val="tx1"/>
              </a:solidFill>
              <a:latin typeface="Comfortaa" panose="020F0403060000060003" pitchFamily="34" charset="0"/>
            </a:endParaRPr>
          </a:p>
        </p:txBody>
      </p:sp>
      <p:sp>
        <p:nvSpPr>
          <p:cNvPr id="16" name="Text Placeholder 15"/>
          <p:cNvSpPr>
            <a:spLocks noGrp="1"/>
          </p:cNvSpPr>
          <p:nvPr>
            <p:ph type="body" sz="quarter" idx="150"/>
          </p:nvPr>
        </p:nvSpPr>
        <p:spPr>
          <a:xfrm>
            <a:off x="5932593" y="3132357"/>
            <a:ext cx="31998968" cy="1104236"/>
          </a:xfrm>
        </p:spPr>
        <p:txBody>
          <a:bodyPr/>
          <a:lstStyle/>
          <a:p>
            <a:r>
              <a:rPr lang="en-US" dirty="0">
                <a:solidFill>
                  <a:schemeClr val="tx1"/>
                </a:solidFill>
                <a:latin typeface="Comfortaa" panose="020F0403060000060003" pitchFamily="34" charset="0"/>
              </a:rPr>
              <a:t>15-418 Final Project</a:t>
            </a:r>
          </a:p>
        </p:txBody>
      </p:sp>
      <p:sp>
        <p:nvSpPr>
          <p:cNvPr id="17" name="Text Placeholder 16"/>
          <p:cNvSpPr>
            <a:spLocks noGrp="1"/>
          </p:cNvSpPr>
          <p:nvPr>
            <p:ph type="body" sz="quarter" idx="151"/>
          </p:nvPr>
        </p:nvSpPr>
        <p:spPr>
          <a:xfrm>
            <a:off x="5932593" y="2230787"/>
            <a:ext cx="31998968" cy="1280160"/>
          </a:xfrm>
        </p:spPr>
        <p:txBody>
          <a:bodyPr>
            <a:normAutofit fontScale="77500" lnSpcReduction="20000"/>
          </a:bodyPr>
          <a:lstStyle/>
          <a:p>
            <a:r>
              <a:rPr lang="en-US" dirty="0">
                <a:solidFill>
                  <a:schemeClr val="tx1"/>
                </a:solidFill>
                <a:latin typeface="Comfortaa" panose="020F0403060000060003" pitchFamily="34" charset="0"/>
              </a:rPr>
              <a:t>Annie Xu (jingjinx@andrew.cmu.edu) 	Michael You (myou@andrew.cmu.edu)</a:t>
            </a:r>
          </a:p>
        </p:txBody>
      </p:sp>
      <p:sp>
        <p:nvSpPr>
          <p:cNvPr id="18" name="Text Placeholder 17"/>
          <p:cNvSpPr>
            <a:spLocks noGrp="1"/>
          </p:cNvSpPr>
          <p:nvPr>
            <p:ph type="body" sz="quarter" idx="153"/>
          </p:nvPr>
        </p:nvSpPr>
        <p:spPr>
          <a:xfrm>
            <a:off x="5932593" y="669013"/>
            <a:ext cx="31998968" cy="1637973"/>
          </a:xfrm>
        </p:spPr>
        <p:txBody>
          <a:bodyPr>
            <a:normAutofit fontScale="92500" lnSpcReduction="10000"/>
          </a:bodyPr>
          <a:lstStyle/>
          <a:p>
            <a:r>
              <a:rPr lang="en-US" dirty="0">
                <a:solidFill>
                  <a:srgbClr val="3C2D63"/>
                </a:solidFill>
                <a:latin typeface="Comfortaa" panose="020F0403060000060003" pitchFamily="34" charset="0"/>
              </a:rPr>
              <a:t>Live Generation of Video Game Music with CUDA</a:t>
            </a:r>
          </a:p>
        </p:txBody>
      </p:sp>
      <p:sp>
        <p:nvSpPr>
          <p:cNvPr id="19" name="Rectangle: Rounded Corners 18">
            <a:extLst>
              <a:ext uri="{FF2B5EF4-FFF2-40B4-BE49-F238E27FC236}">
                <a16:creationId xmlns:a16="http://schemas.microsoft.com/office/drawing/2014/main" id="{A94C6367-B9B9-4BC5-A056-0DE851296FC7}"/>
              </a:ext>
            </a:extLst>
          </p:cNvPr>
          <p:cNvSpPr/>
          <p:nvPr/>
        </p:nvSpPr>
        <p:spPr>
          <a:xfrm>
            <a:off x="11680455" y="5514647"/>
            <a:ext cx="9694548" cy="3163330"/>
          </a:xfrm>
          <a:prstGeom prst="roundRect">
            <a:avLst>
              <a:gd name="adj" fmla="val 10360"/>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Preprocessing</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Convert MIDI to text</a:t>
            </a:r>
          </a:p>
          <a:p>
            <a:pPr marL="571500" indent="-571500">
              <a:buFont typeface="Arial" panose="020B0604020202020204" pitchFamily="34" charset="0"/>
              <a:buChar char="•"/>
            </a:pPr>
            <a:r>
              <a:rPr lang="en-US" sz="4400" dirty="0">
                <a:solidFill>
                  <a:schemeClr val="tx1"/>
                </a:solidFill>
                <a:latin typeface="Comfortaa" panose="020F0403060000060003" pitchFamily="34" charset="0"/>
              </a:rPr>
              <a:t>Transpose to C Major</a:t>
            </a:r>
          </a:p>
          <a:p>
            <a:pPr marL="685800" indent="-685800">
              <a:buFont typeface="Arial" panose="020B0604020202020204" pitchFamily="34" charset="0"/>
              <a:buChar char="•"/>
            </a:pPr>
            <a:r>
              <a:rPr lang="en-US" sz="4400" dirty="0">
                <a:solidFill>
                  <a:schemeClr val="tx1"/>
                </a:solidFill>
                <a:latin typeface="Comfortaa" panose="020F0403060000060003" pitchFamily="34" charset="0"/>
              </a:rPr>
              <a:t>Specific encoding</a:t>
            </a:r>
          </a:p>
        </p:txBody>
      </p:sp>
      <p:sp>
        <p:nvSpPr>
          <p:cNvPr id="23" name="Rectangle: Rounded Corners 22">
            <a:extLst>
              <a:ext uri="{FF2B5EF4-FFF2-40B4-BE49-F238E27FC236}">
                <a16:creationId xmlns:a16="http://schemas.microsoft.com/office/drawing/2014/main" id="{96B4DCD2-D10F-430B-9434-3446A8E8F8B5}"/>
              </a:ext>
            </a:extLst>
          </p:cNvPr>
          <p:cNvSpPr/>
          <p:nvPr/>
        </p:nvSpPr>
        <p:spPr>
          <a:xfrm>
            <a:off x="11723586" y="9632757"/>
            <a:ext cx="9608285" cy="8047952"/>
          </a:xfrm>
          <a:prstGeom prst="roundRect">
            <a:avLst>
              <a:gd name="adj" fmla="val 5305"/>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u="sng" dirty="0">
                <a:solidFill>
                  <a:schemeClr val="tx1"/>
                </a:solidFill>
                <a:latin typeface="Comfortaa" panose="020F0403060000060003" pitchFamily="34" charset="0"/>
              </a:rPr>
              <a:t>Markov Model Training</a:t>
            </a:r>
          </a:p>
          <a:p>
            <a:pPr marL="1143000" indent="-1143000">
              <a:buFont typeface="Arial" panose="020B0604020202020204" pitchFamily="34" charset="0"/>
              <a:buChar char="•"/>
            </a:pPr>
            <a:r>
              <a:rPr lang="en-US" sz="4800" dirty="0">
                <a:solidFill>
                  <a:schemeClr val="tx1"/>
                </a:solidFill>
                <a:latin typeface="Comfortaa" panose="020F0403060000060003" pitchFamily="34" charset="0"/>
              </a:rPr>
              <a:t>Counts note transitions</a:t>
            </a:r>
          </a:p>
          <a:p>
            <a:pPr marL="1143000" indent="-1143000">
              <a:buFont typeface="Arial" panose="020B0604020202020204" pitchFamily="34" charset="0"/>
              <a:buChar char="•"/>
            </a:pPr>
            <a:r>
              <a:rPr lang="en-US" sz="4800" dirty="0">
                <a:solidFill>
                  <a:schemeClr val="tx1"/>
                </a:solidFill>
                <a:latin typeface="Comfortaa" panose="020F0403060000060003" pitchFamily="34" charset="0"/>
              </a:rPr>
              <a:t>Parallelized over multiple GPUs, threads</a:t>
            </a:r>
          </a:p>
          <a:p>
            <a:pPr marL="1143000" indent="-1143000">
              <a:buFont typeface="Arial" panose="020B0604020202020204" pitchFamily="34" charset="0"/>
              <a:buChar char="•"/>
            </a:pPr>
            <a:r>
              <a:rPr lang="en-US" sz="4800" dirty="0">
                <a:solidFill>
                  <a:schemeClr val="tx1"/>
                </a:solidFill>
                <a:latin typeface="Comfortaa" panose="020F0403060000060003" pitchFamily="34" charset="0"/>
              </a:rPr>
              <a:t>Split between matrix type (major/minor, soprano/bass/chord) on GPUs and file section on threads</a:t>
            </a:r>
            <a:endParaRPr lang="en-US" sz="8000" dirty="0">
              <a:solidFill>
                <a:schemeClr val="tx1"/>
              </a:solidFill>
              <a:latin typeface="Comfortaa" panose="020F0403060000060003" pitchFamily="34" charset="0"/>
            </a:endParaRPr>
          </a:p>
        </p:txBody>
      </p:sp>
      <p:sp>
        <p:nvSpPr>
          <p:cNvPr id="25" name="Rectangle: Rounded Corners 24">
            <a:extLst>
              <a:ext uri="{FF2B5EF4-FFF2-40B4-BE49-F238E27FC236}">
                <a16:creationId xmlns:a16="http://schemas.microsoft.com/office/drawing/2014/main" id="{800CC79D-A784-4E37-A90E-120EE1AF6D30}"/>
              </a:ext>
            </a:extLst>
          </p:cNvPr>
          <p:cNvSpPr/>
          <p:nvPr/>
        </p:nvSpPr>
        <p:spPr>
          <a:xfrm>
            <a:off x="11680455" y="18145439"/>
            <a:ext cx="9694548" cy="8194570"/>
          </a:xfrm>
          <a:prstGeom prst="roundRect">
            <a:avLst>
              <a:gd name="adj" fmla="val 4291"/>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u="sng" dirty="0">
                <a:solidFill>
                  <a:schemeClr val="tx1"/>
                </a:solidFill>
                <a:latin typeface="Comfortaa" panose="020F0403060000060003" pitchFamily="34" charset="0"/>
              </a:rPr>
              <a:t>Music Generation</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Creates music based on client request and global settings</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Multithreading to generate many voices at once</a:t>
            </a:r>
          </a:p>
          <a:p>
            <a:pPr marL="857250" indent="-857250">
              <a:buFont typeface="Arial" panose="020B0604020202020204" pitchFamily="34" charset="0"/>
              <a:buChar char="•"/>
            </a:pPr>
            <a:r>
              <a:rPr lang="en-US" sz="4400" dirty="0">
                <a:solidFill>
                  <a:schemeClr val="tx1"/>
                </a:solidFill>
                <a:latin typeface="Comfortaa" panose="020F0403060000060003" pitchFamily="34" charset="0"/>
              </a:rPr>
              <a:t>Synchronization between voices</a:t>
            </a:r>
          </a:p>
          <a:p>
            <a:pPr marL="857250" indent="-857250">
              <a:buFont typeface="Arial" panose="020B0604020202020204" pitchFamily="34" charset="0"/>
              <a:buChar char="•"/>
            </a:pPr>
            <a:endParaRPr lang="en-US" sz="4400" dirty="0">
              <a:solidFill>
                <a:schemeClr val="tx1"/>
              </a:solidFill>
              <a:latin typeface="Comfortaa" panose="020F0403060000060003" pitchFamily="34" charset="0"/>
            </a:endParaRPr>
          </a:p>
        </p:txBody>
      </p:sp>
      <p:sp>
        <p:nvSpPr>
          <p:cNvPr id="27" name="Rectangle: Rounded Corners 26">
            <a:extLst>
              <a:ext uri="{FF2B5EF4-FFF2-40B4-BE49-F238E27FC236}">
                <a16:creationId xmlns:a16="http://schemas.microsoft.com/office/drawing/2014/main" id="{0D00615A-63BC-48CC-89B3-67BC9C6706EA}"/>
              </a:ext>
            </a:extLst>
          </p:cNvPr>
          <p:cNvSpPr/>
          <p:nvPr/>
        </p:nvSpPr>
        <p:spPr>
          <a:xfrm>
            <a:off x="11680455" y="27429694"/>
            <a:ext cx="9651416" cy="3344513"/>
          </a:xfrm>
          <a:prstGeom prst="roundRect">
            <a:avLst>
              <a:gd name="adj" fmla="val 9376"/>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u="sng" dirty="0">
                <a:solidFill>
                  <a:schemeClr val="tx1"/>
                </a:solidFill>
                <a:latin typeface="Comfortaa" panose="020F0403060000060003" pitchFamily="34" charset="0"/>
              </a:rPr>
              <a:t>Client</a:t>
            </a:r>
          </a:p>
          <a:p>
            <a:pPr marL="857250" indent="-857250">
              <a:buFont typeface="Arial" panose="020B0604020202020204" pitchFamily="34" charset="0"/>
              <a:buChar char="•"/>
            </a:pPr>
            <a:r>
              <a:rPr lang="en-US" sz="5400" dirty="0">
                <a:solidFill>
                  <a:schemeClr val="tx1"/>
                </a:solidFill>
                <a:latin typeface="Comfortaa" panose="020F0403060000060003" pitchFamily="34" charset="0"/>
              </a:rPr>
              <a:t>Requests music</a:t>
            </a:r>
          </a:p>
          <a:p>
            <a:pPr marL="857250" indent="-857250">
              <a:buFont typeface="Arial" panose="020B0604020202020204" pitchFamily="34" charset="0"/>
              <a:buChar char="•"/>
            </a:pPr>
            <a:r>
              <a:rPr lang="en-US" sz="5400" dirty="0">
                <a:solidFill>
                  <a:schemeClr val="tx1"/>
                </a:solidFill>
                <a:latin typeface="Comfortaa" panose="020F0403060000060003" pitchFamily="34" charset="0"/>
              </a:rPr>
              <a:t>Plays notes from server</a:t>
            </a:r>
          </a:p>
        </p:txBody>
      </p:sp>
      <p:pic>
        <p:nvPicPr>
          <p:cNvPr id="1026" name="Picture 2" descr="Image result for markov music composition">
            <a:extLst>
              <a:ext uri="{FF2B5EF4-FFF2-40B4-BE49-F238E27FC236}">
                <a16:creationId xmlns:a16="http://schemas.microsoft.com/office/drawing/2014/main" id="{4AE01563-7A3F-4BDA-A019-35A4BDC0C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1" y="20444339"/>
            <a:ext cx="5719769" cy="57399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A6AD80-9AB1-4204-A90B-D54242836D0B}"/>
              </a:ext>
            </a:extLst>
          </p:cNvPr>
          <p:cNvSpPr txBox="1"/>
          <p:nvPr/>
        </p:nvSpPr>
        <p:spPr>
          <a:xfrm>
            <a:off x="787400" y="26466800"/>
            <a:ext cx="8534400" cy="4708981"/>
          </a:xfrm>
          <a:prstGeom prst="rect">
            <a:avLst/>
          </a:prstGeom>
          <a:noFill/>
        </p:spPr>
        <p:txBody>
          <a:bodyPr wrap="square" rtlCol="0">
            <a:spAutoFit/>
          </a:bodyPr>
          <a:lstStyle/>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Matrices built from training data which fits a specified genre/format</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Normalized probabilities based on the number of transitions of a certain form</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During generation, probabilities used to generate next note based on the notes appearing around it</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Resulting melodies likely follow similar structure and sounds as training music</a:t>
            </a:r>
          </a:p>
          <a:p>
            <a:pPr marL="342900" indent="-342900">
              <a:buFont typeface="Arial" panose="020B0604020202020204" pitchFamily="34" charset="0"/>
              <a:buChar char="•"/>
            </a:pPr>
            <a:r>
              <a:rPr lang="en-US" sz="3000" dirty="0">
                <a:latin typeface="Comfortaa" panose="020F0403060000060003"/>
                <a:cs typeface="Times New Roman" panose="02020603050405020304" pitchFamily="18" charset="0"/>
              </a:rPr>
              <a:t>Conductor keeps melodies from veering too far into randomness</a:t>
            </a:r>
          </a:p>
        </p:txBody>
      </p:sp>
      <p:sp>
        <p:nvSpPr>
          <p:cNvPr id="7" name="Half Frame 6">
            <a:extLst>
              <a:ext uri="{FF2B5EF4-FFF2-40B4-BE49-F238E27FC236}">
                <a16:creationId xmlns:a16="http://schemas.microsoft.com/office/drawing/2014/main" id="{F712D5F8-25B5-48BB-9038-65EDC62B32BC}"/>
              </a:ext>
            </a:extLst>
          </p:cNvPr>
          <p:cNvSpPr/>
          <p:nvPr/>
        </p:nvSpPr>
        <p:spPr>
          <a:xfrm>
            <a:off x="459674" y="4232939"/>
            <a:ext cx="42939536" cy="1161148"/>
          </a:xfrm>
          <a:prstGeom prst="halfFrame">
            <a:avLst>
              <a:gd name="adj1" fmla="val 18780"/>
              <a:gd name="adj2" fmla="val 24601"/>
            </a:avLst>
          </a:prstGeom>
          <a:solidFill>
            <a:srgbClr val="406E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lf Frame 23">
            <a:extLst>
              <a:ext uri="{FF2B5EF4-FFF2-40B4-BE49-F238E27FC236}">
                <a16:creationId xmlns:a16="http://schemas.microsoft.com/office/drawing/2014/main" id="{CEEF33B6-FE29-41DA-97D3-0E9563812C9E}"/>
              </a:ext>
            </a:extLst>
          </p:cNvPr>
          <p:cNvSpPr/>
          <p:nvPr/>
        </p:nvSpPr>
        <p:spPr>
          <a:xfrm rot="10800000">
            <a:off x="491990" y="30567704"/>
            <a:ext cx="43005284" cy="1161148"/>
          </a:xfrm>
          <a:prstGeom prst="halfFrame">
            <a:avLst>
              <a:gd name="adj1" fmla="val 18780"/>
              <a:gd name="adj2" fmla="val 24601"/>
            </a:avLst>
          </a:prstGeom>
          <a:solidFill>
            <a:srgbClr val="8EA8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a:extLst>
              <a:ext uri="{FF2B5EF4-FFF2-40B4-BE49-F238E27FC236}">
                <a16:creationId xmlns:a16="http://schemas.microsoft.com/office/drawing/2014/main" id="{D49ACB46-338F-4AB7-B893-13D49BB376D0}"/>
              </a:ext>
            </a:extLst>
          </p:cNvPr>
          <p:cNvSpPr/>
          <p:nvPr/>
        </p:nvSpPr>
        <p:spPr>
          <a:xfrm rot="10800000">
            <a:off x="2128831" y="12793474"/>
            <a:ext cx="8661400" cy="877460"/>
          </a:xfrm>
          <a:prstGeom prst="halfFrame">
            <a:avLst>
              <a:gd name="adj1" fmla="val 8684"/>
              <a:gd name="adj2" fmla="val 14474"/>
            </a:avLst>
          </a:prstGeom>
          <a:solidFill>
            <a:srgbClr val="8EA8C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8" name="Picture 4" descr="https://scontent-iad3-1.xx.fbcdn.net/v/t1.15752-9/s2048x2048/46521382_265244067517433_3665060455996456960_n.png?_nc_cat=109&amp;_nc_ht=scontent-iad3-1.xx&amp;oh=97844b5ac2bfb2b4f6dafff81793a6bf&amp;oe=5CA211A4">
            <a:extLst>
              <a:ext uri="{FF2B5EF4-FFF2-40B4-BE49-F238E27FC236}">
                <a16:creationId xmlns:a16="http://schemas.microsoft.com/office/drawing/2014/main" id="{919C3DD2-8E51-4DAB-991F-E13E37C7B8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56012" y="15374204"/>
            <a:ext cx="7811188" cy="3569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852</TotalTime>
  <Words>571</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Comfortaa</vt:lpstr>
      <vt:lpstr>Times New Roman</vt:lpstr>
      <vt:lpstr>Trebuchet MS</vt:lpstr>
      <vt:lpstr>36x48-Template-V2b</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 </cp:lastModifiedBy>
  <cp:revision>72</cp:revision>
  <dcterms:created xsi:type="dcterms:W3CDTF">2012-02-03T19:11:35Z</dcterms:created>
  <dcterms:modified xsi:type="dcterms:W3CDTF">2018-12-12T16:15:34Z</dcterms:modified>
</cp:coreProperties>
</file>