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B404FA"/>
    <a:srgbClr val="3C2D63"/>
    <a:srgbClr val="8EA8C3"/>
    <a:srgbClr val="406E8E"/>
    <a:srgbClr val="02326D"/>
    <a:srgbClr val="011936"/>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3852" autoAdjust="0"/>
  </p:normalViewPr>
  <p:slideViewPr>
    <p:cSldViewPr snapToGrid="0" snapToObjects="1" showGuides="1">
      <p:cViewPr>
        <p:scale>
          <a:sx n="28" d="100"/>
          <a:sy n="28" d="100"/>
        </p:scale>
        <p:origin x="286" y="-1378"/>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3800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2338" y="5438681"/>
            <a:ext cx="9867893" cy="8137590"/>
          </a:xfrm>
        </p:spPr>
        <p:txBody>
          <a:bodyPr/>
          <a:lstStyle/>
          <a:p>
            <a:r>
              <a:rPr lang="en-US" sz="2900" dirty="0">
                <a:solidFill>
                  <a:schemeClr val="tx1"/>
                </a:solidFill>
                <a:latin typeface="Comfortaa" panose="020F0403060000060003" pitchFamily="34" charset="0"/>
              </a:rPr>
              <a:t>Most video games use static soundtracks, which although can be impressive in their own right, can quickly become repetitive to the gamer. In this project, we build a complete system that can process, learn, and generate new video game music. Our system takes in MIDI files, which are processed and trained as a Markov Chain. We then use our Markov Chain to generate a multi-voice music excerpt. We optimize our algorithms by using CUDA techniques in our training algorithm, and multi-threading in the music generation. Speedup analysis shows that our system performs significantly better than sequential algorithms. In fact, because our system is fast, we explore the possibility of integrating our music generation method into video games, so that games can have real-time generated music for a more interactive and unique gaming experience.</a:t>
            </a:r>
          </a:p>
          <a:p>
            <a:endParaRPr lang="en-US" sz="2900" dirty="0">
              <a:solidFill>
                <a:schemeClr val="tx1"/>
              </a:solidFill>
              <a:latin typeface="Comfortaa" panose="020F0403060000060003" pitchFamily="34" charset="0"/>
            </a:endParaRPr>
          </a:p>
        </p:txBody>
      </p:sp>
      <p:sp>
        <p:nvSpPr>
          <p:cNvPr id="3" name="Text Placeholder 2"/>
          <p:cNvSpPr>
            <a:spLocks noGrp="1"/>
          </p:cNvSpPr>
          <p:nvPr>
            <p:ph type="body" sz="quarter" idx="11"/>
          </p:nvPr>
        </p:nvSpPr>
        <p:spPr>
          <a:xfrm>
            <a:off x="477827" y="4431978"/>
            <a:ext cx="10048875" cy="1107988"/>
          </a:xfrm>
        </p:spPr>
        <p:txBody>
          <a:bodyPr/>
          <a:lstStyle/>
          <a:p>
            <a:r>
              <a:rPr lang="en-US" sz="6000" u="none" dirty="0">
                <a:solidFill>
                  <a:schemeClr val="tx1"/>
                </a:solidFill>
                <a:latin typeface="Comfortaa" panose="020F0403060000060003" pitchFamily="34" charset="0"/>
              </a:rPr>
              <a:t>Abstract</a:t>
            </a:r>
          </a:p>
        </p:txBody>
      </p:sp>
      <p:sp>
        <p:nvSpPr>
          <p:cNvPr id="4" name="Text Placeholder 3"/>
          <p:cNvSpPr>
            <a:spLocks noGrp="1"/>
          </p:cNvSpPr>
          <p:nvPr>
            <p:ph type="body" sz="quarter" idx="20"/>
          </p:nvPr>
        </p:nvSpPr>
        <p:spPr>
          <a:xfrm>
            <a:off x="477825" y="13428994"/>
            <a:ext cx="10050462" cy="1107988"/>
          </a:xfrm>
        </p:spPr>
        <p:txBody>
          <a:bodyPr/>
          <a:lstStyle/>
          <a:p>
            <a:r>
              <a:rPr lang="en-US" sz="6000" u="none" dirty="0">
                <a:solidFill>
                  <a:schemeClr val="tx1"/>
                </a:solidFill>
                <a:latin typeface="Comfortaa" panose="020F0403060000060003" pitchFamily="34" charset="0"/>
              </a:rPr>
              <a:t>Background</a:t>
            </a:r>
          </a:p>
        </p:txBody>
      </p:sp>
      <p:sp>
        <p:nvSpPr>
          <p:cNvPr id="6" name="Text Placeholder 5"/>
          <p:cNvSpPr>
            <a:spLocks noGrp="1"/>
          </p:cNvSpPr>
          <p:nvPr>
            <p:ph type="body" sz="quarter" idx="22"/>
          </p:nvPr>
        </p:nvSpPr>
        <p:spPr>
          <a:xfrm>
            <a:off x="11460162" y="4431979"/>
            <a:ext cx="10048875" cy="1107988"/>
          </a:xfrm>
        </p:spPr>
        <p:txBody>
          <a:bodyPr/>
          <a:lstStyle/>
          <a:p>
            <a:r>
              <a:rPr lang="en-US" sz="6000" u="none" dirty="0">
                <a:solidFill>
                  <a:schemeClr val="tx1"/>
                </a:solidFill>
                <a:latin typeface="Comfortaa" panose="020F0403060000060003" pitchFamily="34" charset="0"/>
              </a:rPr>
              <a:t>Process</a:t>
            </a:r>
          </a:p>
        </p:txBody>
      </p:sp>
      <p:sp>
        <p:nvSpPr>
          <p:cNvPr id="8" name="Text Placeholder 7"/>
          <p:cNvSpPr>
            <a:spLocks noGrp="1"/>
          </p:cNvSpPr>
          <p:nvPr>
            <p:ph type="body" sz="quarter" idx="24"/>
          </p:nvPr>
        </p:nvSpPr>
        <p:spPr>
          <a:xfrm>
            <a:off x="22377404" y="4431978"/>
            <a:ext cx="10058400" cy="1107988"/>
          </a:xfrm>
        </p:spPr>
        <p:txBody>
          <a:bodyPr/>
          <a:lstStyle/>
          <a:p>
            <a:r>
              <a:rPr lang="en-US" sz="6000" u="none" dirty="0">
                <a:solidFill>
                  <a:schemeClr val="tx1"/>
                </a:solidFill>
                <a:latin typeface="Comfortaa" panose="020F0403060000060003" pitchFamily="34" charset="0"/>
              </a:rPr>
              <a:t>Optimizations and Results</a:t>
            </a:r>
          </a:p>
        </p:txBody>
      </p:sp>
      <p:sp>
        <p:nvSpPr>
          <p:cNvPr id="9" name="Text Placeholder 8"/>
          <p:cNvSpPr>
            <a:spLocks noGrp="1"/>
          </p:cNvSpPr>
          <p:nvPr>
            <p:ph type="body" sz="quarter" idx="25"/>
          </p:nvPr>
        </p:nvSpPr>
        <p:spPr>
          <a:xfrm>
            <a:off x="33390292" y="4431978"/>
            <a:ext cx="10047018" cy="1107988"/>
          </a:xfrm>
        </p:spPr>
        <p:txBody>
          <a:bodyPr/>
          <a:lstStyle/>
          <a:p>
            <a:r>
              <a:rPr lang="en-US" sz="6000" u="none" dirty="0">
                <a:solidFill>
                  <a:schemeClr val="tx1"/>
                </a:solidFill>
                <a:latin typeface="Comfortaa" panose="020F0403060000060003" pitchFamily="34" charset="0"/>
              </a:rPr>
              <a:t>Challenges Faced</a:t>
            </a:r>
          </a:p>
        </p:txBody>
      </p:sp>
      <p:sp>
        <p:nvSpPr>
          <p:cNvPr id="10" name="Text Placeholder 9"/>
          <p:cNvSpPr>
            <a:spLocks noGrp="1"/>
          </p:cNvSpPr>
          <p:nvPr>
            <p:ph type="body" sz="quarter" idx="26"/>
          </p:nvPr>
        </p:nvSpPr>
        <p:spPr>
          <a:xfrm>
            <a:off x="33390292" y="5438681"/>
            <a:ext cx="10047018" cy="8402278"/>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MIDI files are hard to parse and missing important information – key signature, rhythm, etc.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pre-processing and re-formatting of input MIDI files into a text file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Pre-processing and server algorithms use different programming languages and parallelism techniques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Balance of size in Markov Model - larger matrices mean more detailed probabilities and likely better sounding music, but take up a lot of storage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Gave user the ability to customize the music they wanted to generate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Client-Server communication of generation settings and live-time user input</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Multithreading vs. GPUs balance in Markov training (much more material to parallelize) and generation (fewer parts and heavier computation)</a:t>
            </a:r>
          </a:p>
        </p:txBody>
      </p:sp>
      <p:sp>
        <p:nvSpPr>
          <p:cNvPr id="11" name="Text Placeholder 10"/>
          <p:cNvSpPr>
            <a:spLocks noGrp="1"/>
          </p:cNvSpPr>
          <p:nvPr>
            <p:ph type="body" sz="quarter" idx="27"/>
          </p:nvPr>
        </p:nvSpPr>
        <p:spPr>
          <a:xfrm>
            <a:off x="32908052" y="13587423"/>
            <a:ext cx="10047018" cy="1107988"/>
          </a:xfrm>
        </p:spPr>
        <p:txBody>
          <a:bodyPr/>
          <a:lstStyle/>
          <a:p>
            <a:r>
              <a:rPr lang="en-US" sz="6000" u="none" dirty="0">
                <a:solidFill>
                  <a:schemeClr val="tx1"/>
                </a:solidFill>
                <a:latin typeface="Comfortaa" panose="020F0403060000060003" pitchFamily="34" charset="0"/>
              </a:rPr>
              <a:t>Conclusion &amp; Future Work</a:t>
            </a:r>
          </a:p>
        </p:txBody>
      </p:sp>
      <p:sp>
        <p:nvSpPr>
          <p:cNvPr id="12" name="Text Placeholder 11"/>
          <p:cNvSpPr>
            <a:spLocks noGrp="1"/>
          </p:cNvSpPr>
          <p:nvPr>
            <p:ph type="body" sz="quarter" idx="28"/>
          </p:nvPr>
        </p:nvSpPr>
        <p:spPr>
          <a:xfrm>
            <a:off x="33361325" y="14519753"/>
            <a:ext cx="10052050" cy="12981993"/>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Real-time video game music generator!</a:t>
            </a: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With parallelism, we see speedup in both model training and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Depending on the structure of the issue, multiple forms of parallelism (GPUs vs. multithreading) are better for different problems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Even with communication costs, especially between voices, parallelism is still able to achieve both speedup and musicality</a:t>
            </a:r>
            <a:endParaRPr lang="en-US" sz="3300" dirty="0">
              <a:solidFill>
                <a:schemeClr val="tx1"/>
              </a:solidFill>
              <a:latin typeface="Comfortaa" panose="020F0403060000060003" pitchFamily="34" charset="0"/>
            </a:endParaRPr>
          </a:p>
          <a:p>
            <a:r>
              <a:rPr lang="en-US" sz="3300" dirty="0">
                <a:solidFill>
                  <a:schemeClr val="tx1"/>
                </a:solidFill>
                <a:latin typeface="Comfortaa" panose="020F0403060000060003" pitchFamily="34" charset="0"/>
              </a:rPr>
              <a:t>Future Applications: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Explore feasibility of using parallel computation for video game music in industry</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Generating video game music in real time along with gameplay</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Further and more complicated setting manipulation on the client side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Expansion into other genres/types of music</a:t>
            </a:r>
          </a:p>
        </p:txBody>
      </p:sp>
      <p:sp>
        <p:nvSpPr>
          <p:cNvPr id="13" name="Text Placeholder 12"/>
          <p:cNvSpPr>
            <a:spLocks noGrp="1"/>
          </p:cNvSpPr>
          <p:nvPr>
            <p:ph type="body" sz="quarter" idx="29"/>
          </p:nvPr>
        </p:nvSpPr>
        <p:spPr>
          <a:xfrm>
            <a:off x="33445224" y="27348130"/>
            <a:ext cx="10047018" cy="738656"/>
          </a:xfrm>
        </p:spPr>
        <p:txBody>
          <a:bodyPr/>
          <a:lstStyle/>
          <a:p>
            <a:r>
              <a:rPr lang="en-US" sz="3600" dirty="0">
                <a:solidFill>
                  <a:schemeClr val="tx1"/>
                </a:solidFill>
                <a:latin typeface="Comfortaa" panose="020F0403060000060003" pitchFamily="34" charset="0"/>
              </a:rPr>
              <a:t>References</a:t>
            </a:r>
          </a:p>
        </p:txBody>
      </p:sp>
      <p:sp>
        <p:nvSpPr>
          <p:cNvPr id="14" name="Text Placeholder 13"/>
          <p:cNvSpPr>
            <a:spLocks noGrp="1"/>
          </p:cNvSpPr>
          <p:nvPr>
            <p:ph type="body" sz="quarter" idx="30"/>
          </p:nvPr>
        </p:nvSpPr>
        <p:spPr>
          <a:xfrm>
            <a:off x="33347160" y="28159041"/>
            <a:ext cx="10052050" cy="2283680"/>
          </a:xfrm>
        </p:spPr>
        <p:txBody>
          <a:bodyPr/>
          <a:lstStyle/>
          <a:p>
            <a:pPr marL="342900" indent="-342900">
              <a:buFont typeface="Arial" panose="020B0604020202020204" pitchFamily="34" charset="0"/>
              <a:buChar char="•"/>
            </a:pPr>
            <a:r>
              <a:rPr lang="en-US" sz="1600" dirty="0">
                <a:solidFill>
                  <a:schemeClr val="tx1"/>
                </a:solidFill>
                <a:latin typeface="Comfortaa" panose="020F0403060000060003" pitchFamily="34" charset="0"/>
              </a:rPr>
              <a:t>“Algorithmic Composer.” </a:t>
            </a:r>
            <a:r>
              <a:rPr lang="en-US" sz="1600" dirty="0" err="1">
                <a:solidFill>
                  <a:schemeClr val="tx1"/>
                </a:solidFill>
                <a:latin typeface="Comfortaa" panose="020F0403060000060003" pitchFamily="34" charset="0"/>
              </a:rPr>
              <a:t>OpenMusic</a:t>
            </a:r>
            <a:r>
              <a:rPr lang="en-US" sz="1600" dirty="0">
                <a:solidFill>
                  <a:schemeClr val="tx1"/>
                </a:solidFill>
                <a:latin typeface="Comfortaa" panose="020F0403060000060003" pitchFamily="34" charset="0"/>
              </a:rPr>
              <a:t> Markov Chains and </a:t>
            </a:r>
            <a:r>
              <a:rPr lang="en-US" sz="1600" dirty="0" err="1">
                <a:solidFill>
                  <a:schemeClr val="tx1"/>
                </a:solidFill>
                <a:latin typeface="Comfortaa" panose="020F0403060000060003" pitchFamily="34" charset="0"/>
              </a:rPr>
              <a:t>Omlea</a:t>
            </a:r>
            <a:r>
              <a:rPr lang="en-US" sz="1600" dirty="0">
                <a:solidFill>
                  <a:schemeClr val="tx1"/>
                </a:solidFill>
                <a:latin typeface="Comfortaa" panose="020F0403060000060003" pitchFamily="34" charset="0"/>
              </a:rPr>
              <a:t>, 23 Apr. 2010, www.algorithmiccomposer.com/2010/04/openmusic-markov-chains-and-omlea.html.</a:t>
            </a:r>
          </a:p>
          <a:p>
            <a:pPr marL="342900" indent="-342900">
              <a:buFont typeface="Arial" panose="020B0604020202020204" pitchFamily="34" charset="0"/>
              <a:buChar char="•"/>
            </a:pPr>
            <a:r>
              <a:rPr lang="en-US" sz="1600" dirty="0" err="1">
                <a:solidFill>
                  <a:schemeClr val="tx1"/>
                </a:solidFill>
                <a:latin typeface="Comfortaa" panose="020F0403060000060003" pitchFamily="34" charset="0"/>
              </a:rPr>
              <a:t>Elowsson</a:t>
            </a:r>
            <a:r>
              <a:rPr lang="en-US" sz="1600" dirty="0">
                <a:solidFill>
                  <a:schemeClr val="tx1"/>
                </a:solidFill>
                <a:latin typeface="Comfortaa" panose="020F0403060000060003" pitchFamily="34" charset="0"/>
              </a:rPr>
              <a:t>, A. and Friberg, A. “Algorithmic Composition of Popular Music,” in Proceedings of the 12th International Conference on Music Perception and Cognition and the 8th Triennial Conference of the European Society for the Cognitive Sciences of Music, July 2012, pp 276-285</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Dannenberg, R. (2018). Music Generation and Algorithmic Composition [</a:t>
            </a:r>
            <a:r>
              <a:rPr lang="en-US" sz="1600" dirty="0" err="1">
                <a:solidFill>
                  <a:schemeClr val="tx1"/>
                </a:solidFill>
                <a:latin typeface="Comfortaa" panose="020F0403060000060003" pitchFamily="34" charset="0"/>
              </a:rPr>
              <a:t>Powerpoint</a:t>
            </a:r>
            <a:r>
              <a:rPr lang="en-US" sz="1600" dirty="0">
                <a:solidFill>
                  <a:schemeClr val="tx1"/>
                </a:solidFill>
                <a:latin typeface="Comfortaa" panose="020F0403060000060003" pitchFamily="34" charset="0"/>
              </a:rPr>
              <a:t> slides]. Retrieved from http://www.cs.cmu.edu/~./music/cmsip/slides/05-algo-comp.pdf</a:t>
            </a:r>
          </a:p>
        </p:txBody>
      </p:sp>
      <p:sp>
        <p:nvSpPr>
          <p:cNvPr id="15" name="Text Placeholder 14"/>
          <p:cNvSpPr>
            <a:spLocks noGrp="1"/>
          </p:cNvSpPr>
          <p:nvPr>
            <p:ph type="body" sz="quarter" idx="96"/>
          </p:nvPr>
        </p:nvSpPr>
        <p:spPr>
          <a:xfrm>
            <a:off x="947930" y="14406694"/>
            <a:ext cx="9867893" cy="6924950"/>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Music can be treated as a set of rules - ideal for an  algorithmic implementation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Video game music is characterized by the overlapping of multiple melodic lines and a repetitive and structured format</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Old 8-bit music constrained composers</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Newer video game music is often symphonic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Many melodic lines offer ample avenues for parallelization - parallel synthesis of different parts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Rigid structure makes music easier to predict and generate with a Markov Model</a:t>
            </a:r>
          </a:p>
          <a:p>
            <a:endParaRPr lang="en-US" dirty="0">
              <a:solidFill>
                <a:schemeClr val="tx1"/>
              </a:solidFill>
              <a:latin typeface="Comfortaa" panose="020F0403060000060003" pitchFamily="34" charset="0"/>
            </a:endParaRPr>
          </a:p>
          <a:p>
            <a:endParaRPr lang="en-US" dirty="0">
              <a:solidFill>
                <a:schemeClr val="tx1"/>
              </a:solidFill>
              <a:latin typeface="Comfortaa" panose="020F0403060000060003" pitchFamily="34" charset="0"/>
            </a:endParaRPr>
          </a:p>
        </p:txBody>
      </p:sp>
      <p:sp>
        <p:nvSpPr>
          <p:cNvPr id="16" name="Text Placeholder 15"/>
          <p:cNvSpPr>
            <a:spLocks noGrp="1"/>
          </p:cNvSpPr>
          <p:nvPr>
            <p:ph type="body" sz="quarter" idx="150"/>
          </p:nvPr>
        </p:nvSpPr>
        <p:spPr>
          <a:xfrm>
            <a:off x="5932593" y="3132357"/>
            <a:ext cx="31998968" cy="1104236"/>
          </a:xfrm>
        </p:spPr>
        <p:txBody>
          <a:bodyPr/>
          <a:lstStyle/>
          <a:p>
            <a:r>
              <a:rPr lang="en-US" dirty="0">
                <a:solidFill>
                  <a:schemeClr val="tx1"/>
                </a:solidFill>
                <a:latin typeface="Comfortaa" panose="020F0403060000060003" pitchFamily="34" charset="0"/>
              </a:rPr>
              <a:t>15-418 Final Project</a:t>
            </a:r>
          </a:p>
        </p:txBody>
      </p:sp>
      <p:sp>
        <p:nvSpPr>
          <p:cNvPr id="17" name="Text Placeholder 16"/>
          <p:cNvSpPr>
            <a:spLocks noGrp="1"/>
          </p:cNvSpPr>
          <p:nvPr>
            <p:ph type="body" sz="quarter" idx="151"/>
          </p:nvPr>
        </p:nvSpPr>
        <p:spPr>
          <a:xfrm>
            <a:off x="5932593" y="2230787"/>
            <a:ext cx="31998968" cy="1280160"/>
          </a:xfrm>
        </p:spPr>
        <p:txBody>
          <a:bodyPr>
            <a:normAutofit fontScale="70000" lnSpcReduction="20000"/>
          </a:bodyPr>
          <a:lstStyle/>
          <a:p>
            <a:r>
              <a:rPr lang="en-US" dirty="0">
                <a:solidFill>
                  <a:schemeClr val="tx1"/>
                </a:solidFill>
                <a:latin typeface="Comfortaa" panose="020F0403060000060003" pitchFamily="34" charset="0"/>
              </a:rPr>
              <a:t>Annie Xu (jingjinx@andrew.cmu.edu) 	Michael You (myou@andrew.cmu.edu)</a:t>
            </a:r>
          </a:p>
        </p:txBody>
      </p:sp>
      <p:sp>
        <p:nvSpPr>
          <p:cNvPr id="18" name="Text Placeholder 17"/>
          <p:cNvSpPr>
            <a:spLocks noGrp="1"/>
          </p:cNvSpPr>
          <p:nvPr>
            <p:ph type="body" sz="quarter" idx="153"/>
          </p:nvPr>
        </p:nvSpPr>
        <p:spPr>
          <a:xfrm>
            <a:off x="922338" y="669013"/>
            <a:ext cx="42049700" cy="1637973"/>
          </a:xfrm>
        </p:spPr>
        <p:txBody>
          <a:bodyPr>
            <a:normAutofit fontScale="62500" lnSpcReduction="20000"/>
          </a:bodyPr>
          <a:lstStyle/>
          <a:p>
            <a:r>
              <a:rPr lang="en-US" dirty="0">
                <a:solidFill>
                  <a:schemeClr val="tx1"/>
                </a:solidFill>
                <a:latin typeface="Comfortaa" panose="020F0403060000060003" pitchFamily="34" charset="0"/>
              </a:rPr>
              <a:t>Video Game Music Generation with CUDA-trained Markov Chains and Multithreading Optimizations</a:t>
            </a:r>
          </a:p>
        </p:txBody>
      </p:sp>
      <p:sp>
        <p:nvSpPr>
          <p:cNvPr id="19" name="Rectangle: Rounded Corners 18">
            <a:extLst>
              <a:ext uri="{FF2B5EF4-FFF2-40B4-BE49-F238E27FC236}">
                <a16:creationId xmlns:a16="http://schemas.microsoft.com/office/drawing/2014/main" id="{A94C6367-B9B9-4BC5-A056-0DE851296FC7}"/>
              </a:ext>
            </a:extLst>
          </p:cNvPr>
          <p:cNvSpPr/>
          <p:nvPr/>
        </p:nvSpPr>
        <p:spPr>
          <a:xfrm>
            <a:off x="11674675" y="6183515"/>
            <a:ext cx="7804451" cy="2820316"/>
          </a:xfrm>
          <a:prstGeom prst="roundRect">
            <a:avLst>
              <a:gd name="adj" fmla="val 1036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Preprocessing</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Convert MIDI to text</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Transpose to C Major</a:t>
            </a:r>
          </a:p>
          <a:p>
            <a:pPr marL="685800" indent="-685800">
              <a:buFont typeface="Arial" panose="020B0604020202020204" pitchFamily="34" charset="0"/>
              <a:buChar char="•"/>
            </a:pPr>
            <a:r>
              <a:rPr lang="en-US" sz="4400" dirty="0">
                <a:solidFill>
                  <a:schemeClr val="tx1"/>
                </a:solidFill>
                <a:latin typeface="Comfortaa" panose="020F0403060000060003" pitchFamily="34" charset="0"/>
              </a:rPr>
              <a:t>Specific encoding</a:t>
            </a:r>
          </a:p>
        </p:txBody>
      </p:sp>
      <p:sp>
        <p:nvSpPr>
          <p:cNvPr id="23" name="Rectangle: Rounded Corners 22">
            <a:extLst>
              <a:ext uri="{FF2B5EF4-FFF2-40B4-BE49-F238E27FC236}">
                <a16:creationId xmlns:a16="http://schemas.microsoft.com/office/drawing/2014/main" id="{96B4DCD2-D10F-430B-9434-3446A8E8F8B5}"/>
              </a:ext>
            </a:extLst>
          </p:cNvPr>
          <p:cNvSpPr/>
          <p:nvPr/>
        </p:nvSpPr>
        <p:spPr>
          <a:xfrm>
            <a:off x="11674674" y="9474469"/>
            <a:ext cx="7804451" cy="6363842"/>
          </a:xfrm>
          <a:prstGeom prst="roundRect">
            <a:avLst>
              <a:gd name="adj" fmla="val 53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8325" indent="-568325" algn="ctr"/>
            <a:r>
              <a:rPr lang="en-US" sz="4400" u="sng" dirty="0">
                <a:solidFill>
                  <a:schemeClr val="tx1"/>
                </a:solidFill>
                <a:latin typeface="Comfortaa" panose="020F0403060000060003" pitchFamily="34" charset="0"/>
              </a:rPr>
              <a:t>Markov Model Training</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Counts note transitions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Parallelized over multiple GPUs and threads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between matrix type (major/minor, soprano / bass / chord) on GPUs </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notes into sections for many threads to read</a:t>
            </a:r>
          </a:p>
        </p:txBody>
      </p:sp>
      <p:sp>
        <p:nvSpPr>
          <p:cNvPr id="25" name="Rectangle: Rounded Corners 24">
            <a:extLst>
              <a:ext uri="{FF2B5EF4-FFF2-40B4-BE49-F238E27FC236}">
                <a16:creationId xmlns:a16="http://schemas.microsoft.com/office/drawing/2014/main" id="{800CC79D-A784-4E37-A90E-120EE1AF6D30}"/>
              </a:ext>
            </a:extLst>
          </p:cNvPr>
          <p:cNvSpPr/>
          <p:nvPr/>
        </p:nvSpPr>
        <p:spPr>
          <a:xfrm>
            <a:off x="11674673" y="16265963"/>
            <a:ext cx="7804452" cy="6989924"/>
          </a:xfrm>
          <a:prstGeom prst="roundRect">
            <a:avLst>
              <a:gd name="adj" fmla="val 429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Music Generation</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Creates music based on client request and global settings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Uses trained Markov Chain to make musical choices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Multithreading to generate many voices at once</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Synchronization of voices via the conductor</a:t>
            </a:r>
          </a:p>
        </p:txBody>
      </p:sp>
      <p:sp>
        <p:nvSpPr>
          <p:cNvPr id="27" name="Rectangle: Rounded Corners 26">
            <a:extLst>
              <a:ext uri="{FF2B5EF4-FFF2-40B4-BE49-F238E27FC236}">
                <a16:creationId xmlns:a16="http://schemas.microsoft.com/office/drawing/2014/main" id="{0D00615A-63BC-48CC-89B3-67BC9C6706EA}"/>
              </a:ext>
            </a:extLst>
          </p:cNvPr>
          <p:cNvSpPr/>
          <p:nvPr/>
        </p:nvSpPr>
        <p:spPr>
          <a:xfrm>
            <a:off x="11674675" y="25363551"/>
            <a:ext cx="7804450" cy="2076036"/>
          </a:xfrm>
          <a:prstGeom prst="roundRect">
            <a:avLst>
              <a:gd name="adj" fmla="val 937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Client</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Requests music</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Plays notes from server</a:t>
            </a:r>
          </a:p>
        </p:txBody>
      </p:sp>
      <p:sp>
        <p:nvSpPr>
          <p:cNvPr id="5" name="TextBox 4">
            <a:extLst>
              <a:ext uri="{FF2B5EF4-FFF2-40B4-BE49-F238E27FC236}">
                <a16:creationId xmlns:a16="http://schemas.microsoft.com/office/drawing/2014/main" id="{C5A6AD80-9AB1-4204-A90B-D54242836D0B}"/>
              </a:ext>
            </a:extLst>
          </p:cNvPr>
          <p:cNvSpPr txBox="1"/>
          <p:nvPr/>
        </p:nvSpPr>
        <p:spPr>
          <a:xfrm>
            <a:off x="922338" y="25407640"/>
            <a:ext cx="9604364" cy="6093976"/>
          </a:xfrm>
          <a:prstGeom prst="rect">
            <a:avLst/>
          </a:prstGeom>
          <a:noFill/>
        </p:spPr>
        <p:txBody>
          <a:bodyPr wrap="square" rtlCol="0">
            <a:spAutoFit/>
          </a:bodyPr>
          <a:lstStyle/>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Matrices built from training data which fit a similar genre</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During generation, probabilities from transition matrix are used to generate next note based on current notes</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Generated music uses structure and patterns from training music</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Training requires looking at millions of notes and updating a very large matrix</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Generation has ~10 music lines generated at once, where each line requires complex computation and synchronization</a:t>
            </a:r>
          </a:p>
          <a:p>
            <a:pPr marL="342900" indent="-342900">
              <a:buFont typeface="Arial" panose="020B0604020202020204" pitchFamily="34" charset="0"/>
              <a:buChar char="•"/>
            </a:pPr>
            <a:endParaRPr lang="en-US" sz="3000" dirty="0">
              <a:latin typeface="Comfortaa" panose="020F0403060000060003"/>
              <a:cs typeface="Times New Roman" panose="02020603050405020304" pitchFamily="18" charset="0"/>
            </a:endParaRPr>
          </a:p>
        </p:txBody>
      </p:sp>
      <p:sp>
        <p:nvSpPr>
          <p:cNvPr id="7" name="Half Frame 6">
            <a:extLst>
              <a:ext uri="{FF2B5EF4-FFF2-40B4-BE49-F238E27FC236}">
                <a16:creationId xmlns:a16="http://schemas.microsoft.com/office/drawing/2014/main" id="{F712D5F8-25B5-48BB-9038-65EDC62B32BC}"/>
              </a:ext>
            </a:extLst>
          </p:cNvPr>
          <p:cNvSpPr/>
          <p:nvPr/>
        </p:nvSpPr>
        <p:spPr>
          <a:xfrm>
            <a:off x="633046" y="4232939"/>
            <a:ext cx="42338992" cy="1161148"/>
          </a:xfrm>
          <a:prstGeom prst="halfFrame">
            <a:avLst>
              <a:gd name="adj1" fmla="val 18780"/>
              <a:gd name="adj2" fmla="val 24601"/>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lf Frame 23">
            <a:extLst>
              <a:ext uri="{FF2B5EF4-FFF2-40B4-BE49-F238E27FC236}">
                <a16:creationId xmlns:a16="http://schemas.microsoft.com/office/drawing/2014/main" id="{CEEF33B6-FE29-41DA-97D3-0E9563812C9E}"/>
              </a:ext>
            </a:extLst>
          </p:cNvPr>
          <p:cNvSpPr/>
          <p:nvPr/>
        </p:nvSpPr>
        <p:spPr>
          <a:xfrm rot="10800000">
            <a:off x="922338" y="30799106"/>
            <a:ext cx="42353400" cy="1161148"/>
          </a:xfrm>
          <a:prstGeom prst="halfFrame">
            <a:avLst>
              <a:gd name="adj1" fmla="val 18780"/>
              <a:gd name="adj2" fmla="val 24601"/>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D49ACB46-338F-4AB7-B893-13D49BB376D0}"/>
              </a:ext>
            </a:extLst>
          </p:cNvPr>
          <p:cNvSpPr/>
          <p:nvPr/>
        </p:nvSpPr>
        <p:spPr>
          <a:xfrm rot="10800000">
            <a:off x="2128831" y="12337893"/>
            <a:ext cx="8661400" cy="877460"/>
          </a:xfrm>
          <a:prstGeom prst="halfFrame">
            <a:avLst>
              <a:gd name="adj1" fmla="val 8684"/>
              <a:gd name="adj2" fmla="val 14474"/>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Table 20">
            <a:extLst>
              <a:ext uri="{FF2B5EF4-FFF2-40B4-BE49-F238E27FC236}">
                <a16:creationId xmlns:a16="http://schemas.microsoft.com/office/drawing/2014/main" id="{5429B4E7-F0A1-43B2-8C1C-9AEFBE7E928E}"/>
              </a:ext>
            </a:extLst>
          </p:cNvPr>
          <p:cNvGraphicFramePr>
            <a:graphicFrameLocks noGrp="1"/>
          </p:cNvGraphicFramePr>
          <p:nvPr>
            <p:extLst>
              <p:ext uri="{D42A27DB-BD31-4B8C-83A1-F6EECF244321}">
                <p14:modId xmlns:p14="http://schemas.microsoft.com/office/powerpoint/2010/main" val="4076344259"/>
              </p:ext>
            </p:extLst>
          </p:nvPr>
        </p:nvGraphicFramePr>
        <p:xfrm>
          <a:off x="2128831" y="20255557"/>
          <a:ext cx="2793076" cy="293657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9409">
                <a:tc gridSpan="4">
                  <a:txBody>
                    <a:bodyPr/>
                    <a:lstStyle/>
                    <a:p>
                      <a:pPr algn="ctr"/>
                      <a:r>
                        <a:rPr lang="en-US" sz="2000" dirty="0">
                          <a:latin typeface="Comfortaa" panose="020F0403060000060003" pitchFamily="34" charset="0"/>
                        </a:rPr>
                        <a:t>1</a:t>
                      </a:r>
                      <a:r>
                        <a:rPr lang="en-US" sz="2000" baseline="30000" dirty="0">
                          <a:latin typeface="Comfortaa" panose="020F0403060000060003" pitchFamily="34" charset="0"/>
                        </a:rPr>
                        <a:t>st</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621792">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a:latin typeface="Comfortaa" panose="020F0403060000060003" pitchFamily="34" charset="0"/>
                        </a:rPr>
                        <a:t>A</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621792">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621792">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621792">
                <a:tc>
                  <a:txBody>
                    <a:bodyPr/>
                    <a:lstStyle/>
                    <a:p>
                      <a:pPr algn="ct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bl>
          </a:graphicData>
        </a:graphic>
      </p:graphicFrame>
      <p:graphicFrame>
        <p:nvGraphicFramePr>
          <p:cNvPr id="31" name="Table 30">
            <a:extLst>
              <a:ext uri="{FF2B5EF4-FFF2-40B4-BE49-F238E27FC236}">
                <a16:creationId xmlns:a16="http://schemas.microsoft.com/office/drawing/2014/main" id="{9E6B03F7-A786-4DFD-8E73-8B89050E756D}"/>
              </a:ext>
            </a:extLst>
          </p:cNvPr>
          <p:cNvGraphicFramePr>
            <a:graphicFrameLocks noGrp="1"/>
          </p:cNvGraphicFramePr>
          <p:nvPr>
            <p:extLst>
              <p:ext uri="{D42A27DB-BD31-4B8C-83A1-F6EECF244321}">
                <p14:modId xmlns:p14="http://schemas.microsoft.com/office/powerpoint/2010/main" val="1660094365"/>
              </p:ext>
            </p:extLst>
          </p:nvPr>
        </p:nvGraphicFramePr>
        <p:xfrm>
          <a:off x="5803976" y="20255557"/>
          <a:ext cx="2793076" cy="493775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8887">
                <a:tc gridSpan="4">
                  <a:txBody>
                    <a:bodyPr/>
                    <a:lstStyle/>
                    <a:p>
                      <a:pPr algn="ctr"/>
                      <a:r>
                        <a:rPr lang="en-US" sz="2000" dirty="0">
                          <a:latin typeface="Comfortaa" panose="020F0403060000060003" pitchFamily="34" charset="0"/>
                        </a:rPr>
                        <a:t>2</a:t>
                      </a:r>
                      <a:r>
                        <a:rPr lang="en-US" sz="2000" baseline="30000" dirty="0">
                          <a:latin typeface="Comfortaa" panose="020F0403060000060003" pitchFamily="34" charset="0"/>
                        </a:rPr>
                        <a:t>nd</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448887">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448887">
                <a:tc>
                  <a:txBody>
                    <a:bodyPr/>
                    <a:lstStyle/>
                    <a:p>
                      <a:pPr algn="ctr"/>
                      <a:r>
                        <a:rPr lang="en-US" sz="2000" b="1" dirty="0">
                          <a:latin typeface="Comfortaa" panose="020F0403060000060003" pitchFamily="34" charset="0"/>
                        </a:rPr>
                        <a:t>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448887">
                <a:tc>
                  <a:txBody>
                    <a:bodyPr/>
                    <a:lstStyle/>
                    <a:p>
                      <a:pPr algn="ctr"/>
                      <a:r>
                        <a:rPr lang="en-US" sz="2000" b="1" dirty="0">
                          <a:latin typeface="Comfortaa" panose="020F0403060000060003" pitchFamily="34" charset="0"/>
                        </a:rPr>
                        <a:t>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448887">
                <a:tc>
                  <a:txBody>
                    <a:bodyPr/>
                    <a:lstStyle/>
                    <a:p>
                      <a:pPr algn="ctr"/>
                      <a:r>
                        <a:rPr lang="en-US" sz="2000" b="1" dirty="0">
                          <a:latin typeface="Comfortaa" panose="020F0403060000060003" pitchFamily="34" charset="0"/>
                        </a:rPr>
                        <a: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r h="448887">
                <a:tc>
                  <a:txBody>
                    <a:bodyPr/>
                    <a:lstStyle/>
                    <a:p>
                      <a:pPr algn="ctr"/>
                      <a:r>
                        <a:rPr lang="en-US" sz="2000" b="1" dirty="0">
                          <a:latin typeface="Comfortaa" panose="020F0403060000060003" pitchFamily="34" charset="0"/>
                        </a:rPr>
                        <a:t>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3564607"/>
                  </a:ext>
                </a:extLst>
              </a:tr>
              <a:tr h="448887">
                <a:tc>
                  <a:txBody>
                    <a:bodyPr/>
                    <a:lstStyle/>
                    <a:p>
                      <a:pPr algn="ctr"/>
                      <a:r>
                        <a:rPr lang="en-US" sz="2000" b="1" dirty="0">
                          <a:latin typeface="Comfortaa" panose="020F0403060000060003" pitchFamily="34" charset="0"/>
                        </a:rPr>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0806393"/>
                  </a:ext>
                </a:extLst>
              </a:tr>
              <a:tr h="448887">
                <a:tc>
                  <a:txBody>
                    <a:bodyPr/>
                    <a:lstStyle/>
                    <a:p>
                      <a:pPr algn="ctr"/>
                      <a:r>
                        <a:rPr lang="en-US" sz="2000" b="1" dirty="0">
                          <a:latin typeface="Comfortaa" panose="020F0403060000060003" pitchFamily="34" charset="0"/>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273859"/>
                  </a:ext>
                </a:extLst>
              </a:tr>
              <a:tr h="448887">
                <a:tc>
                  <a:txBody>
                    <a:bodyPr/>
                    <a:lstStyle/>
                    <a:p>
                      <a:pPr algn="ctr"/>
                      <a:r>
                        <a:rPr lang="en-US" sz="2000" b="1" dirty="0">
                          <a:latin typeface="Comfortaa" panose="020F0403060000060003" pitchFamily="34" charset="0"/>
                        </a:rPr>
                        <a:t>GG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0592637"/>
                  </a:ext>
                </a:extLst>
              </a:tr>
              <a:tr h="448887">
                <a:tc>
                  <a:txBody>
                    <a:bodyPr/>
                    <a:lstStyle/>
                    <a:p>
                      <a:pPr algn="ctr"/>
                      <a:r>
                        <a:rPr lang="en-US" sz="2000" b="1" dirty="0">
                          <a:latin typeface="Comfortaa" panose="020F0403060000060003" pitchFamily="34" charset="0"/>
                        </a:rPr>
                        <a:t>GA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130669"/>
                  </a:ext>
                </a:extLst>
              </a:tr>
              <a:tr h="448887">
                <a:tc>
                  <a:txBody>
                    <a:bodyPr/>
                    <a:lstStyle/>
                    <a:p>
                      <a:pPr algn="ctr"/>
                      <a:r>
                        <a:rPr lang="en-US" sz="2000" b="1" dirty="0">
                          <a:latin typeface="Comfortaa" panose="020F0403060000060003" pitchFamily="34" charset="0"/>
                        </a:rPr>
                        <a:t>GD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91281"/>
                  </a:ext>
                </a:extLst>
              </a:tr>
            </a:tbl>
          </a:graphicData>
        </a:graphic>
      </p:graphicFrame>
      <p:sp>
        <p:nvSpPr>
          <p:cNvPr id="29" name="Rectangle: Rounded Corners 28">
            <a:extLst>
              <a:ext uri="{FF2B5EF4-FFF2-40B4-BE49-F238E27FC236}">
                <a16:creationId xmlns:a16="http://schemas.microsoft.com/office/drawing/2014/main" id="{2E21E084-2D9E-4655-871F-67159575DA5D}"/>
              </a:ext>
            </a:extLst>
          </p:cNvPr>
          <p:cNvSpPr/>
          <p:nvPr/>
        </p:nvSpPr>
        <p:spPr>
          <a:xfrm>
            <a:off x="11282868" y="5712877"/>
            <a:ext cx="10427368" cy="19154983"/>
          </a:xfrm>
          <a:prstGeom prst="roundRect">
            <a:avLst>
              <a:gd name="adj" fmla="val 4052"/>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descr="https://scontent-iad3-1.xx.fbcdn.net/v/t1.15752-9/s2048x2048/46521382_265244067517433_3665060455996456960_n.png?_nc_cat=109&amp;_nc_ht=scontent-iad3-1.xx&amp;oh=97844b5ac2bfb2b4f6dafff81793a6bf&amp;oe=5CA211A4">
            <a:extLst>
              <a:ext uri="{FF2B5EF4-FFF2-40B4-BE49-F238E27FC236}">
                <a16:creationId xmlns:a16="http://schemas.microsoft.com/office/drawing/2014/main" id="{9213F2E5-A880-4F6B-9D20-A68E08916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6354" y="27710754"/>
            <a:ext cx="7811188" cy="3569957"/>
          </a:xfrm>
          <a:prstGeom prst="roundRect">
            <a:avLst>
              <a:gd name="adj" fmla="val 9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4" name="Rectangle: Rounded Corners 33">
            <a:extLst>
              <a:ext uri="{FF2B5EF4-FFF2-40B4-BE49-F238E27FC236}">
                <a16:creationId xmlns:a16="http://schemas.microsoft.com/office/drawing/2014/main" id="{A6E4FFB2-D485-4462-8BAE-D0B7FE46C25E}"/>
              </a:ext>
            </a:extLst>
          </p:cNvPr>
          <p:cNvSpPr/>
          <p:nvPr/>
        </p:nvSpPr>
        <p:spPr>
          <a:xfrm>
            <a:off x="11308264" y="25139027"/>
            <a:ext cx="10427368" cy="6312640"/>
          </a:xfrm>
          <a:prstGeom prst="roundRect">
            <a:avLst>
              <a:gd name="adj" fmla="val 4052"/>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python logo">
            <a:extLst>
              <a:ext uri="{FF2B5EF4-FFF2-40B4-BE49-F238E27FC236}">
                <a16:creationId xmlns:a16="http://schemas.microsoft.com/office/drawing/2014/main" id="{C61EAED1-C942-4349-99A1-38BB4F23A9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39381" y="6529403"/>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 plus plus logo">
            <a:extLst>
              <a:ext uri="{FF2B5EF4-FFF2-40B4-BE49-F238E27FC236}">
                <a16:creationId xmlns:a16="http://schemas.microsoft.com/office/drawing/2014/main" id="{1BD65C2D-4698-48A3-93C4-75E24DC715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41637" y="10432271"/>
            <a:ext cx="1685408" cy="1685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ogo">
            <a:extLst>
              <a:ext uri="{FF2B5EF4-FFF2-40B4-BE49-F238E27FC236}">
                <a16:creationId xmlns:a16="http://schemas.microsoft.com/office/drawing/2014/main" id="{7A8E981B-4F9A-4263-A995-054D978176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56398" y="23635120"/>
            <a:ext cx="1656401" cy="9913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7ABEEFE-A0E5-4FFF-B2F1-02CAE4C3A396}"/>
              </a:ext>
            </a:extLst>
          </p:cNvPr>
          <p:cNvSpPr txBox="1"/>
          <p:nvPr/>
        </p:nvSpPr>
        <p:spPr>
          <a:xfrm>
            <a:off x="19653322" y="8180523"/>
            <a:ext cx="1912703"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music21</a:t>
            </a:r>
          </a:p>
        </p:txBody>
      </p:sp>
      <p:pic>
        <p:nvPicPr>
          <p:cNvPr id="41" name="Picture 4" descr="Image result for cuda nvidia">
            <a:extLst>
              <a:ext uri="{FF2B5EF4-FFF2-40B4-BE49-F238E27FC236}">
                <a16:creationId xmlns:a16="http://schemas.microsoft.com/office/drawing/2014/main" id="{7B0E9288-519D-4A4A-BB1E-2DBD53F49C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691" t="23266" r="32128" b="25455"/>
          <a:stretch/>
        </p:blipFill>
        <p:spPr bwMode="auto">
          <a:xfrm>
            <a:off x="19691045" y="13042976"/>
            <a:ext cx="1564869" cy="17109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python logo">
            <a:extLst>
              <a:ext uri="{FF2B5EF4-FFF2-40B4-BE49-F238E27FC236}">
                <a16:creationId xmlns:a16="http://schemas.microsoft.com/office/drawing/2014/main" id="{6B08018A-F4DB-43D0-817D-1D2D1F056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28519" y="17292243"/>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eact">
            <a:extLst>
              <a:ext uri="{FF2B5EF4-FFF2-40B4-BE49-F238E27FC236}">
                <a16:creationId xmlns:a16="http://schemas.microsoft.com/office/drawing/2014/main" id="{2D32CA06-B13C-4982-9423-14CA9F91A3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63024" y="26177810"/>
            <a:ext cx="1957388" cy="13832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one js">
            <a:extLst>
              <a:ext uri="{FF2B5EF4-FFF2-40B4-BE49-F238E27FC236}">
                <a16:creationId xmlns:a16="http://schemas.microsoft.com/office/drawing/2014/main" id="{C32CECB0-ED1C-4CAC-B520-FA77A0FBA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3322" y="25616172"/>
            <a:ext cx="1846168" cy="5391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94C4F07-0848-42C1-900D-D6D6FCA0B0E3}"/>
              </a:ext>
            </a:extLst>
          </p:cNvPr>
          <p:cNvSpPr txBox="1"/>
          <p:nvPr/>
        </p:nvSpPr>
        <p:spPr>
          <a:xfrm>
            <a:off x="19527658" y="20145366"/>
            <a:ext cx="2028119" cy="830997"/>
          </a:xfrm>
          <a:prstGeom prst="rect">
            <a:avLst/>
          </a:prstGeom>
          <a:noFill/>
        </p:spPr>
        <p:txBody>
          <a:bodyPr wrap="none" rtlCol="0">
            <a:spAutoFit/>
          </a:bodyPr>
          <a:lstStyle/>
          <a:p>
            <a:pPr algn="ctr"/>
            <a:r>
              <a:rPr lang="en-US" sz="2400" b="1" dirty="0">
                <a:latin typeface="Courier New" panose="02070309020205020404" pitchFamily="49" charset="0"/>
                <a:cs typeface="Courier New" panose="02070309020205020404" pitchFamily="49" charset="0"/>
              </a:rPr>
              <a:t>multi</a:t>
            </a:r>
          </a:p>
          <a:p>
            <a:pPr algn="ctr"/>
            <a:r>
              <a:rPr lang="en-US" sz="2400" b="1" dirty="0">
                <a:latin typeface="Courier New" panose="02070309020205020404" pitchFamily="49" charset="0"/>
                <a:cs typeface="Courier New" panose="02070309020205020404" pitchFamily="49" charset="0"/>
              </a:rPr>
              <a:t>processing</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D7AF33B9-21FB-459E-84A4-9E6113A4E533}"/>
                  </a:ext>
                </a:extLst>
              </p:cNvPr>
              <p:cNvSpPr txBox="1"/>
              <p:nvPr/>
            </p:nvSpPr>
            <p:spPr>
              <a:xfrm>
                <a:off x="19567860" y="21559868"/>
                <a:ext cx="2030423" cy="984116"/>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.5</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0.4</m:t>
                              </m:r>
                            </m:e>
                          </m:mr>
                          <m:mr>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0.5</m:t>
                              </m:r>
                            </m:e>
                          </m:mr>
                          <m:mr>
                            <m:e>
                              <m:r>
                                <a:rPr lang="en-US" sz="2400" i="1">
                                  <a:latin typeface="Cambria Math" panose="02040503050406030204" pitchFamily="18" charset="0"/>
                                  <a:cs typeface="Times New Roman" panose="02020603050405020304" pitchFamily="18" charset="0"/>
                                </a:rPr>
                                <m:t>0.1</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0.1</m:t>
                              </m:r>
                            </m:e>
                          </m:mr>
                        </m:m>
                        <m:r>
                          <m:rPr>
                            <m:nor/>
                          </m:rPr>
                          <a:rPr lang="en-US" sz="2400" dirty="0">
                            <a:latin typeface="Times New Roman" panose="02020603050405020304" pitchFamily="18" charset="0"/>
                            <a:cs typeface="Times New Roman" panose="02020603050405020304" pitchFamily="18" charset="0"/>
                          </a:rPr>
                          <m:t> </m:t>
                        </m:r>
                      </m:e>
                    </m:d>
                  </m:oMath>
                </a14:m>
                <a:r>
                  <a:rPr lang="en-US" sz="2400" dirty="0">
                    <a:latin typeface="Times New Roman" panose="02020603050405020304" pitchFamily="18" charset="0"/>
                    <a:cs typeface="Times New Roman" panose="02020603050405020304" pitchFamily="18" charset="0"/>
                  </a:rPr>
                  <a:t> </a:t>
                </a:r>
              </a:p>
            </p:txBody>
          </p:sp>
        </mc:Choice>
        <mc:Fallback>
          <p:sp>
            <p:nvSpPr>
              <p:cNvPr id="36" name="TextBox 35">
                <a:extLst>
                  <a:ext uri="{FF2B5EF4-FFF2-40B4-BE49-F238E27FC236}">
                    <a16:creationId xmlns:a16="http://schemas.microsoft.com/office/drawing/2014/main" id="{D7AF33B9-21FB-459E-84A4-9E6113A4E533}"/>
                  </a:ext>
                </a:extLst>
              </p:cNvPr>
              <p:cNvSpPr txBox="1">
                <a:spLocks noRot="1" noChangeAspect="1" noMove="1" noResize="1" noEditPoints="1" noAdjustHandles="1" noChangeArrowheads="1" noChangeShapeType="1" noTextEdit="1"/>
              </p:cNvSpPr>
              <p:nvPr/>
            </p:nvSpPr>
            <p:spPr>
              <a:xfrm>
                <a:off x="19567860" y="21559868"/>
                <a:ext cx="2030423" cy="984116"/>
              </a:xfrm>
              <a:prstGeom prst="rect">
                <a:avLst/>
              </a:prstGeom>
              <a:blipFill>
                <a:blip r:embed="rId10"/>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547105F-D040-4FF7-BD19-C3986A6039D4}"/>
              </a:ext>
            </a:extLst>
          </p:cNvPr>
          <p:cNvSpPr txBox="1"/>
          <p:nvPr/>
        </p:nvSpPr>
        <p:spPr>
          <a:xfrm>
            <a:off x="19518664" y="19152977"/>
            <a:ext cx="2028119" cy="461665"/>
          </a:xfrm>
          <a:prstGeom prst="rect">
            <a:avLst/>
          </a:prstGeom>
          <a:noFill/>
        </p:spPr>
        <p:txBody>
          <a:bodyPr wrap="none" rtlCol="0">
            <a:spAutoFit/>
          </a:bodyPr>
          <a:lstStyle/>
          <a:p>
            <a:pPr algn="ctr"/>
            <a:r>
              <a:rPr lang="en-US" sz="2400" b="1" dirty="0" err="1">
                <a:latin typeface="Courier New" panose="02070309020205020404" pitchFamily="49" charset="0"/>
                <a:cs typeface="Courier New" panose="02070309020205020404" pitchFamily="49" charset="0"/>
              </a:rPr>
              <a:t>websockets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1007</TotalTime>
  <Words>814</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Comfortaa</vt:lpstr>
      <vt:lpstr>Courier New</vt:lpstr>
      <vt:lpstr>Times New Roman</vt:lpstr>
      <vt:lpstr>Trebuchet MS</vt:lpstr>
      <vt:lpstr>36x48-Template-V2b</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myou</cp:lastModifiedBy>
  <cp:revision>107</cp:revision>
  <dcterms:created xsi:type="dcterms:W3CDTF">2012-02-03T19:11:35Z</dcterms:created>
  <dcterms:modified xsi:type="dcterms:W3CDTF">2018-12-12T21:58:01Z</dcterms:modified>
</cp:coreProperties>
</file>