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handoutMasterIdLst>
    <p:handoutMasterId r:id="rId4"/>
  </p:handoutMasterIdLst>
  <p:sldIdLst>
    <p:sldId id="257" r:id="rId2"/>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07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a:srgbClr val="6600FF"/>
    <a:srgbClr val="B404FA"/>
    <a:srgbClr val="3C2D63"/>
    <a:srgbClr val="8EA8C3"/>
    <a:srgbClr val="406E8E"/>
    <a:srgbClr val="02326D"/>
    <a:srgbClr val="011936"/>
    <a:srgbClr val="F3F5FA"/>
    <a:srgbClr val="CDD2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552" autoAdjust="0"/>
    <p:restoredTop sz="93852" autoAdjust="0"/>
  </p:normalViewPr>
  <p:slideViewPr>
    <p:cSldViewPr snapToGrid="0" snapToObjects="1" showGuides="1">
      <p:cViewPr>
        <p:scale>
          <a:sx n="25" d="100"/>
          <a:sy n="25" d="100"/>
        </p:scale>
        <p:origin x="689" y="-1392"/>
      </p:cViewPr>
      <p:guideLst>
        <p:guide orient="horz" pos="3318"/>
        <p:guide orient="horz" pos="288"/>
        <p:guide orient="horz" pos="20160"/>
        <p:guide orient="horz"/>
        <p:guide pos="581"/>
        <p:guide pos="27069"/>
        <p:guide pos="20741"/>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12/15/2018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438007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jp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jpe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22338" y="5249604"/>
            <a:ext cx="9867893" cy="8137590"/>
          </a:xfrm>
        </p:spPr>
        <p:txBody>
          <a:bodyPr/>
          <a:lstStyle/>
          <a:p>
            <a:r>
              <a:rPr lang="en-US" sz="2900" dirty="0">
                <a:solidFill>
                  <a:schemeClr val="tx1"/>
                </a:solidFill>
                <a:latin typeface="Comfortaa" panose="020F0403060000060003" pitchFamily="34" charset="0"/>
              </a:rPr>
              <a:t>Most video games use static soundtracks, which although can be impressive in their own right, can quickly become repetitive to the gamer. In this project, we build a complete system that can process, learn, and generate new video game music. Our system takes in MIDI files, which are processed and trained as a Markov Chain. We then use our Markov Chain to generate a multi-voice music excerpt. We optimize our algorithms by using CUDA techniques in our training algorithm, and multi-threading in the music generation. Speedup analysis shows that our system performs significantly better than sequential algorithms. In fact, because our system is fast, we explore the possibility of integrating our music generation method into video games, so that games can have real-time generated music for a more interactive and unique gaming experience.</a:t>
            </a:r>
          </a:p>
          <a:p>
            <a:endParaRPr lang="en-US" sz="2900" dirty="0">
              <a:solidFill>
                <a:schemeClr val="tx1"/>
              </a:solidFill>
              <a:latin typeface="Comfortaa" panose="020F0403060000060003" pitchFamily="34" charset="0"/>
            </a:endParaRPr>
          </a:p>
        </p:txBody>
      </p:sp>
      <p:sp>
        <p:nvSpPr>
          <p:cNvPr id="3" name="Text Placeholder 2"/>
          <p:cNvSpPr>
            <a:spLocks noGrp="1"/>
          </p:cNvSpPr>
          <p:nvPr>
            <p:ph type="body" sz="quarter" idx="11"/>
          </p:nvPr>
        </p:nvSpPr>
        <p:spPr>
          <a:xfrm>
            <a:off x="477827" y="4242901"/>
            <a:ext cx="10048875" cy="1107988"/>
          </a:xfrm>
        </p:spPr>
        <p:txBody>
          <a:bodyPr/>
          <a:lstStyle/>
          <a:p>
            <a:r>
              <a:rPr lang="en-US" sz="6000" u="none" dirty="0">
                <a:solidFill>
                  <a:schemeClr val="tx1"/>
                </a:solidFill>
                <a:latin typeface="Comfortaa" panose="020F0403060000060003" pitchFamily="34" charset="0"/>
              </a:rPr>
              <a:t>Abstract</a:t>
            </a:r>
          </a:p>
        </p:txBody>
      </p:sp>
      <p:sp>
        <p:nvSpPr>
          <p:cNvPr id="4" name="Text Placeholder 3"/>
          <p:cNvSpPr>
            <a:spLocks noGrp="1"/>
          </p:cNvSpPr>
          <p:nvPr>
            <p:ph type="body" sz="quarter" idx="20"/>
          </p:nvPr>
        </p:nvSpPr>
        <p:spPr>
          <a:xfrm>
            <a:off x="477825" y="13239917"/>
            <a:ext cx="10050462" cy="1107988"/>
          </a:xfrm>
        </p:spPr>
        <p:txBody>
          <a:bodyPr/>
          <a:lstStyle/>
          <a:p>
            <a:r>
              <a:rPr lang="en-US" sz="6000" u="none" dirty="0">
                <a:solidFill>
                  <a:schemeClr val="tx1"/>
                </a:solidFill>
                <a:latin typeface="Comfortaa" panose="020F0403060000060003" pitchFamily="34" charset="0"/>
              </a:rPr>
              <a:t>Background</a:t>
            </a:r>
          </a:p>
        </p:txBody>
      </p:sp>
      <p:sp>
        <p:nvSpPr>
          <p:cNvPr id="6" name="Text Placeholder 5"/>
          <p:cNvSpPr>
            <a:spLocks noGrp="1"/>
          </p:cNvSpPr>
          <p:nvPr>
            <p:ph type="body" sz="quarter" idx="22"/>
          </p:nvPr>
        </p:nvSpPr>
        <p:spPr>
          <a:xfrm>
            <a:off x="11460162" y="4242902"/>
            <a:ext cx="10048875" cy="1107988"/>
          </a:xfrm>
        </p:spPr>
        <p:txBody>
          <a:bodyPr/>
          <a:lstStyle/>
          <a:p>
            <a:r>
              <a:rPr lang="en-US" sz="6000" u="none" dirty="0">
                <a:solidFill>
                  <a:schemeClr val="tx1"/>
                </a:solidFill>
                <a:latin typeface="Comfortaa" panose="020F0403060000060003" pitchFamily="34" charset="0"/>
              </a:rPr>
              <a:t>Process</a:t>
            </a:r>
          </a:p>
        </p:txBody>
      </p:sp>
      <p:sp>
        <p:nvSpPr>
          <p:cNvPr id="8" name="Text Placeholder 7"/>
          <p:cNvSpPr>
            <a:spLocks noGrp="1"/>
          </p:cNvSpPr>
          <p:nvPr>
            <p:ph type="body" sz="quarter" idx="24"/>
          </p:nvPr>
        </p:nvSpPr>
        <p:spPr>
          <a:xfrm>
            <a:off x="22377404" y="4242901"/>
            <a:ext cx="10058400" cy="1107988"/>
          </a:xfrm>
        </p:spPr>
        <p:txBody>
          <a:bodyPr/>
          <a:lstStyle/>
          <a:p>
            <a:r>
              <a:rPr lang="en-US" sz="6000" u="none" dirty="0">
                <a:solidFill>
                  <a:schemeClr val="tx1"/>
                </a:solidFill>
                <a:latin typeface="Comfortaa" panose="020F0403060000060003" pitchFamily="34" charset="0"/>
              </a:rPr>
              <a:t>Optimizations and Results</a:t>
            </a:r>
          </a:p>
        </p:txBody>
      </p:sp>
      <p:sp>
        <p:nvSpPr>
          <p:cNvPr id="9" name="Text Placeholder 8"/>
          <p:cNvSpPr>
            <a:spLocks noGrp="1"/>
          </p:cNvSpPr>
          <p:nvPr>
            <p:ph type="body" sz="quarter" idx="25"/>
          </p:nvPr>
        </p:nvSpPr>
        <p:spPr>
          <a:xfrm>
            <a:off x="33390292" y="4242901"/>
            <a:ext cx="10047018" cy="1107988"/>
          </a:xfrm>
        </p:spPr>
        <p:txBody>
          <a:bodyPr/>
          <a:lstStyle/>
          <a:p>
            <a:r>
              <a:rPr lang="en-US" sz="6000" u="none" dirty="0">
                <a:solidFill>
                  <a:schemeClr val="tx1"/>
                </a:solidFill>
                <a:latin typeface="Comfortaa" panose="020F0403060000060003" pitchFamily="34" charset="0"/>
              </a:rPr>
              <a:t>Challenges Faced</a:t>
            </a:r>
          </a:p>
        </p:txBody>
      </p:sp>
      <p:sp>
        <p:nvSpPr>
          <p:cNvPr id="10" name="Text Placeholder 9"/>
          <p:cNvSpPr>
            <a:spLocks noGrp="1"/>
          </p:cNvSpPr>
          <p:nvPr>
            <p:ph type="body" sz="quarter" idx="26"/>
          </p:nvPr>
        </p:nvSpPr>
        <p:spPr>
          <a:xfrm>
            <a:off x="33390292" y="5249603"/>
            <a:ext cx="9642952" cy="8593932"/>
          </a:xfrm>
        </p:spPr>
        <p:txBody>
          <a:bodyPr/>
          <a:lstStyle/>
          <a:p>
            <a:pPr marL="342900" indent="-342900">
              <a:buFont typeface="Arial" panose="020B0604020202020204" pitchFamily="34" charset="0"/>
              <a:buChar char="•"/>
            </a:pPr>
            <a:r>
              <a:rPr lang="en-US" sz="3000" dirty="0">
                <a:solidFill>
                  <a:schemeClr val="tx1"/>
                </a:solidFill>
                <a:latin typeface="Comfortaa" panose="020F0403060000060003" pitchFamily="34" charset="0"/>
              </a:rPr>
              <a:t>MIDI files are hard to parse and missing important information – key signature, rhythm, etc.</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Required pre-processing and re-formatting of input MIDI files into a text file</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Pre-processing and server algorithms use different languages and parallelism techniques</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Balance of size in Markov Model - larger matrices mean more detailed probabilities and likely better sounding music, but take up a lot of storage</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Client-Server communication of generation settings and live music generation results</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Multithreading vs. GPUs balance in Markov training (much more material to parallelize) and generation (fewer parts and heavier computation)</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Gave user the ability to customize the music they wanted to generate, including live-mixing</a:t>
            </a:r>
          </a:p>
          <a:p>
            <a:pPr marL="342900" indent="-342900">
              <a:buFont typeface="Arial" panose="020B0604020202020204" pitchFamily="34" charset="0"/>
              <a:buChar char="•"/>
            </a:pPr>
            <a:endParaRPr lang="en-US" sz="3000" dirty="0">
              <a:solidFill>
                <a:schemeClr val="tx1"/>
              </a:solidFill>
              <a:latin typeface="Comfortaa" panose="020F0403060000060003" pitchFamily="34" charset="0"/>
            </a:endParaRPr>
          </a:p>
        </p:txBody>
      </p:sp>
      <p:sp>
        <p:nvSpPr>
          <p:cNvPr id="11" name="Text Placeholder 10"/>
          <p:cNvSpPr>
            <a:spLocks noGrp="1"/>
          </p:cNvSpPr>
          <p:nvPr>
            <p:ph type="body" sz="quarter" idx="27"/>
          </p:nvPr>
        </p:nvSpPr>
        <p:spPr>
          <a:xfrm>
            <a:off x="32961224" y="13553016"/>
            <a:ext cx="10039781" cy="1107988"/>
          </a:xfrm>
        </p:spPr>
        <p:txBody>
          <a:bodyPr/>
          <a:lstStyle/>
          <a:p>
            <a:r>
              <a:rPr lang="en-US" sz="6000" u="none" dirty="0">
                <a:solidFill>
                  <a:schemeClr val="tx1"/>
                </a:solidFill>
                <a:latin typeface="Comfortaa" panose="020F0403060000060003" pitchFamily="34" charset="0"/>
              </a:rPr>
              <a:t>Conclusion</a:t>
            </a:r>
          </a:p>
        </p:txBody>
      </p:sp>
      <p:sp>
        <p:nvSpPr>
          <p:cNvPr id="12" name="Text Placeholder 11"/>
          <p:cNvSpPr>
            <a:spLocks noGrp="1"/>
          </p:cNvSpPr>
          <p:nvPr>
            <p:ph type="body" sz="quarter" idx="28"/>
          </p:nvPr>
        </p:nvSpPr>
        <p:spPr>
          <a:xfrm>
            <a:off x="33414497" y="14485347"/>
            <a:ext cx="9642952" cy="4772126"/>
          </a:xfrm>
        </p:spPr>
        <p:txBody>
          <a:bodyPr/>
          <a:lstStyle/>
          <a:p>
            <a:pPr marL="342900" indent="-342900">
              <a:buFont typeface="Arial" panose="020B0604020202020204" pitchFamily="34" charset="0"/>
              <a:buChar char="•"/>
            </a:pPr>
            <a:r>
              <a:rPr lang="en-US" sz="3000" dirty="0">
                <a:solidFill>
                  <a:schemeClr val="tx1"/>
                </a:solidFill>
                <a:latin typeface="Comfortaa" panose="020F0403060000060003" pitchFamily="34" charset="0"/>
              </a:rPr>
              <a:t>Created a real-time video game music generator!</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With parallelism, we see speedup in both model training and music generation</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Depending on the structure of the issue, multiple forms of parallelism (GPUs vs. multithreading) are better for different problems</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Even with communication costs, especially between voices, parallelism is still able to achieve both speedup and maintain musicality</a:t>
            </a:r>
            <a:endParaRPr lang="en-US" sz="3300" dirty="0">
              <a:solidFill>
                <a:schemeClr val="tx1"/>
              </a:solidFill>
              <a:latin typeface="Comfortaa" panose="020F0403060000060003" pitchFamily="34" charset="0"/>
            </a:endParaRPr>
          </a:p>
          <a:p>
            <a:pPr marL="342900" indent="-342900">
              <a:buFont typeface="Arial" panose="020B0604020202020204" pitchFamily="34" charset="0"/>
              <a:buChar char="•"/>
            </a:pPr>
            <a:endParaRPr lang="en-US" sz="3000" dirty="0">
              <a:solidFill>
                <a:schemeClr val="tx1"/>
              </a:solidFill>
              <a:latin typeface="Comfortaa" panose="020F0403060000060003" pitchFamily="34" charset="0"/>
            </a:endParaRPr>
          </a:p>
        </p:txBody>
      </p:sp>
      <p:sp>
        <p:nvSpPr>
          <p:cNvPr id="13" name="Text Placeholder 12"/>
          <p:cNvSpPr>
            <a:spLocks noGrp="1"/>
          </p:cNvSpPr>
          <p:nvPr>
            <p:ph type="body" sz="quarter" idx="29"/>
          </p:nvPr>
        </p:nvSpPr>
        <p:spPr>
          <a:xfrm>
            <a:off x="32818657" y="25792929"/>
            <a:ext cx="10047018" cy="738656"/>
          </a:xfrm>
        </p:spPr>
        <p:txBody>
          <a:bodyPr/>
          <a:lstStyle/>
          <a:p>
            <a:r>
              <a:rPr lang="en-US" sz="3600" u="none" dirty="0">
                <a:solidFill>
                  <a:schemeClr val="tx1"/>
                </a:solidFill>
                <a:latin typeface="Comfortaa" panose="020F0403060000060003" pitchFamily="34" charset="0"/>
              </a:rPr>
              <a:t>References</a:t>
            </a:r>
          </a:p>
        </p:txBody>
      </p:sp>
      <p:sp>
        <p:nvSpPr>
          <p:cNvPr id="14" name="Text Placeholder 13"/>
          <p:cNvSpPr>
            <a:spLocks noGrp="1"/>
          </p:cNvSpPr>
          <p:nvPr>
            <p:ph type="body" sz="quarter" idx="30"/>
          </p:nvPr>
        </p:nvSpPr>
        <p:spPr>
          <a:xfrm>
            <a:off x="33414497" y="26457893"/>
            <a:ext cx="9363642" cy="5041358"/>
          </a:xfrm>
        </p:spPr>
        <p:txBody>
          <a:bodyPr/>
          <a:lstStyle/>
          <a:p>
            <a:pPr marL="342900" indent="-342900">
              <a:buFont typeface="Arial" panose="020B0604020202020204" pitchFamily="34" charset="0"/>
              <a:buChar char="•"/>
            </a:pPr>
            <a:r>
              <a:rPr lang="en-US" sz="1600" dirty="0">
                <a:solidFill>
                  <a:schemeClr val="tx1"/>
                </a:solidFill>
                <a:latin typeface="Comfortaa" panose="020F0403060000060003" pitchFamily="34" charset="0"/>
              </a:rPr>
              <a:t>“Algorithmic Composer.” </a:t>
            </a:r>
            <a:r>
              <a:rPr lang="en-US" sz="1600" dirty="0" err="1">
                <a:solidFill>
                  <a:schemeClr val="tx1"/>
                </a:solidFill>
                <a:latin typeface="Comfortaa" panose="020F0403060000060003" pitchFamily="34" charset="0"/>
              </a:rPr>
              <a:t>OpenMusic</a:t>
            </a:r>
            <a:r>
              <a:rPr lang="en-US" sz="1600" dirty="0">
                <a:solidFill>
                  <a:schemeClr val="tx1"/>
                </a:solidFill>
                <a:latin typeface="Comfortaa" panose="020F0403060000060003" pitchFamily="34" charset="0"/>
              </a:rPr>
              <a:t> Markov Chains and </a:t>
            </a:r>
            <a:r>
              <a:rPr lang="en-US" sz="1600" dirty="0" err="1">
                <a:solidFill>
                  <a:schemeClr val="tx1"/>
                </a:solidFill>
                <a:latin typeface="Comfortaa" panose="020F0403060000060003" pitchFamily="34" charset="0"/>
              </a:rPr>
              <a:t>Omlea</a:t>
            </a:r>
            <a:r>
              <a:rPr lang="en-US" sz="1600" dirty="0">
                <a:solidFill>
                  <a:schemeClr val="tx1"/>
                </a:solidFill>
                <a:latin typeface="Comfortaa" panose="020F0403060000060003" pitchFamily="34" charset="0"/>
              </a:rPr>
              <a:t>, 23 Apr. 2010.</a:t>
            </a:r>
          </a:p>
          <a:p>
            <a:pPr marL="342900" indent="-342900">
              <a:buFont typeface="Arial" panose="020B0604020202020204" pitchFamily="34" charset="0"/>
              <a:buChar char="•"/>
            </a:pPr>
            <a:r>
              <a:rPr lang="en-US" sz="1600" dirty="0">
                <a:solidFill>
                  <a:schemeClr val="tx1"/>
                </a:solidFill>
                <a:latin typeface="Comfortaa" panose="020F0403060000060003" pitchFamily="34" charset="0"/>
              </a:rPr>
              <a:t>Collins, Karen (2008). Game sound: an introduction to the history, theory, and practice of video game music and sound design. MIT Press. pp. 112–118. ISBN 0-262-03378-X.</a:t>
            </a:r>
          </a:p>
          <a:p>
            <a:pPr marL="342900" indent="-342900">
              <a:buFont typeface="Arial" panose="020B0604020202020204" pitchFamily="34" charset="0"/>
              <a:buChar char="•"/>
            </a:pPr>
            <a:r>
              <a:rPr lang="en-US" sz="1600" dirty="0">
                <a:solidFill>
                  <a:schemeClr val="tx1"/>
                </a:solidFill>
                <a:latin typeface="Comfortaa" panose="020F0403060000060003" pitchFamily="34" charset="0"/>
              </a:rPr>
              <a:t>Collins, Karen. “In the Loop: Creativity and Constraint in 8-Bit Video Game Audio.” Twentieth-Century Music, vol. 4, no. 2, 2007, pp. 209–227., doi:10.1017/S1478572208000510.</a:t>
            </a:r>
          </a:p>
          <a:p>
            <a:pPr marL="342900" indent="-342900">
              <a:buFont typeface="Arial" panose="020B0604020202020204" pitchFamily="34" charset="0"/>
              <a:buChar char="•"/>
            </a:pPr>
            <a:r>
              <a:rPr lang="en-US" sz="1600" dirty="0">
                <a:solidFill>
                  <a:schemeClr val="tx1"/>
                </a:solidFill>
                <a:latin typeface="Comfortaa" panose="020F0403060000060003" pitchFamily="34" charset="0"/>
              </a:rPr>
              <a:t>Dannenberg, R. (2018). Music Generation and Algorithmic Composition [</a:t>
            </a:r>
            <a:r>
              <a:rPr lang="en-US" sz="1600" dirty="0" err="1">
                <a:solidFill>
                  <a:schemeClr val="tx1"/>
                </a:solidFill>
                <a:latin typeface="Comfortaa" panose="020F0403060000060003" pitchFamily="34" charset="0"/>
              </a:rPr>
              <a:t>Powerpoint</a:t>
            </a:r>
            <a:r>
              <a:rPr lang="en-US" sz="1600" dirty="0">
                <a:solidFill>
                  <a:schemeClr val="tx1"/>
                </a:solidFill>
                <a:latin typeface="Comfortaa" panose="020F0403060000060003" pitchFamily="34" charset="0"/>
              </a:rPr>
              <a:t> slides]. Retrieved from http://www.cs.cmu.edu/~./music/cmsip/slides/05-algo-comp.pdf</a:t>
            </a:r>
          </a:p>
          <a:p>
            <a:pPr marL="342900" indent="-342900">
              <a:buFont typeface="Arial" panose="020B0604020202020204" pitchFamily="34" charset="0"/>
              <a:buChar char="•"/>
            </a:pPr>
            <a:r>
              <a:rPr lang="en-US" sz="1600" dirty="0" err="1">
                <a:solidFill>
                  <a:schemeClr val="tx1"/>
                </a:solidFill>
                <a:latin typeface="Comfortaa" panose="020F0403060000060003" pitchFamily="34" charset="0"/>
              </a:rPr>
              <a:t>Elowsson</a:t>
            </a:r>
            <a:r>
              <a:rPr lang="en-US" sz="1600" dirty="0">
                <a:solidFill>
                  <a:schemeClr val="tx1"/>
                </a:solidFill>
                <a:latin typeface="Comfortaa" panose="020F0403060000060003" pitchFamily="34" charset="0"/>
              </a:rPr>
              <a:t>, A. and Friberg, A. “Algorithmic Composition of Popular Music,” in Proceedings of the 12th International Conference on Music Perception and Cognition and the 8th Triennial Conference of the European Society for the Cognitive Sciences of Music, July 2012, pp 276-285</a:t>
            </a:r>
          </a:p>
          <a:p>
            <a:pPr marL="342900" indent="-342900">
              <a:buFont typeface="Arial" panose="020B0604020202020204" pitchFamily="34" charset="0"/>
              <a:buChar char="•"/>
            </a:pPr>
            <a:r>
              <a:rPr lang="en-US" sz="1600" dirty="0" err="1">
                <a:solidFill>
                  <a:schemeClr val="tx1"/>
                </a:solidFill>
                <a:latin typeface="Comfortaa" panose="020F0403060000060003" pitchFamily="34" charset="0"/>
              </a:rPr>
              <a:t>Joutsenvirta</a:t>
            </a:r>
            <a:r>
              <a:rPr lang="en-US" sz="1600" dirty="0">
                <a:solidFill>
                  <a:schemeClr val="tx1"/>
                </a:solidFill>
                <a:latin typeface="Comfortaa" panose="020F0403060000060003" pitchFamily="34" charset="0"/>
              </a:rPr>
              <a:t>, A. and </a:t>
            </a:r>
            <a:r>
              <a:rPr lang="en-US" sz="1600" dirty="0" err="1">
                <a:solidFill>
                  <a:schemeClr val="tx1"/>
                </a:solidFill>
                <a:latin typeface="Comfortaa" panose="020F0403060000060003" pitchFamily="34" charset="0"/>
              </a:rPr>
              <a:t>Perkiömäki</a:t>
            </a:r>
            <a:r>
              <a:rPr lang="en-US" sz="1600" dirty="0">
                <a:solidFill>
                  <a:schemeClr val="tx1"/>
                </a:solidFill>
                <a:latin typeface="Comfortaa" panose="020F0403060000060003" pitchFamily="34" charset="0"/>
              </a:rPr>
              <a:t>, J. “Intervals.” Music Theory, Sibelius Academy, www2.siba.fi/muste1/index.php?id=64&amp;la=en.</a:t>
            </a:r>
          </a:p>
          <a:p>
            <a:pPr marL="342900" indent="-342900">
              <a:buFont typeface="Arial" panose="020B0604020202020204" pitchFamily="34" charset="0"/>
              <a:buChar char="•"/>
            </a:pPr>
            <a:r>
              <a:rPr lang="en-US" sz="1600" dirty="0">
                <a:solidFill>
                  <a:schemeClr val="tx1"/>
                </a:solidFill>
                <a:latin typeface="Comfortaa" panose="020F0403060000060003" pitchFamily="34" charset="0"/>
              </a:rPr>
              <a:t>Whalen, Zach. "Case Study: Film Music vs. Video game Music: The case of Silent Hill.“ 2007.</a:t>
            </a:r>
          </a:p>
          <a:p>
            <a:pPr marL="342900" indent="-342900">
              <a:buFont typeface="Arial" panose="020B0604020202020204" pitchFamily="34" charset="0"/>
              <a:buChar char="•"/>
            </a:pPr>
            <a:r>
              <a:rPr lang="en-US" sz="1600" dirty="0">
                <a:solidFill>
                  <a:schemeClr val="tx1"/>
                </a:solidFill>
                <a:latin typeface="Comfortaa" panose="020F0403060000060003" pitchFamily="34" charset="0"/>
              </a:rPr>
              <a:t>Schulze, Walter, and Brink van der Merwe. “Music Generation With Markov Models.” </a:t>
            </a:r>
            <a:r>
              <a:rPr lang="en-US" sz="1600" dirty="0" err="1">
                <a:solidFill>
                  <a:schemeClr val="tx1"/>
                </a:solidFill>
                <a:latin typeface="Comfortaa" panose="020F0403060000060003" pitchFamily="34" charset="0"/>
              </a:rPr>
              <a:t>Computingnow</a:t>
            </a:r>
            <a:r>
              <a:rPr lang="en-US" sz="1600" dirty="0">
                <a:solidFill>
                  <a:schemeClr val="tx1"/>
                </a:solidFill>
                <a:latin typeface="Comfortaa" panose="020F0403060000060003" pitchFamily="34" charset="0"/>
              </a:rPr>
              <a:t>, 2011.</a:t>
            </a:r>
          </a:p>
          <a:p>
            <a:pPr marL="342900" indent="-342900">
              <a:buFont typeface="Arial" panose="020B0604020202020204" pitchFamily="34" charset="0"/>
              <a:buChar char="•"/>
            </a:pPr>
            <a:r>
              <a:rPr lang="en-US" sz="1600" dirty="0">
                <a:solidFill>
                  <a:schemeClr val="tx1"/>
                </a:solidFill>
                <a:latin typeface="Comfortaa" panose="020F0403060000060003" pitchFamily="34" charset="0"/>
              </a:rPr>
              <a:t>Seabrook, Andrea (Host). 13 April, 2008. The Evolution of Video Game Music [All Things Considered]. https://www.npr.org/templates/story/story.php?storyId=89565567</a:t>
            </a:r>
          </a:p>
        </p:txBody>
      </p:sp>
      <p:sp>
        <p:nvSpPr>
          <p:cNvPr id="15" name="Text Placeholder 14"/>
          <p:cNvSpPr>
            <a:spLocks noGrp="1"/>
          </p:cNvSpPr>
          <p:nvPr>
            <p:ph type="body" sz="quarter" idx="96"/>
          </p:nvPr>
        </p:nvSpPr>
        <p:spPr>
          <a:xfrm>
            <a:off x="947930" y="14217617"/>
            <a:ext cx="9867893" cy="6924950"/>
          </a:xfrm>
        </p:spPr>
        <p:txBody>
          <a:bodyPr/>
          <a:lstStyle/>
          <a:p>
            <a:pPr marL="342900" indent="-342900">
              <a:buFont typeface="Arial" panose="020B0604020202020204" pitchFamily="34" charset="0"/>
              <a:buChar char="•"/>
            </a:pPr>
            <a:r>
              <a:rPr lang="en-US" sz="3000" dirty="0">
                <a:solidFill>
                  <a:schemeClr val="tx1"/>
                </a:solidFill>
                <a:latin typeface="Comfortaa" panose="020F0403060000060003" pitchFamily="34" charset="0"/>
              </a:rPr>
              <a:t>Music can be treated as a set of rules - ideal for an  algorithmic implementation</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Video game music is characterized by the overlapping of multiple melodic lines and a repetitive and structured format</a:t>
            </a:r>
          </a:p>
          <a:p>
            <a:pPr marL="914400" lvl="1" indent="-342900">
              <a:buFont typeface="Arial" panose="020B0604020202020204" pitchFamily="34" charset="0"/>
              <a:buChar char="•"/>
            </a:pPr>
            <a:r>
              <a:rPr lang="en-US" sz="3000" dirty="0">
                <a:solidFill>
                  <a:schemeClr val="tx1"/>
                </a:solidFill>
                <a:latin typeface="Comfortaa" panose="020F0403060000060003" pitchFamily="34" charset="0"/>
              </a:rPr>
              <a:t>Old 8-bit music constrained composers</a:t>
            </a:r>
          </a:p>
          <a:p>
            <a:pPr marL="914400" lvl="1" indent="-342900">
              <a:buFont typeface="Arial" panose="020B0604020202020204" pitchFamily="34" charset="0"/>
              <a:buChar char="•"/>
            </a:pPr>
            <a:r>
              <a:rPr lang="en-US" sz="3000" dirty="0">
                <a:solidFill>
                  <a:schemeClr val="tx1"/>
                </a:solidFill>
                <a:latin typeface="Comfortaa" panose="020F0403060000060003" pitchFamily="34" charset="0"/>
              </a:rPr>
              <a:t>Newer video game music is often symphonic</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Many melodic lines offer ample avenues for parallelization - parallel synthesis of different parts</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Rigid structure makes music easier to predict and generate with a Markov Model</a:t>
            </a:r>
          </a:p>
          <a:p>
            <a:endParaRPr lang="en-US" dirty="0">
              <a:solidFill>
                <a:schemeClr val="tx1"/>
              </a:solidFill>
              <a:latin typeface="Comfortaa" panose="020F0403060000060003" pitchFamily="34" charset="0"/>
            </a:endParaRPr>
          </a:p>
          <a:p>
            <a:endParaRPr lang="en-US" dirty="0">
              <a:solidFill>
                <a:schemeClr val="tx1"/>
              </a:solidFill>
              <a:latin typeface="Comfortaa" panose="020F0403060000060003" pitchFamily="34" charset="0"/>
            </a:endParaRPr>
          </a:p>
        </p:txBody>
      </p:sp>
      <p:sp>
        <p:nvSpPr>
          <p:cNvPr id="16" name="Text Placeholder 15"/>
          <p:cNvSpPr>
            <a:spLocks noGrp="1"/>
          </p:cNvSpPr>
          <p:nvPr>
            <p:ph type="body" sz="quarter" idx="150"/>
          </p:nvPr>
        </p:nvSpPr>
        <p:spPr>
          <a:xfrm>
            <a:off x="5932593" y="2943280"/>
            <a:ext cx="31998968" cy="1104236"/>
          </a:xfrm>
        </p:spPr>
        <p:txBody>
          <a:bodyPr/>
          <a:lstStyle/>
          <a:p>
            <a:r>
              <a:rPr lang="en-US" dirty="0">
                <a:solidFill>
                  <a:schemeClr val="tx1"/>
                </a:solidFill>
                <a:latin typeface="Comfortaa" panose="020F0403060000060003" pitchFamily="34" charset="0"/>
              </a:rPr>
              <a:t>15-418 Final Project</a:t>
            </a:r>
          </a:p>
        </p:txBody>
      </p:sp>
      <p:sp>
        <p:nvSpPr>
          <p:cNvPr id="17" name="Text Placeholder 16"/>
          <p:cNvSpPr>
            <a:spLocks noGrp="1"/>
          </p:cNvSpPr>
          <p:nvPr>
            <p:ph type="body" sz="quarter" idx="151"/>
          </p:nvPr>
        </p:nvSpPr>
        <p:spPr>
          <a:xfrm>
            <a:off x="5932593" y="2041710"/>
            <a:ext cx="31998968" cy="1280160"/>
          </a:xfrm>
        </p:spPr>
        <p:txBody>
          <a:bodyPr>
            <a:normAutofit fontScale="70000" lnSpcReduction="20000"/>
          </a:bodyPr>
          <a:lstStyle/>
          <a:p>
            <a:r>
              <a:rPr lang="en-US" dirty="0">
                <a:solidFill>
                  <a:schemeClr val="tx1"/>
                </a:solidFill>
                <a:latin typeface="Comfortaa" panose="020F0403060000060003" pitchFamily="34" charset="0"/>
              </a:rPr>
              <a:t>Annie Xu (jingjinx@andrew.cmu.edu) 	Michael You (myou@andrew.cmu.edu)</a:t>
            </a:r>
          </a:p>
        </p:txBody>
      </p:sp>
      <p:sp>
        <p:nvSpPr>
          <p:cNvPr id="18" name="Text Placeholder 17"/>
          <p:cNvSpPr>
            <a:spLocks noGrp="1"/>
          </p:cNvSpPr>
          <p:nvPr>
            <p:ph type="body" sz="quarter" idx="153"/>
          </p:nvPr>
        </p:nvSpPr>
        <p:spPr>
          <a:xfrm>
            <a:off x="1074187" y="514439"/>
            <a:ext cx="42049700" cy="1391687"/>
          </a:xfrm>
        </p:spPr>
        <p:txBody>
          <a:bodyPr>
            <a:normAutofit fontScale="92500"/>
          </a:bodyPr>
          <a:lstStyle/>
          <a:p>
            <a:r>
              <a:rPr lang="en-US" sz="8000" dirty="0">
                <a:solidFill>
                  <a:schemeClr val="tx1"/>
                </a:solidFill>
                <a:latin typeface="Comfortaa" panose="020F0403060000060003" pitchFamily="34" charset="0"/>
              </a:rPr>
              <a:t>Video Game Music Generation with CUDA-trained Markov Chains and Multithreading Optimizations</a:t>
            </a:r>
          </a:p>
        </p:txBody>
      </p:sp>
      <p:sp>
        <p:nvSpPr>
          <p:cNvPr id="19" name="Rectangle: Rounded Corners 18">
            <a:extLst>
              <a:ext uri="{FF2B5EF4-FFF2-40B4-BE49-F238E27FC236}">
                <a16:creationId xmlns:a16="http://schemas.microsoft.com/office/drawing/2014/main" id="{A94C6367-B9B9-4BC5-A056-0DE851296FC7}"/>
              </a:ext>
            </a:extLst>
          </p:cNvPr>
          <p:cNvSpPr/>
          <p:nvPr/>
        </p:nvSpPr>
        <p:spPr>
          <a:xfrm>
            <a:off x="11674675" y="5994438"/>
            <a:ext cx="7804451" cy="2820316"/>
          </a:xfrm>
          <a:prstGeom prst="roundRect">
            <a:avLst>
              <a:gd name="adj" fmla="val 10360"/>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Comfortaa" panose="020F0403060000060003" pitchFamily="34" charset="0"/>
              </a:rPr>
              <a:t>Preprocessing</a:t>
            </a:r>
          </a:p>
          <a:p>
            <a:pPr marL="571500" indent="-571500">
              <a:buFont typeface="Arial" panose="020B0604020202020204" pitchFamily="34" charset="0"/>
              <a:buChar char="•"/>
            </a:pPr>
            <a:r>
              <a:rPr lang="en-US" sz="4400" dirty="0">
                <a:solidFill>
                  <a:schemeClr val="tx1"/>
                </a:solidFill>
                <a:latin typeface="Comfortaa" panose="020F0403060000060003" pitchFamily="34" charset="0"/>
              </a:rPr>
              <a:t>Convert MIDI to text</a:t>
            </a:r>
          </a:p>
          <a:p>
            <a:pPr marL="571500" indent="-571500">
              <a:buFont typeface="Arial" panose="020B0604020202020204" pitchFamily="34" charset="0"/>
              <a:buChar char="•"/>
            </a:pPr>
            <a:r>
              <a:rPr lang="en-US" sz="4400" dirty="0">
                <a:solidFill>
                  <a:schemeClr val="tx1"/>
                </a:solidFill>
                <a:latin typeface="Comfortaa" panose="020F0403060000060003" pitchFamily="34" charset="0"/>
              </a:rPr>
              <a:t>Transpose to C Major</a:t>
            </a:r>
          </a:p>
          <a:p>
            <a:pPr marL="685800" indent="-685800">
              <a:buFont typeface="Arial" panose="020B0604020202020204" pitchFamily="34" charset="0"/>
              <a:buChar char="•"/>
            </a:pPr>
            <a:r>
              <a:rPr lang="en-US" sz="4400" dirty="0">
                <a:solidFill>
                  <a:schemeClr val="tx1"/>
                </a:solidFill>
                <a:latin typeface="Comfortaa" panose="020F0403060000060003" pitchFamily="34" charset="0"/>
              </a:rPr>
              <a:t>Specific encoding</a:t>
            </a:r>
          </a:p>
        </p:txBody>
      </p:sp>
      <p:sp>
        <p:nvSpPr>
          <p:cNvPr id="23" name="Rectangle: Rounded Corners 22">
            <a:extLst>
              <a:ext uri="{FF2B5EF4-FFF2-40B4-BE49-F238E27FC236}">
                <a16:creationId xmlns:a16="http://schemas.microsoft.com/office/drawing/2014/main" id="{96B4DCD2-D10F-430B-9434-3446A8E8F8B5}"/>
              </a:ext>
            </a:extLst>
          </p:cNvPr>
          <p:cNvSpPr/>
          <p:nvPr/>
        </p:nvSpPr>
        <p:spPr>
          <a:xfrm>
            <a:off x="11674674" y="9285392"/>
            <a:ext cx="7804451" cy="6363842"/>
          </a:xfrm>
          <a:prstGeom prst="roundRect">
            <a:avLst>
              <a:gd name="adj" fmla="val 530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68325" indent="-568325" algn="ctr"/>
            <a:r>
              <a:rPr lang="en-US" sz="4400" u="sng" dirty="0">
                <a:solidFill>
                  <a:schemeClr val="tx1"/>
                </a:solidFill>
                <a:latin typeface="Comfortaa" panose="020F0403060000060003" pitchFamily="34" charset="0"/>
              </a:rPr>
              <a:t>Markov Model Training</a:t>
            </a:r>
          </a:p>
          <a:p>
            <a:pPr marL="568325" indent="-568325">
              <a:buFont typeface="Arial" panose="020B0604020202020204" pitchFamily="34" charset="0"/>
              <a:buChar char="•"/>
            </a:pPr>
            <a:r>
              <a:rPr lang="en-US" sz="4400" dirty="0">
                <a:solidFill>
                  <a:schemeClr val="tx1"/>
                </a:solidFill>
                <a:latin typeface="Comfortaa" panose="020F0403060000060003" pitchFamily="34" charset="0"/>
              </a:rPr>
              <a:t>Counts note transitions</a:t>
            </a:r>
          </a:p>
          <a:p>
            <a:pPr marL="568325" indent="-568325">
              <a:buFont typeface="Arial" panose="020B0604020202020204" pitchFamily="34" charset="0"/>
              <a:buChar char="•"/>
            </a:pPr>
            <a:r>
              <a:rPr lang="en-US" sz="4400" dirty="0">
                <a:solidFill>
                  <a:schemeClr val="tx1"/>
                </a:solidFill>
                <a:latin typeface="Comfortaa" panose="020F0403060000060003" pitchFamily="34" charset="0"/>
              </a:rPr>
              <a:t>Parallelized over multiple GPUs and threads</a:t>
            </a:r>
          </a:p>
          <a:p>
            <a:pPr marL="568325" indent="-568325">
              <a:buFont typeface="Arial" panose="020B0604020202020204" pitchFamily="34" charset="0"/>
              <a:buChar char="•"/>
            </a:pPr>
            <a:r>
              <a:rPr lang="en-US" sz="4400" dirty="0">
                <a:solidFill>
                  <a:schemeClr val="tx1"/>
                </a:solidFill>
                <a:latin typeface="Comfortaa" panose="020F0403060000060003" pitchFamily="34" charset="0"/>
              </a:rPr>
              <a:t>Split between matrix type (major/minor, soprano/</a:t>
            </a:r>
            <a:br>
              <a:rPr lang="en-US" sz="4400" dirty="0">
                <a:solidFill>
                  <a:schemeClr val="tx1"/>
                </a:solidFill>
                <a:latin typeface="Comfortaa" panose="020F0403060000060003" pitchFamily="34" charset="0"/>
              </a:rPr>
            </a:br>
            <a:r>
              <a:rPr lang="en-US" sz="4400" dirty="0">
                <a:solidFill>
                  <a:schemeClr val="tx1"/>
                </a:solidFill>
                <a:latin typeface="Comfortaa" panose="020F0403060000060003" pitchFamily="34" charset="0"/>
              </a:rPr>
              <a:t>bass/chord) on GPUs </a:t>
            </a:r>
          </a:p>
          <a:p>
            <a:pPr marL="568325" indent="-568325">
              <a:buFont typeface="Arial" panose="020B0604020202020204" pitchFamily="34" charset="0"/>
              <a:buChar char="•"/>
            </a:pPr>
            <a:r>
              <a:rPr lang="en-US" sz="4400" dirty="0">
                <a:solidFill>
                  <a:schemeClr val="tx1"/>
                </a:solidFill>
                <a:latin typeface="Comfortaa" panose="020F0403060000060003" pitchFamily="34" charset="0"/>
              </a:rPr>
              <a:t>Split notes into sections for many threads to read</a:t>
            </a:r>
          </a:p>
        </p:txBody>
      </p:sp>
      <p:sp>
        <p:nvSpPr>
          <p:cNvPr id="25" name="Rectangle: Rounded Corners 24">
            <a:extLst>
              <a:ext uri="{FF2B5EF4-FFF2-40B4-BE49-F238E27FC236}">
                <a16:creationId xmlns:a16="http://schemas.microsoft.com/office/drawing/2014/main" id="{800CC79D-A784-4E37-A90E-120EE1AF6D30}"/>
              </a:ext>
            </a:extLst>
          </p:cNvPr>
          <p:cNvSpPr/>
          <p:nvPr/>
        </p:nvSpPr>
        <p:spPr>
          <a:xfrm>
            <a:off x="11674673" y="16076886"/>
            <a:ext cx="7804452" cy="6989924"/>
          </a:xfrm>
          <a:prstGeom prst="roundRect">
            <a:avLst>
              <a:gd name="adj" fmla="val 4291"/>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Comfortaa" panose="020F0403060000060003" pitchFamily="34" charset="0"/>
              </a:rPr>
              <a:t>Music Generation</a:t>
            </a:r>
          </a:p>
          <a:p>
            <a:pPr marL="581025" indent="-581025">
              <a:buFont typeface="Arial" panose="020B0604020202020204" pitchFamily="34" charset="0"/>
              <a:buChar char="•"/>
            </a:pPr>
            <a:r>
              <a:rPr lang="en-US" sz="4400" dirty="0">
                <a:solidFill>
                  <a:schemeClr val="tx1"/>
                </a:solidFill>
                <a:latin typeface="Comfortaa" panose="020F0403060000060003" pitchFamily="34" charset="0"/>
              </a:rPr>
              <a:t>Creates music based on client request and global settings</a:t>
            </a:r>
          </a:p>
          <a:p>
            <a:pPr marL="581025" indent="-581025">
              <a:buFont typeface="Arial" panose="020B0604020202020204" pitchFamily="34" charset="0"/>
              <a:buChar char="•"/>
            </a:pPr>
            <a:r>
              <a:rPr lang="en-US" sz="4400" dirty="0">
                <a:solidFill>
                  <a:schemeClr val="tx1"/>
                </a:solidFill>
                <a:latin typeface="Comfortaa" panose="020F0403060000060003" pitchFamily="34" charset="0"/>
              </a:rPr>
              <a:t>Uses trained Markov Chain to make musical choices</a:t>
            </a:r>
          </a:p>
          <a:p>
            <a:pPr marL="581025" indent="-581025">
              <a:buFont typeface="Arial" panose="020B0604020202020204" pitchFamily="34" charset="0"/>
              <a:buChar char="•"/>
            </a:pPr>
            <a:r>
              <a:rPr lang="en-US" sz="4400" dirty="0">
                <a:solidFill>
                  <a:schemeClr val="tx1"/>
                </a:solidFill>
                <a:latin typeface="Comfortaa" panose="020F0403060000060003" pitchFamily="34" charset="0"/>
              </a:rPr>
              <a:t>Multithreading to generate many voices at once</a:t>
            </a:r>
          </a:p>
          <a:p>
            <a:pPr marL="581025" indent="-581025">
              <a:buFont typeface="Arial" panose="020B0604020202020204" pitchFamily="34" charset="0"/>
              <a:buChar char="•"/>
            </a:pPr>
            <a:r>
              <a:rPr lang="en-US" sz="4400" dirty="0">
                <a:solidFill>
                  <a:schemeClr val="tx1"/>
                </a:solidFill>
                <a:latin typeface="Comfortaa" panose="020F0403060000060003" pitchFamily="34" charset="0"/>
              </a:rPr>
              <a:t>Synchronization of voices via the conductor</a:t>
            </a:r>
          </a:p>
        </p:txBody>
      </p:sp>
      <p:sp>
        <p:nvSpPr>
          <p:cNvPr id="27" name="Rectangle: Rounded Corners 26">
            <a:extLst>
              <a:ext uri="{FF2B5EF4-FFF2-40B4-BE49-F238E27FC236}">
                <a16:creationId xmlns:a16="http://schemas.microsoft.com/office/drawing/2014/main" id="{0D00615A-63BC-48CC-89B3-67BC9C6706EA}"/>
              </a:ext>
            </a:extLst>
          </p:cNvPr>
          <p:cNvSpPr/>
          <p:nvPr/>
        </p:nvSpPr>
        <p:spPr>
          <a:xfrm>
            <a:off x="11674675" y="25174474"/>
            <a:ext cx="7804450" cy="2076036"/>
          </a:xfrm>
          <a:prstGeom prst="roundRect">
            <a:avLst>
              <a:gd name="adj" fmla="val 9376"/>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Comfortaa" panose="020F0403060000060003" pitchFamily="34" charset="0"/>
              </a:rPr>
              <a:t>Client</a:t>
            </a:r>
          </a:p>
          <a:p>
            <a:pPr marL="857250" indent="-857250">
              <a:buFont typeface="Arial" panose="020B0604020202020204" pitchFamily="34" charset="0"/>
              <a:buChar char="•"/>
            </a:pPr>
            <a:r>
              <a:rPr lang="en-US" sz="4400" dirty="0">
                <a:solidFill>
                  <a:schemeClr val="tx1"/>
                </a:solidFill>
                <a:latin typeface="Comfortaa" panose="020F0403060000060003" pitchFamily="34" charset="0"/>
              </a:rPr>
              <a:t>Requests music</a:t>
            </a:r>
          </a:p>
          <a:p>
            <a:pPr marL="857250" indent="-857250">
              <a:buFont typeface="Arial" panose="020B0604020202020204" pitchFamily="34" charset="0"/>
              <a:buChar char="•"/>
            </a:pPr>
            <a:r>
              <a:rPr lang="en-US" sz="4400" dirty="0">
                <a:solidFill>
                  <a:schemeClr val="tx1"/>
                </a:solidFill>
                <a:latin typeface="Comfortaa" panose="020F0403060000060003" pitchFamily="34" charset="0"/>
              </a:rPr>
              <a:t>Plays notes from server</a:t>
            </a:r>
          </a:p>
        </p:txBody>
      </p:sp>
      <p:sp>
        <p:nvSpPr>
          <p:cNvPr id="5" name="TextBox 4">
            <a:extLst>
              <a:ext uri="{FF2B5EF4-FFF2-40B4-BE49-F238E27FC236}">
                <a16:creationId xmlns:a16="http://schemas.microsoft.com/office/drawing/2014/main" id="{C5A6AD80-9AB1-4204-A90B-D54242836D0B}"/>
              </a:ext>
            </a:extLst>
          </p:cNvPr>
          <p:cNvSpPr txBox="1"/>
          <p:nvPr/>
        </p:nvSpPr>
        <p:spPr>
          <a:xfrm>
            <a:off x="922338" y="25218563"/>
            <a:ext cx="9604364" cy="6093976"/>
          </a:xfrm>
          <a:prstGeom prst="rect">
            <a:avLst/>
          </a:prstGeom>
          <a:noFill/>
        </p:spPr>
        <p:txBody>
          <a:bodyPr wrap="square" rtlCol="0">
            <a:spAutoFit/>
          </a:bodyPr>
          <a:lstStyle/>
          <a:p>
            <a:pPr marL="342900" indent="-342900">
              <a:buFont typeface="Arial" panose="020B0604020202020204" pitchFamily="34" charset="0"/>
              <a:buChar char="•"/>
            </a:pPr>
            <a:r>
              <a:rPr lang="en-US" sz="3000" dirty="0">
                <a:latin typeface="Comfortaa" panose="020F0403060000060003"/>
                <a:cs typeface="Times New Roman" panose="02020603050405020304" pitchFamily="18" charset="0"/>
              </a:rPr>
              <a:t>Matrices built from training data which fit a similar genre</a:t>
            </a:r>
          </a:p>
          <a:p>
            <a:pPr marL="342900" indent="-342900">
              <a:buFont typeface="Arial" panose="020B0604020202020204" pitchFamily="34" charset="0"/>
              <a:buChar char="•"/>
            </a:pPr>
            <a:r>
              <a:rPr lang="en-US" sz="3000" dirty="0">
                <a:latin typeface="Comfortaa" panose="020F0403060000060003"/>
                <a:cs typeface="Times New Roman" panose="02020603050405020304" pitchFamily="18" charset="0"/>
              </a:rPr>
              <a:t>During generation, probabilities from transition matrix are used to generate next note based on current notes</a:t>
            </a:r>
          </a:p>
          <a:p>
            <a:pPr marL="342900" indent="-342900">
              <a:buFont typeface="Arial" panose="020B0604020202020204" pitchFamily="34" charset="0"/>
              <a:buChar char="•"/>
            </a:pPr>
            <a:r>
              <a:rPr lang="en-US" sz="3000" dirty="0">
                <a:latin typeface="Comfortaa" panose="020F0403060000060003"/>
                <a:cs typeface="Times New Roman" panose="02020603050405020304" pitchFamily="18" charset="0"/>
              </a:rPr>
              <a:t>Generated music uses structure and patterns from training music</a:t>
            </a:r>
          </a:p>
          <a:p>
            <a:pPr marL="342900" indent="-342900">
              <a:buFont typeface="Arial" panose="020B0604020202020204" pitchFamily="34" charset="0"/>
              <a:buChar char="•"/>
            </a:pPr>
            <a:r>
              <a:rPr lang="en-US" sz="3000" dirty="0">
                <a:latin typeface="Comfortaa" panose="020F0403060000060003"/>
                <a:cs typeface="Times New Roman" panose="02020603050405020304" pitchFamily="18" charset="0"/>
              </a:rPr>
              <a:t>Training requires looking at millions of notes and updating a very large matrix</a:t>
            </a:r>
          </a:p>
          <a:p>
            <a:pPr marL="342900" indent="-342900">
              <a:buFont typeface="Arial" panose="020B0604020202020204" pitchFamily="34" charset="0"/>
              <a:buChar char="•"/>
            </a:pPr>
            <a:r>
              <a:rPr lang="en-US" sz="3000" dirty="0">
                <a:latin typeface="Comfortaa" panose="020F0403060000060003"/>
                <a:cs typeface="Times New Roman" panose="02020603050405020304" pitchFamily="18" charset="0"/>
              </a:rPr>
              <a:t>Generation has ~10 music lines generated at once, where each line requires complex computation and synchronization</a:t>
            </a:r>
          </a:p>
          <a:p>
            <a:pPr marL="342900" indent="-342900">
              <a:buFont typeface="Arial" panose="020B0604020202020204" pitchFamily="34" charset="0"/>
              <a:buChar char="•"/>
            </a:pPr>
            <a:endParaRPr lang="en-US" sz="3000" dirty="0">
              <a:latin typeface="Comfortaa" panose="020F0403060000060003"/>
              <a:cs typeface="Times New Roman" panose="02020603050405020304" pitchFamily="18" charset="0"/>
            </a:endParaRPr>
          </a:p>
        </p:txBody>
      </p:sp>
      <p:sp>
        <p:nvSpPr>
          <p:cNvPr id="7" name="Half Frame 6">
            <a:extLst>
              <a:ext uri="{FF2B5EF4-FFF2-40B4-BE49-F238E27FC236}">
                <a16:creationId xmlns:a16="http://schemas.microsoft.com/office/drawing/2014/main" id="{F712D5F8-25B5-48BB-9038-65EDC62B32BC}"/>
              </a:ext>
            </a:extLst>
          </p:cNvPr>
          <p:cNvSpPr/>
          <p:nvPr/>
        </p:nvSpPr>
        <p:spPr>
          <a:xfrm>
            <a:off x="633046" y="4043862"/>
            <a:ext cx="42338992" cy="1161148"/>
          </a:xfrm>
          <a:prstGeom prst="halfFrame">
            <a:avLst>
              <a:gd name="adj1" fmla="val 18780"/>
              <a:gd name="adj2" fmla="val 24601"/>
            </a:avLst>
          </a:prstGeom>
          <a:solidFill>
            <a:srgbClr val="66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Half Frame 23">
            <a:extLst>
              <a:ext uri="{FF2B5EF4-FFF2-40B4-BE49-F238E27FC236}">
                <a16:creationId xmlns:a16="http://schemas.microsoft.com/office/drawing/2014/main" id="{CEEF33B6-FE29-41DA-97D3-0E9563812C9E}"/>
              </a:ext>
            </a:extLst>
          </p:cNvPr>
          <p:cNvSpPr/>
          <p:nvPr/>
        </p:nvSpPr>
        <p:spPr>
          <a:xfrm rot="10800000">
            <a:off x="922338" y="30610029"/>
            <a:ext cx="42353400" cy="1161148"/>
          </a:xfrm>
          <a:prstGeom prst="halfFrame">
            <a:avLst>
              <a:gd name="adj1" fmla="val 18780"/>
              <a:gd name="adj2" fmla="val 24601"/>
            </a:avLst>
          </a:prstGeom>
          <a:solidFill>
            <a:srgbClr val="66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Half Frame 19">
            <a:extLst>
              <a:ext uri="{FF2B5EF4-FFF2-40B4-BE49-F238E27FC236}">
                <a16:creationId xmlns:a16="http://schemas.microsoft.com/office/drawing/2014/main" id="{D49ACB46-338F-4AB7-B893-13D49BB376D0}"/>
              </a:ext>
            </a:extLst>
          </p:cNvPr>
          <p:cNvSpPr/>
          <p:nvPr/>
        </p:nvSpPr>
        <p:spPr>
          <a:xfrm rot="10800000">
            <a:off x="2128831" y="12148816"/>
            <a:ext cx="8661400" cy="877460"/>
          </a:xfrm>
          <a:prstGeom prst="halfFrame">
            <a:avLst>
              <a:gd name="adj1" fmla="val 8684"/>
              <a:gd name="adj2" fmla="val 14474"/>
            </a:avLst>
          </a:prstGeom>
          <a:solidFill>
            <a:srgbClr val="66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21" name="Table 20">
            <a:extLst>
              <a:ext uri="{FF2B5EF4-FFF2-40B4-BE49-F238E27FC236}">
                <a16:creationId xmlns:a16="http://schemas.microsoft.com/office/drawing/2014/main" id="{5429B4E7-F0A1-43B2-8C1C-9AEFBE7E928E}"/>
              </a:ext>
            </a:extLst>
          </p:cNvPr>
          <p:cNvGraphicFramePr>
            <a:graphicFrameLocks noGrp="1"/>
          </p:cNvGraphicFramePr>
          <p:nvPr>
            <p:extLst>
              <p:ext uri="{D42A27DB-BD31-4B8C-83A1-F6EECF244321}">
                <p14:modId xmlns:p14="http://schemas.microsoft.com/office/powerpoint/2010/main" val="296101806"/>
              </p:ext>
            </p:extLst>
          </p:nvPr>
        </p:nvGraphicFramePr>
        <p:xfrm>
          <a:off x="2128831" y="20066480"/>
          <a:ext cx="2793076" cy="2936577"/>
        </p:xfrm>
        <a:graphic>
          <a:graphicData uri="http://schemas.openxmlformats.org/drawingml/2006/table">
            <a:tbl>
              <a:tblPr firstRow="1" bandRow="1">
                <a:tableStyleId>{5940675A-B579-460E-94D1-54222C63F5DA}</a:tableStyleId>
              </a:tblPr>
              <a:tblGrid>
                <a:gridCol w="698269">
                  <a:extLst>
                    <a:ext uri="{9D8B030D-6E8A-4147-A177-3AD203B41FA5}">
                      <a16:colId xmlns:a16="http://schemas.microsoft.com/office/drawing/2014/main" val="4023007082"/>
                    </a:ext>
                  </a:extLst>
                </a:gridCol>
                <a:gridCol w="698269">
                  <a:extLst>
                    <a:ext uri="{9D8B030D-6E8A-4147-A177-3AD203B41FA5}">
                      <a16:colId xmlns:a16="http://schemas.microsoft.com/office/drawing/2014/main" val="2736026273"/>
                    </a:ext>
                  </a:extLst>
                </a:gridCol>
                <a:gridCol w="698269">
                  <a:extLst>
                    <a:ext uri="{9D8B030D-6E8A-4147-A177-3AD203B41FA5}">
                      <a16:colId xmlns:a16="http://schemas.microsoft.com/office/drawing/2014/main" val="3071433099"/>
                    </a:ext>
                  </a:extLst>
                </a:gridCol>
                <a:gridCol w="698269">
                  <a:extLst>
                    <a:ext uri="{9D8B030D-6E8A-4147-A177-3AD203B41FA5}">
                      <a16:colId xmlns:a16="http://schemas.microsoft.com/office/drawing/2014/main" val="3203600243"/>
                    </a:ext>
                  </a:extLst>
                </a:gridCol>
              </a:tblGrid>
              <a:tr h="449409">
                <a:tc gridSpan="4">
                  <a:txBody>
                    <a:bodyPr/>
                    <a:lstStyle/>
                    <a:p>
                      <a:pPr algn="ctr"/>
                      <a:r>
                        <a:rPr lang="en-US" sz="2000" dirty="0">
                          <a:latin typeface="Comfortaa" panose="020F0403060000060003" pitchFamily="34" charset="0"/>
                        </a:rPr>
                        <a:t>1</a:t>
                      </a:r>
                      <a:r>
                        <a:rPr lang="en-US" sz="2000" baseline="30000" dirty="0">
                          <a:latin typeface="Comfortaa" panose="020F0403060000060003" pitchFamily="34" charset="0"/>
                        </a:rPr>
                        <a:t>st</a:t>
                      </a:r>
                      <a:r>
                        <a:rPr lang="en-US" sz="2000" dirty="0">
                          <a:latin typeface="Comfortaa" panose="020F0403060000060003" pitchFamily="34" charset="0"/>
                        </a:rPr>
                        <a:t> – Order Matrix</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3334113"/>
                  </a:ext>
                </a:extLst>
              </a:tr>
              <a:tr h="621792">
                <a:tc>
                  <a:txBody>
                    <a:bodyPr/>
                    <a:lstStyle/>
                    <a:p>
                      <a:pPr algn="ctr"/>
                      <a:r>
                        <a:rPr lang="en-US" sz="1800" b="1" dirty="0">
                          <a:latin typeface="Comfortaa" panose="020F0403060000060003" pitchFamily="34" charset="0"/>
                        </a:rPr>
                        <a:t>Note</a:t>
                      </a:r>
                      <a:endParaRPr lang="en-US" sz="2000" b="1" dirty="0">
                        <a:latin typeface="Comfortaa" panose="020F04030600000600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a:latin typeface="Comfortaa" panose="020F0403060000060003" pitchFamily="34" charset="0"/>
                        </a:rPr>
                        <a:t>A</a:t>
                      </a:r>
                      <a:endParaRPr lang="en-US" sz="2000" b="1" dirty="0">
                        <a:latin typeface="Comfortaa" panose="020F04030600000600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a:latin typeface="Comfortaa" panose="020F0403060000060003" pitchFamily="34" charset="0"/>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2000" b="1" dirty="0">
                          <a:latin typeface="Comfortaa" panose="020F0403060000060003" pitchFamily="34" charset="0"/>
                        </a:rPr>
                        <a:t>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1909024"/>
                  </a:ext>
                </a:extLst>
              </a:tr>
              <a:tr h="621792">
                <a:tc>
                  <a:txBody>
                    <a:bodyPr/>
                    <a:lstStyle/>
                    <a:p>
                      <a:pPr algn="ctr"/>
                      <a:r>
                        <a:rPr lang="en-US" sz="2000" b="1" dirty="0">
                          <a:latin typeface="Comfortaa" panose="020F0403060000060003" pitchFamily="34" charset="0"/>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9629899"/>
                  </a:ext>
                </a:extLst>
              </a:tr>
              <a:tr h="621792">
                <a:tc>
                  <a:txBody>
                    <a:bodyPr/>
                    <a:lstStyle/>
                    <a:p>
                      <a:pPr algn="ctr"/>
                      <a:r>
                        <a:rPr lang="en-US" sz="2000" b="1" dirty="0">
                          <a:latin typeface="Comfortaa" panose="020F0403060000060003" pitchFamily="34" charset="0"/>
                        </a:rPr>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842116"/>
                  </a:ext>
                </a:extLst>
              </a:tr>
              <a:tr h="621792">
                <a:tc>
                  <a:txBody>
                    <a:bodyPr/>
                    <a:lstStyle/>
                    <a:p>
                      <a:pPr algn="ctr"/>
                      <a:r>
                        <a:rPr lang="en-US" sz="2000" b="1" dirty="0">
                          <a:latin typeface="Comfortaa" panose="020F0403060000060003" pitchFamily="34" charset="0"/>
                        </a:rPr>
                        <a:t>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2452664"/>
                  </a:ext>
                </a:extLst>
              </a:tr>
            </a:tbl>
          </a:graphicData>
        </a:graphic>
      </p:graphicFrame>
      <p:graphicFrame>
        <p:nvGraphicFramePr>
          <p:cNvPr id="31" name="Table 30">
            <a:extLst>
              <a:ext uri="{FF2B5EF4-FFF2-40B4-BE49-F238E27FC236}">
                <a16:creationId xmlns:a16="http://schemas.microsoft.com/office/drawing/2014/main" id="{9E6B03F7-A786-4DFD-8E73-8B89050E756D}"/>
              </a:ext>
            </a:extLst>
          </p:cNvPr>
          <p:cNvGraphicFramePr>
            <a:graphicFrameLocks noGrp="1"/>
          </p:cNvGraphicFramePr>
          <p:nvPr>
            <p:extLst>
              <p:ext uri="{D42A27DB-BD31-4B8C-83A1-F6EECF244321}">
                <p14:modId xmlns:p14="http://schemas.microsoft.com/office/powerpoint/2010/main" val="1616290881"/>
              </p:ext>
            </p:extLst>
          </p:nvPr>
        </p:nvGraphicFramePr>
        <p:xfrm>
          <a:off x="5803976" y="20066480"/>
          <a:ext cx="2793076" cy="4937757"/>
        </p:xfrm>
        <a:graphic>
          <a:graphicData uri="http://schemas.openxmlformats.org/drawingml/2006/table">
            <a:tbl>
              <a:tblPr firstRow="1" bandRow="1">
                <a:tableStyleId>{5940675A-B579-460E-94D1-54222C63F5DA}</a:tableStyleId>
              </a:tblPr>
              <a:tblGrid>
                <a:gridCol w="698269">
                  <a:extLst>
                    <a:ext uri="{9D8B030D-6E8A-4147-A177-3AD203B41FA5}">
                      <a16:colId xmlns:a16="http://schemas.microsoft.com/office/drawing/2014/main" val="4023007082"/>
                    </a:ext>
                  </a:extLst>
                </a:gridCol>
                <a:gridCol w="698269">
                  <a:extLst>
                    <a:ext uri="{9D8B030D-6E8A-4147-A177-3AD203B41FA5}">
                      <a16:colId xmlns:a16="http://schemas.microsoft.com/office/drawing/2014/main" val="2736026273"/>
                    </a:ext>
                  </a:extLst>
                </a:gridCol>
                <a:gridCol w="698269">
                  <a:extLst>
                    <a:ext uri="{9D8B030D-6E8A-4147-A177-3AD203B41FA5}">
                      <a16:colId xmlns:a16="http://schemas.microsoft.com/office/drawing/2014/main" val="3071433099"/>
                    </a:ext>
                  </a:extLst>
                </a:gridCol>
                <a:gridCol w="698269">
                  <a:extLst>
                    <a:ext uri="{9D8B030D-6E8A-4147-A177-3AD203B41FA5}">
                      <a16:colId xmlns:a16="http://schemas.microsoft.com/office/drawing/2014/main" val="3203600243"/>
                    </a:ext>
                  </a:extLst>
                </a:gridCol>
              </a:tblGrid>
              <a:tr h="448887">
                <a:tc gridSpan="4">
                  <a:txBody>
                    <a:bodyPr/>
                    <a:lstStyle/>
                    <a:p>
                      <a:pPr algn="ctr"/>
                      <a:r>
                        <a:rPr lang="en-US" sz="2000" dirty="0">
                          <a:latin typeface="Comfortaa" panose="020F0403060000060003" pitchFamily="34" charset="0"/>
                        </a:rPr>
                        <a:t>2</a:t>
                      </a:r>
                      <a:r>
                        <a:rPr lang="en-US" sz="2000" baseline="30000" dirty="0">
                          <a:latin typeface="Comfortaa" panose="020F0403060000060003" pitchFamily="34" charset="0"/>
                        </a:rPr>
                        <a:t>nd</a:t>
                      </a:r>
                      <a:r>
                        <a:rPr lang="en-US" sz="2000" dirty="0">
                          <a:latin typeface="Comfortaa" panose="020F0403060000060003" pitchFamily="34" charset="0"/>
                        </a:rPr>
                        <a:t> – Order Matrix</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3334113"/>
                  </a:ext>
                </a:extLst>
              </a:tr>
              <a:tr h="448887">
                <a:tc>
                  <a:txBody>
                    <a:bodyPr/>
                    <a:lstStyle/>
                    <a:p>
                      <a:pPr algn="ctr"/>
                      <a:r>
                        <a:rPr lang="en-US" sz="1800" b="1" dirty="0">
                          <a:latin typeface="Comfortaa" panose="020F0403060000060003" pitchFamily="34" charset="0"/>
                        </a:rPr>
                        <a:t>Note</a:t>
                      </a:r>
                      <a:endParaRPr lang="en-US" sz="2000" b="1" dirty="0">
                        <a:latin typeface="Comfortaa" panose="020F04030600000600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a:latin typeface="Comfortaa" panose="020F0403060000060003" pitchFamily="34" charset="0"/>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a:latin typeface="Comfortaa" panose="020F0403060000060003" pitchFamily="34" charset="0"/>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2000" b="1" dirty="0">
                          <a:latin typeface="Comfortaa" panose="020F0403060000060003" pitchFamily="34" charset="0"/>
                        </a:rPr>
                        <a:t>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1909024"/>
                  </a:ext>
                </a:extLst>
              </a:tr>
              <a:tr h="448887">
                <a:tc>
                  <a:txBody>
                    <a:bodyPr/>
                    <a:lstStyle/>
                    <a:p>
                      <a:pPr algn="ctr"/>
                      <a:r>
                        <a:rPr lang="en-US" sz="2000" b="1" dirty="0">
                          <a:latin typeface="Comfortaa" panose="020F0403060000060003" pitchFamily="34" charset="0"/>
                        </a:rPr>
                        <a:t>AA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9629899"/>
                  </a:ext>
                </a:extLst>
              </a:tr>
              <a:tr h="448887">
                <a:tc>
                  <a:txBody>
                    <a:bodyPr/>
                    <a:lstStyle/>
                    <a:p>
                      <a:pPr algn="ctr"/>
                      <a:r>
                        <a:rPr lang="en-US" sz="2000" b="1" dirty="0">
                          <a:latin typeface="Comfortaa" panose="020F0403060000060003" pitchFamily="34" charset="0"/>
                        </a:rPr>
                        <a:t>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842116"/>
                  </a:ext>
                </a:extLst>
              </a:tr>
              <a:tr h="448887">
                <a:tc>
                  <a:txBody>
                    <a:bodyPr/>
                    <a:lstStyle/>
                    <a:p>
                      <a:pPr algn="ctr"/>
                      <a:r>
                        <a:rPr lang="en-US" sz="2000" b="1" dirty="0">
                          <a:latin typeface="Comfortaa" panose="020F0403060000060003" pitchFamily="34" charset="0"/>
                        </a:rPr>
                        <a:t>AG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2452664"/>
                  </a:ext>
                </a:extLst>
              </a:tr>
              <a:tr h="448887">
                <a:tc>
                  <a:txBody>
                    <a:bodyPr/>
                    <a:lstStyle/>
                    <a:p>
                      <a:pPr algn="ctr"/>
                      <a:r>
                        <a:rPr lang="en-US" sz="2000" b="1" dirty="0">
                          <a:latin typeface="Comfortaa" panose="020F0403060000060003" pitchFamily="34" charset="0"/>
                        </a:rPr>
                        <a:t>DD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3564607"/>
                  </a:ext>
                </a:extLst>
              </a:tr>
              <a:tr h="448887">
                <a:tc>
                  <a:txBody>
                    <a:bodyPr/>
                    <a:lstStyle/>
                    <a:p>
                      <a:pPr algn="ctr"/>
                      <a:r>
                        <a:rPr lang="en-US" sz="2000" b="1" dirty="0">
                          <a:latin typeface="Comfortaa" panose="020F0403060000060003" pitchFamily="34" charset="0"/>
                        </a:rPr>
                        <a:t>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70806393"/>
                  </a:ext>
                </a:extLst>
              </a:tr>
              <a:tr h="448887">
                <a:tc>
                  <a:txBody>
                    <a:bodyPr/>
                    <a:lstStyle/>
                    <a:p>
                      <a:pPr algn="ctr"/>
                      <a:r>
                        <a:rPr lang="en-US" sz="2000" b="1" dirty="0">
                          <a:latin typeface="Comfortaa" panose="020F0403060000060003" pitchFamily="34" charset="0"/>
                        </a:rPr>
                        <a:t>DG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3273859"/>
                  </a:ext>
                </a:extLst>
              </a:tr>
              <a:tr h="448887">
                <a:tc>
                  <a:txBody>
                    <a:bodyPr/>
                    <a:lstStyle/>
                    <a:p>
                      <a:pPr algn="ctr"/>
                      <a:r>
                        <a:rPr lang="en-US" sz="2000" b="1" dirty="0">
                          <a:latin typeface="Comfortaa" panose="020F0403060000060003" pitchFamily="34" charset="0"/>
                        </a:rPr>
                        <a:t>GG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0592637"/>
                  </a:ext>
                </a:extLst>
              </a:tr>
              <a:tr h="448887">
                <a:tc>
                  <a:txBody>
                    <a:bodyPr/>
                    <a:lstStyle/>
                    <a:p>
                      <a:pPr algn="ctr"/>
                      <a:r>
                        <a:rPr lang="en-US" sz="2000" b="1" dirty="0">
                          <a:latin typeface="Comfortaa" panose="020F0403060000060003" pitchFamily="34" charset="0"/>
                        </a:rPr>
                        <a:t>GA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3130669"/>
                  </a:ext>
                </a:extLst>
              </a:tr>
              <a:tr h="448887">
                <a:tc>
                  <a:txBody>
                    <a:bodyPr/>
                    <a:lstStyle/>
                    <a:p>
                      <a:pPr algn="ctr"/>
                      <a:r>
                        <a:rPr lang="en-US" sz="2000" b="1" dirty="0">
                          <a:latin typeface="Comfortaa" panose="020F0403060000060003" pitchFamily="34" charset="0"/>
                        </a:rPr>
                        <a:t>GD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omfortaa" panose="020F0403060000060003"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891281"/>
                  </a:ext>
                </a:extLst>
              </a:tr>
            </a:tbl>
          </a:graphicData>
        </a:graphic>
      </p:graphicFrame>
      <p:sp>
        <p:nvSpPr>
          <p:cNvPr id="29" name="Rectangle: Rounded Corners 28">
            <a:extLst>
              <a:ext uri="{FF2B5EF4-FFF2-40B4-BE49-F238E27FC236}">
                <a16:creationId xmlns:a16="http://schemas.microsoft.com/office/drawing/2014/main" id="{2E21E084-2D9E-4655-871F-67159575DA5D}"/>
              </a:ext>
            </a:extLst>
          </p:cNvPr>
          <p:cNvSpPr/>
          <p:nvPr/>
        </p:nvSpPr>
        <p:spPr>
          <a:xfrm>
            <a:off x="11282868" y="5523800"/>
            <a:ext cx="10427368" cy="19154983"/>
          </a:xfrm>
          <a:prstGeom prst="roundRect">
            <a:avLst>
              <a:gd name="adj" fmla="val 4052"/>
            </a:avLst>
          </a:prstGeom>
          <a:noFill/>
          <a:ln w="1016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4" descr="https://scontent-iad3-1.xx.fbcdn.net/v/t1.15752-9/s2048x2048/46521382_265244067517433_3665060455996456960_n.png?_nc_cat=109&amp;_nc_ht=scontent-iad3-1.xx&amp;oh=97844b5ac2bfb2b4f6dafff81793a6bf&amp;oe=5CA211A4">
            <a:extLst>
              <a:ext uri="{FF2B5EF4-FFF2-40B4-BE49-F238E27FC236}">
                <a16:creationId xmlns:a16="http://schemas.microsoft.com/office/drawing/2014/main" id="{9213F2E5-A880-4F6B-9D20-A68E089166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16354" y="27521677"/>
            <a:ext cx="7811188" cy="3569957"/>
          </a:xfrm>
          <a:prstGeom prst="roundRect">
            <a:avLst>
              <a:gd name="adj" fmla="val 992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34" name="Rectangle: Rounded Corners 33">
            <a:extLst>
              <a:ext uri="{FF2B5EF4-FFF2-40B4-BE49-F238E27FC236}">
                <a16:creationId xmlns:a16="http://schemas.microsoft.com/office/drawing/2014/main" id="{A6E4FFB2-D485-4462-8BAE-D0B7FE46C25E}"/>
              </a:ext>
            </a:extLst>
          </p:cNvPr>
          <p:cNvSpPr/>
          <p:nvPr/>
        </p:nvSpPr>
        <p:spPr>
          <a:xfrm>
            <a:off x="11308264" y="24949950"/>
            <a:ext cx="10427368" cy="6312640"/>
          </a:xfrm>
          <a:prstGeom prst="roundRect">
            <a:avLst>
              <a:gd name="adj" fmla="val 4052"/>
            </a:avLst>
          </a:prstGeom>
          <a:noFill/>
          <a:ln w="1016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Image result for python logo">
            <a:extLst>
              <a:ext uri="{FF2B5EF4-FFF2-40B4-BE49-F238E27FC236}">
                <a16:creationId xmlns:a16="http://schemas.microsoft.com/office/drawing/2014/main" id="{C61EAED1-C942-4349-99A1-38BB4F23A96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039381" y="6340326"/>
            <a:ext cx="1089920" cy="10899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 plus plus logo">
            <a:extLst>
              <a:ext uri="{FF2B5EF4-FFF2-40B4-BE49-F238E27FC236}">
                <a16:creationId xmlns:a16="http://schemas.microsoft.com/office/drawing/2014/main" id="{1BD65C2D-4698-48A3-93C4-75E24DC7150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870931" y="9824442"/>
            <a:ext cx="1365648" cy="136564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aws logo">
            <a:extLst>
              <a:ext uri="{FF2B5EF4-FFF2-40B4-BE49-F238E27FC236}">
                <a16:creationId xmlns:a16="http://schemas.microsoft.com/office/drawing/2014/main" id="{7A8E981B-4F9A-4263-A995-054D9781761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656398" y="23446043"/>
            <a:ext cx="1656401" cy="99135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D7ABEEFE-A0E5-4FFF-B2F1-02CAE4C3A396}"/>
              </a:ext>
            </a:extLst>
          </p:cNvPr>
          <p:cNvSpPr txBox="1"/>
          <p:nvPr/>
        </p:nvSpPr>
        <p:spPr>
          <a:xfrm>
            <a:off x="19653322" y="7991446"/>
            <a:ext cx="1912703"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music21</a:t>
            </a:r>
          </a:p>
        </p:txBody>
      </p:sp>
      <p:pic>
        <p:nvPicPr>
          <p:cNvPr id="41" name="Picture 4" descr="Image result for cuda nvidia">
            <a:extLst>
              <a:ext uri="{FF2B5EF4-FFF2-40B4-BE49-F238E27FC236}">
                <a16:creationId xmlns:a16="http://schemas.microsoft.com/office/drawing/2014/main" id="{7B0E9288-519D-4A4A-BB1E-2DBD53F49CA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1691" t="23266" r="32128" b="25455"/>
          <a:stretch/>
        </p:blipFill>
        <p:spPr bwMode="auto">
          <a:xfrm>
            <a:off x="19759282" y="11546888"/>
            <a:ext cx="1564869" cy="171092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Image result for python logo">
            <a:extLst>
              <a:ext uri="{FF2B5EF4-FFF2-40B4-BE49-F238E27FC236}">
                <a16:creationId xmlns:a16="http://schemas.microsoft.com/office/drawing/2014/main" id="{6B08018A-F4DB-43D0-817D-1D2D1F056B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84384" y="16640024"/>
            <a:ext cx="1089920" cy="108992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react">
            <a:extLst>
              <a:ext uri="{FF2B5EF4-FFF2-40B4-BE49-F238E27FC236}">
                <a16:creationId xmlns:a16="http://schemas.microsoft.com/office/drawing/2014/main" id="{2D32CA06-B13C-4982-9423-14CA9F91A32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563024" y="25988733"/>
            <a:ext cx="1957388" cy="138322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tone js">
            <a:extLst>
              <a:ext uri="{FF2B5EF4-FFF2-40B4-BE49-F238E27FC236}">
                <a16:creationId xmlns:a16="http://schemas.microsoft.com/office/drawing/2014/main" id="{C32CECB0-ED1C-4CAC-B520-FA77A0FBA48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53322" y="25427095"/>
            <a:ext cx="1846168" cy="539146"/>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E94C4F07-0848-42C1-900D-D6D6FCA0B0E3}"/>
              </a:ext>
            </a:extLst>
          </p:cNvPr>
          <p:cNvSpPr txBox="1"/>
          <p:nvPr/>
        </p:nvSpPr>
        <p:spPr>
          <a:xfrm>
            <a:off x="19550479" y="18752997"/>
            <a:ext cx="2028119" cy="830997"/>
          </a:xfrm>
          <a:prstGeom prst="rect">
            <a:avLst/>
          </a:prstGeom>
          <a:noFill/>
        </p:spPr>
        <p:txBody>
          <a:bodyPr wrap="none" rtlCol="0">
            <a:spAutoFit/>
          </a:bodyPr>
          <a:lstStyle/>
          <a:p>
            <a:pPr algn="ctr"/>
            <a:r>
              <a:rPr lang="en-US" sz="2400" b="1" dirty="0">
                <a:latin typeface="Courier New" panose="02070309020205020404" pitchFamily="49" charset="0"/>
                <a:cs typeface="Courier New" panose="02070309020205020404" pitchFamily="49" charset="0"/>
              </a:rPr>
              <a:t>multi-</a:t>
            </a:r>
          </a:p>
          <a:p>
            <a:pPr algn="ctr"/>
            <a:r>
              <a:rPr lang="en-US" sz="2400" b="1" dirty="0">
                <a:latin typeface="Courier New" panose="02070309020205020404" pitchFamily="49" charset="0"/>
                <a:cs typeface="Courier New" panose="02070309020205020404" pitchFamily="49" charset="0"/>
              </a:rPr>
              <a:t>processing</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7AF33B9-21FB-459E-84A4-9E6113A4E533}"/>
                  </a:ext>
                </a:extLst>
              </p:cNvPr>
              <p:cNvSpPr txBox="1"/>
              <p:nvPr/>
            </p:nvSpPr>
            <p:spPr>
              <a:xfrm>
                <a:off x="19599995" y="19992746"/>
                <a:ext cx="2030423" cy="984116"/>
              </a:xfrm>
              <a:prstGeom prst="rect">
                <a:avLst/>
              </a:prstGeom>
              <a:noFill/>
            </p:spPr>
            <p:txBody>
              <a:bodyPr wrap="square" lIns="0" tIns="0" rIns="0" bIns="0" rtlCol="0">
                <a:spAutoFit/>
              </a:bodyPr>
              <a:lstStyle/>
              <a:p>
                <a14:m>
                  <m:oMath xmlns:m="http://schemas.openxmlformats.org/officeDocument/2006/math">
                    <m:d>
                      <m:dPr>
                        <m:begChr m:val="["/>
                        <m:endChr m:val="]"/>
                        <m:ctrlPr>
                          <a:rPr lang="en-US" sz="2400" b="0" i="1" smtClean="0">
                            <a:latin typeface="Cambria Math" panose="02040503050406030204" pitchFamily="18" charset="0"/>
                            <a:cs typeface="Times New Roman" panose="02020603050405020304" pitchFamily="18" charset="0"/>
                          </a:rPr>
                        </m:ctrlPr>
                      </m:dPr>
                      <m:e>
                        <m:m>
                          <m:mPr>
                            <m:mcs>
                              <m:mc>
                                <m:mcPr>
                                  <m:count m:val="3"/>
                                  <m:mcJc m:val="center"/>
                                </m:mcPr>
                              </m:mc>
                            </m:mcs>
                            <m:ctrlPr>
                              <a:rPr lang="en-US" sz="2400" i="1">
                                <a:latin typeface="Cambria Math" panose="02040503050406030204" pitchFamily="18" charset="0"/>
                                <a:cs typeface="Times New Roman" panose="02020603050405020304" pitchFamily="18" charset="0"/>
                              </a:rPr>
                            </m:ctrlPr>
                          </m:mPr>
                          <m:mr>
                            <m:e>
                              <m:r>
                                <m:rPr>
                                  <m:brk m:alnAt="7"/>
                                </m:rPr>
                                <a:rPr lang="en-US" sz="2400" i="1">
                                  <a:latin typeface="Cambria Math" panose="02040503050406030204" pitchFamily="18" charset="0"/>
                                  <a:cs typeface="Times New Roman" panose="02020603050405020304" pitchFamily="18" charset="0"/>
                                </a:rPr>
                                <m:t>0</m:t>
                              </m:r>
                              <m:r>
                                <a:rPr lang="en-US" sz="2400" i="1">
                                  <a:latin typeface="Cambria Math" panose="02040503050406030204" pitchFamily="18" charset="0"/>
                                  <a:cs typeface="Times New Roman" panose="02020603050405020304" pitchFamily="18" charset="0"/>
                                </a:rPr>
                                <m:t>.5</m:t>
                              </m:r>
                            </m:e>
                            <m:e>
                              <m:r>
                                <a:rPr lang="en-US" sz="2400" i="1">
                                  <a:latin typeface="Cambria Math" panose="02040503050406030204" pitchFamily="18" charset="0"/>
                                  <a:cs typeface="Times New Roman" panose="02020603050405020304" pitchFamily="18" charset="0"/>
                                </a:rPr>
                                <m:t>⋯</m:t>
                              </m:r>
                            </m:e>
                            <m:e>
                              <m:r>
                                <a:rPr lang="en-US" sz="2400" i="1">
                                  <a:latin typeface="Cambria Math" panose="02040503050406030204" pitchFamily="18" charset="0"/>
                                  <a:cs typeface="Times New Roman" panose="02020603050405020304" pitchFamily="18" charset="0"/>
                                </a:rPr>
                                <m:t>0.4</m:t>
                              </m:r>
                            </m:e>
                          </m:mr>
                          <m:mr>
                            <m:e>
                              <m:r>
                                <a:rPr lang="en-US" sz="2400" i="1">
                                  <a:latin typeface="Cambria Math" panose="02040503050406030204" pitchFamily="18" charset="0"/>
                                  <a:cs typeface="Times New Roman" panose="02020603050405020304" pitchFamily="18" charset="0"/>
                                </a:rPr>
                                <m:t>⋮</m:t>
                              </m:r>
                            </m:e>
                            <m:e>
                              <m:r>
                                <a:rPr lang="en-US" sz="2400" i="1">
                                  <a:latin typeface="Cambria Math" panose="02040503050406030204" pitchFamily="18" charset="0"/>
                                  <a:cs typeface="Times New Roman" panose="02020603050405020304" pitchFamily="18" charset="0"/>
                                </a:rPr>
                                <m:t>⋱</m:t>
                              </m:r>
                            </m:e>
                            <m:e>
                              <m:r>
                                <a:rPr lang="en-US" sz="2400" i="1">
                                  <a:latin typeface="Cambria Math" panose="02040503050406030204" pitchFamily="18" charset="0"/>
                                  <a:cs typeface="Times New Roman" panose="02020603050405020304" pitchFamily="18" charset="0"/>
                                </a:rPr>
                                <m:t>0.5</m:t>
                              </m:r>
                            </m:e>
                          </m:mr>
                          <m:mr>
                            <m:e>
                              <m:r>
                                <a:rPr lang="en-US" sz="2400" i="1">
                                  <a:latin typeface="Cambria Math" panose="02040503050406030204" pitchFamily="18" charset="0"/>
                                  <a:cs typeface="Times New Roman" panose="02020603050405020304" pitchFamily="18" charset="0"/>
                                </a:rPr>
                                <m:t>0.1</m:t>
                              </m:r>
                            </m:e>
                            <m:e>
                              <m:r>
                                <a:rPr lang="en-US" sz="2400" i="1">
                                  <a:latin typeface="Cambria Math" panose="02040503050406030204" pitchFamily="18" charset="0"/>
                                  <a:cs typeface="Times New Roman" panose="02020603050405020304" pitchFamily="18" charset="0"/>
                                </a:rPr>
                                <m:t>⋯</m:t>
                              </m:r>
                            </m:e>
                            <m:e>
                              <m:r>
                                <a:rPr lang="en-US" sz="2400" i="1">
                                  <a:latin typeface="Cambria Math" panose="02040503050406030204" pitchFamily="18" charset="0"/>
                                  <a:cs typeface="Times New Roman" panose="02020603050405020304" pitchFamily="18" charset="0"/>
                                </a:rPr>
                                <m:t>0.1</m:t>
                              </m:r>
                            </m:e>
                          </m:mr>
                        </m:m>
                        <m:r>
                          <m:rPr>
                            <m:nor/>
                          </m:rPr>
                          <a:rPr lang="en-US" sz="2400" dirty="0">
                            <a:latin typeface="Times New Roman" panose="02020603050405020304" pitchFamily="18" charset="0"/>
                            <a:cs typeface="Times New Roman" panose="02020603050405020304" pitchFamily="18" charset="0"/>
                          </a:rPr>
                          <m:t> </m:t>
                        </m:r>
                      </m:e>
                    </m:d>
                  </m:oMath>
                </a14:m>
                <a:r>
                  <a:rPr lang="en-US" sz="2400" dirty="0">
                    <a:latin typeface="Times New Roman" panose="02020603050405020304" pitchFamily="18" charset="0"/>
                    <a:cs typeface="Times New Roman" panose="02020603050405020304" pitchFamily="18" charset="0"/>
                  </a:rPr>
                  <a:t> </a:t>
                </a:r>
              </a:p>
            </p:txBody>
          </p:sp>
        </mc:Choice>
        <mc:Fallback xmlns="">
          <p:sp>
            <p:nvSpPr>
              <p:cNvPr id="36" name="TextBox 35">
                <a:extLst>
                  <a:ext uri="{FF2B5EF4-FFF2-40B4-BE49-F238E27FC236}">
                    <a16:creationId xmlns:a16="http://schemas.microsoft.com/office/drawing/2014/main" id="{D7AF33B9-21FB-459E-84A4-9E6113A4E533}"/>
                  </a:ext>
                </a:extLst>
              </p:cNvPr>
              <p:cNvSpPr txBox="1">
                <a:spLocks noRot="1" noChangeAspect="1" noMove="1" noResize="1" noEditPoints="1" noAdjustHandles="1" noChangeArrowheads="1" noChangeShapeType="1" noTextEdit="1"/>
              </p:cNvSpPr>
              <p:nvPr/>
            </p:nvSpPr>
            <p:spPr>
              <a:xfrm>
                <a:off x="19599995" y="19992746"/>
                <a:ext cx="2030423" cy="984116"/>
              </a:xfrm>
              <a:prstGeom prst="rect">
                <a:avLst/>
              </a:prstGeom>
              <a:blipFill>
                <a:blip r:embed="rId10"/>
                <a:stretch>
                  <a:fillRect/>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6547105F-D040-4FF7-BD19-C3986A6039D4}"/>
              </a:ext>
            </a:extLst>
          </p:cNvPr>
          <p:cNvSpPr txBox="1"/>
          <p:nvPr/>
        </p:nvSpPr>
        <p:spPr>
          <a:xfrm>
            <a:off x="19515284" y="18057155"/>
            <a:ext cx="2028119" cy="461665"/>
          </a:xfrm>
          <a:prstGeom prst="rect">
            <a:avLst/>
          </a:prstGeom>
          <a:noFill/>
        </p:spPr>
        <p:txBody>
          <a:bodyPr wrap="none" rtlCol="0">
            <a:spAutoFit/>
          </a:bodyPr>
          <a:lstStyle/>
          <a:p>
            <a:pPr algn="ctr"/>
            <a:r>
              <a:rPr lang="en-US" sz="2400" b="1" dirty="0" err="1">
                <a:latin typeface="Courier New" panose="02070309020205020404" pitchFamily="49" charset="0"/>
                <a:cs typeface="Courier New" panose="02070309020205020404" pitchFamily="49" charset="0"/>
              </a:rPr>
              <a:t>websockets</a:t>
            </a:r>
            <a:endParaRPr lang="en-US" sz="2400" b="1" dirty="0">
              <a:latin typeface="Courier New" panose="02070309020205020404" pitchFamily="49" charset="0"/>
              <a:cs typeface="Courier New" panose="02070309020205020404" pitchFamily="49" charset="0"/>
            </a:endParaRPr>
          </a:p>
        </p:txBody>
      </p:sp>
      <p:pic>
        <p:nvPicPr>
          <p:cNvPr id="1026" name="Picture 2" descr="Image result for Intel Xeon">
            <a:extLst>
              <a:ext uri="{FF2B5EF4-FFF2-40B4-BE49-F238E27FC236}">
                <a16:creationId xmlns:a16="http://schemas.microsoft.com/office/drawing/2014/main" id="{C583A656-61DB-4F25-945F-ECD77FEE5DE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920423" y="21421922"/>
            <a:ext cx="1288230" cy="12882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ta Center Virtual GPU Tesla K80">
            <a:extLst>
              <a:ext uri="{FF2B5EF4-FFF2-40B4-BE49-F238E27FC236}">
                <a16:creationId xmlns:a16="http://schemas.microsoft.com/office/drawing/2014/main" id="{11F7FC99-67B0-46A5-A953-1FE63A6D80BA}"/>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9563024" y="14107010"/>
            <a:ext cx="2013330" cy="918079"/>
          </a:xfrm>
          <a:prstGeom prst="rect">
            <a:avLst/>
          </a:prstGeom>
          <a:noFill/>
          <a:extLst>
            <a:ext uri="{909E8E84-426E-40DD-AFC4-6F175D3DCCD1}">
              <a14:hiddenFill xmlns:a14="http://schemas.microsoft.com/office/drawing/2010/main">
                <a:solidFill>
                  <a:srgbClr val="FFFFFF"/>
                </a:solidFill>
              </a14:hiddenFill>
            </a:ext>
          </a:extLst>
        </p:spPr>
      </p:pic>
      <p:sp>
        <p:nvSpPr>
          <p:cNvPr id="43" name="Text Placeholder 10">
            <a:extLst>
              <a:ext uri="{FF2B5EF4-FFF2-40B4-BE49-F238E27FC236}">
                <a16:creationId xmlns:a16="http://schemas.microsoft.com/office/drawing/2014/main" id="{70C0F7CE-595A-452A-8142-833E8A4BA661}"/>
              </a:ext>
            </a:extLst>
          </p:cNvPr>
          <p:cNvSpPr txBox="1">
            <a:spLocks/>
          </p:cNvSpPr>
          <p:nvPr/>
        </p:nvSpPr>
        <p:spPr>
          <a:xfrm>
            <a:off x="32979510" y="19293475"/>
            <a:ext cx="10045700" cy="1107988"/>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6000" u="none" dirty="0">
                <a:solidFill>
                  <a:schemeClr val="tx1"/>
                </a:solidFill>
                <a:latin typeface="Comfortaa" panose="020F0403060000060003" pitchFamily="34" charset="0"/>
              </a:rPr>
              <a:t>Future Work</a:t>
            </a:r>
          </a:p>
        </p:txBody>
      </p:sp>
      <p:sp>
        <p:nvSpPr>
          <p:cNvPr id="22" name="Rectangle 21">
            <a:extLst>
              <a:ext uri="{FF2B5EF4-FFF2-40B4-BE49-F238E27FC236}">
                <a16:creationId xmlns:a16="http://schemas.microsoft.com/office/drawing/2014/main" id="{1186FF22-2793-4329-BFCF-A42E5D0A0AD6}"/>
              </a:ext>
            </a:extLst>
          </p:cNvPr>
          <p:cNvSpPr/>
          <p:nvPr/>
        </p:nvSpPr>
        <p:spPr>
          <a:xfrm>
            <a:off x="33498396" y="20464310"/>
            <a:ext cx="9678332" cy="2862322"/>
          </a:xfrm>
          <a:prstGeom prst="rect">
            <a:avLst/>
          </a:prstGeom>
        </p:spPr>
        <p:txBody>
          <a:bodyPr wrap="square">
            <a:spAutoFit/>
          </a:bodyPr>
          <a:lstStyle/>
          <a:p>
            <a:pPr marL="342900" indent="-342900">
              <a:buFont typeface="Arial" panose="020B0604020202020204" pitchFamily="34" charset="0"/>
              <a:buChar char="•"/>
            </a:pPr>
            <a:r>
              <a:rPr lang="en-US" sz="3000" dirty="0">
                <a:latin typeface="Comfortaa" panose="020F0403060000060003" pitchFamily="34" charset="0"/>
              </a:rPr>
              <a:t>Explore feasibility of using parallel computation for video game music in industry</a:t>
            </a:r>
          </a:p>
          <a:p>
            <a:pPr marL="342900" indent="-342900">
              <a:buFont typeface="Arial" panose="020B0604020202020204" pitchFamily="34" charset="0"/>
              <a:buChar char="•"/>
            </a:pPr>
            <a:r>
              <a:rPr lang="en-US" sz="3000" dirty="0">
                <a:latin typeface="Comfortaa" panose="020F0403060000060003" pitchFamily="34" charset="0"/>
              </a:rPr>
              <a:t>Integrating generated game music with gameplay</a:t>
            </a:r>
          </a:p>
          <a:p>
            <a:pPr marL="342900" indent="-342900">
              <a:buFont typeface="Arial" panose="020B0604020202020204" pitchFamily="34" charset="0"/>
              <a:buChar char="•"/>
            </a:pPr>
            <a:r>
              <a:rPr lang="en-US" sz="3000" dirty="0">
                <a:latin typeface="Comfortaa" panose="020F0403060000060003" pitchFamily="34" charset="0"/>
              </a:rPr>
              <a:t>Further and more complicated setting manipulation on the client side</a:t>
            </a:r>
          </a:p>
          <a:p>
            <a:pPr marL="342900" indent="-342900">
              <a:buFont typeface="Arial" panose="020B0604020202020204" pitchFamily="34" charset="0"/>
              <a:buChar char="•"/>
            </a:pPr>
            <a:r>
              <a:rPr lang="en-US" sz="3000" dirty="0">
                <a:latin typeface="Comfortaa" panose="020F0403060000060003" pitchFamily="34" charset="0"/>
              </a:rPr>
              <a:t>Expansion into other genres/types of music</a:t>
            </a:r>
            <a:endParaRPr lang="en-US" sz="3000" dirty="0"/>
          </a:p>
        </p:txBody>
      </p:sp>
      <p:sp>
        <p:nvSpPr>
          <p:cNvPr id="46" name="Text Placeholder 10">
            <a:extLst>
              <a:ext uri="{FF2B5EF4-FFF2-40B4-BE49-F238E27FC236}">
                <a16:creationId xmlns:a16="http://schemas.microsoft.com/office/drawing/2014/main" id="{1BA08F73-5998-4968-B550-49E51AE8ABE6}"/>
              </a:ext>
            </a:extLst>
          </p:cNvPr>
          <p:cNvSpPr txBox="1">
            <a:spLocks/>
          </p:cNvSpPr>
          <p:nvPr/>
        </p:nvSpPr>
        <p:spPr>
          <a:xfrm>
            <a:off x="33011749" y="23389479"/>
            <a:ext cx="10045700" cy="738656"/>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600" u="none" dirty="0">
                <a:solidFill>
                  <a:schemeClr val="tx1"/>
                </a:solidFill>
                <a:latin typeface="Comfortaa" panose="020F0403060000060003" pitchFamily="34" charset="0"/>
              </a:rPr>
              <a:t>Acknowledgments</a:t>
            </a:r>
          </a:p>
        </p:txBody>
      </p:sp>
      <p:sp>
        <p:nvSpPr>
          <p:cNvPr id="48" name="Rectangle 47">
            <a:extLst>
              <a:ext uri="{FF2B5EF4-FFF2-40B4-BE49-F238E27FC236}">
                <a16:creationId xmlns:a16="http://schemas.microsoft.com/office/drawing/2014/main" id="{240B58BE-66DA-461C-9541-1A3FB3A5E34E}"/>
              </a:ext>
            </a:extLst>
          </p:cNvPr>
          <p:cNvSpPr/>
          <p:nvPr/>
        </p:nvSpPr>
        <p:spPr>
          <a:xfrm>
            <a:off x="33554840" y="24234758"/>
            <a:ext cx="9456674" cy="1477328"/>
          </a:xfrm>
          <a:prstGeom prst="rect">
            <a:avLst/>
          </a:prstGeom>
        </p:spPr>
        <p:txBody>
          <a:bodyPr wrap="square">
            <a:spAutoFit/>
          </a:bodyPr>
          <a:lstStyle/>
          <a:p>
            <a:pPr marL="342900" indent="-342900">
              <a:buFont typeface="Arial" panose="020B0604020202020204" pitchFamily="34" charset="0"/>
              <a:buChar char="•"/>
            </a:pPr>
            <a:r>
              <a:rPr lang="en-US" sz="3000" dirty="0">
                <a:latin typeface="Comfortaa" panose="020F0403060000060003" pitchFamily="34" charset="0"/>
              </a:rPr>
              <a:t>Professor Mowry and Professor Railing</a:t>
            </a:r>
          </a:p>
          <a:p>
            <a:pPr marL="342900" indent="-342900">
              <a:buFont typeface="Arial" panose="020B0604020202020204" pitchFamily="34" charset="0"/>
              <a:buChar char="•"/>
            </a:pPr>
            <a:r>
              <a:rPr lang="en-US" sz="3000" dirty="0">
                <a:latin typeface="Comfortaa" panose="020F0403060000060003" pitchFamily="34" charset="0"/>
              </a:rPr>
              <a:t>15-418 TA Staff</a:t>
            </a:r>
          </a:p>
          <a:p>
            <a:pPr marL="342900" indent="-342900">
              <a:buFont typeface="Arial" panose="020B0604020202020204" pitchFamily="34" charset="0"/>
              <a:buChar char="•"/>
            </a:pPr>
            <a:r>
              <a:rPr lang="en-US" sz="3000" dirty="0">
                <a:latin typeface="Comfortaa" panose="020F0403060000060003" pitchFamily="34" charset="0"/>
              </a:rPr>
              <a:t>Carnegie Mellon University</a:t>
            </a:r>
            <a:endParaRPr lang="en-US" sz="3000" dirty="0"/>
          </a:p>
        </p:txBody>
      </p:sp>
      <p:graphicFrame>
        <p:nvGraphicFramePr>
          <p:cNvPr id="38" name="Table 37">
            <a:extLst>
              <a:ext uri="{FF2B5EF4-FFF2-40B4-BE49-F238E27FC236}">
                <a16:creationId xmlns:a16="http://schemas.microsoft.com/office/drawing/2014/main" id="{DA5E03CF-E254-45E7-B1E2-43DA8BC420AD}"/>
              </a:ext>
            </a:extLst>
          </p:cNvPr>
          <p:cNvGraphicFramePr>
            <a:graphicFrameLocks noGrp="1"/>
          </p:cNvGraphicFramePr>
          <p:nvPr>
            <p:extLst>
              <p:ext uri="{D42A27DB-BD31-4B8C-83A1-F6EECF244321}">
                <p14:modId xmlns:p14="http://schemas.microsoft.com/office/powerpoint/2010/main" val="2047795166"/>
              </p:ext>
            </p:extLst>
          </p:nvPr>
        </p:nvGraphicFramePr>
        <p:xfrm>
          <a:off x="22800323" y="24815531"/>
          <a:ext cx="9799477" cy="6375072"/>
        </p:xfrm>
        <a:graphic>
          <a:graphicData uri="http://schemas.openxmlformats.org/drawingml/2006/table">
            <a:tbl>
              <a:tblPr firstRow="1" firstCol="1" bandCol="1">
                <a:tableStyleId>{5940675A-B579-460E-94D1-54222C63F5DA}</a:tableStyleId>
              </a:tblPr>
              <a:tblGrid>
                <a:gridCol w="2200745">
                  <a:extLst>
                    <a:ext uri="{9D8B030D-6E8A-4147-A177-3AD203B41FA5}">
                      <a16:colId xmlns:a16="http://schemas.microsoft.com/office/drawing/2014/main" val="1188776929"/>
                    </a:ext>
                  </a:extLst>
                </a:gridCol>
                <a:gridCol w="2593766">
                  <a:extLst>
                    <a:ext uri="{9D8B030D-6E8A-4147-A177-3AD203B41FA5}">
                      <a16:colId xmlns:a16="http://schemas.microsoft.com/office/drawing/2014/main" val="1906332854"/>
                    </a:ext>
                  </a:extLst>
                </a:gridCol>
                <a:gridCol w="2958870">
                  <a:extLst>
                    <a:ext uri="{9D8B030D-6E8A-4147-A177-3AD203B41FA5}">
                      <a16:colId xmlns:a16="http://schemas.microsoft.com/office/drawing/2014/main" val="1056691790"/>
                    </a:ext>
                  </a:extLst>
                </a:gridCol>
                <a:gridCol w="2046096">
                  <a:extLst>
                    <a:ext uri="{9D8B030D-6E8A-4147-A177-3AD203B41FA5}">
                      <a16:colId xmlns:a16="http://schemas.microsoft.com/office/drawing/2014/main" val="1475502363"/>
                    </a:ext>
                  </a:extLst>
                </a:gridCol>
              </a:tblGrid>
              <a:tr h="792482">
                <a:tc>
                  <a:txBody>
                    <a:bodyPr/>
                    <a:lstStyle/>
                    <a:p>
                      <a:pPr algn="ctr" rtl="0" fontAlgn="b"/>
                      <a:endParaRPr lang="en-US" sz="2800">
                        <a:effectLst/>
                        <a:latin typeface="Comfortaa" panose="020F0403060000060003"/>
                      </a:endParaRPr>
                    </a:p>
                  </a:txBody>
                  <a:tcPr marL="3910" marR="3910" marT="2607" marB="2607" anchor="ctr">
                    <a:noFill/>
                  </a:tcPr>
                </a:tc>
                <a:tc>
                  <a:txBody>
                    <a:bodyPr/>
                    <a:lstStyle/>
                    <a:p>
                      <a:pPr algn="ctr" rtl="0" fontAlgn="b"/>
                      <a:r>
                        <a:rPr lang="en-US" sz="2800" b="1" dirty="0">
                          <a:effectLst/>
                          <a:latin typeface="Comfortaa" panose="020F0403060000060003"/>
                        </a:rPr>
                        <a:t>Parallel Pinned</a:t>
                      </a:r>
                    </a:p>
                  </a:txBody>
                  <a:tcPr marL="3910" marR="3910" marT="2607" marB="2607" anchor="ctr">
                    <a:noFill/>
                  </a:tcPr>
                </a:tc>
                <a:tc>
                  <a:txBody>
                    <a:bodyPr/>
                    <a:lstStyle/>
                    <a:p>
                      <a:pPr algn="ctr" rtl="0" fontAlgn="b"/>
                      <a:r>
                        <a:rPr lang="en-US" sz="2800" b="1" dirty="0">
                          <a:effectLst/>
                          <a:latin typeface="Comfortaa" panose="020F0403060000060003"/>
                        </a:rPr>
                        <a:t>Parallel Unpinned</a:t>
                      </a:r>
                    </a:p>
                  </a:txBody>
                  <a:tcPr marL="3910" marR="3910" marT="2607" marB="2607" anchor="ctr">
                    <a:noFill/>
                  </a:tcPr>
                </a:tc>
                <a:tc>
                  <a:txBody>
                    <a:bodyPr/>
                    <a:lstStyle/>
                    <a:p>
                      <a:pPr algn="ctr" rtl="0" fontAlgn="b"/>
                      <a:r>
                        <a:rPr lang="en-US" sz="2800" b="1" dirty="0">
                          <a:effectLst/>
                          <a:latin typeface="Comfortaa" panose="020F0403060000060003"/>
                        </a:rPr>
                        <a:t>Sequential</a:t>
                      </a:r>
                    </a:p>
                  </a:txBody>
                  <a:tcPr marL="3910" marR="3910" marT="2607" marB="2607" anchor="ctr">
                    <a:noFill/>
                  </a:tcPr>
                </a:tc>
                <a:extLst>
                  <a:ext uri="{0D108BD9-81ED-4DB2-BD59-A6C34878D82A}">
                    <a16:rowId xmlns:a16="http://schemas.microsoft.com/office/drawing/2014/main" val="3772258414"/>
                  </a:ext>
                </a:extLst>
              </a:tr>
              <a:tr h="816705">
                <a:tc>
                  <a:txBody>
                    <a:bodyPr/>
                    <a:lstStyle/>
                    <a:p>
                      <a:pPr algn="ctr" rtl="0" fontAlgn="b"/>
                      <a:r>
                        <a:rPr lang="en-US" sz="2800" dirty="0">
                          <a:effectLst/>
                          <a:latin typeface="Comfortaa" panose="020F0403060000060003"/>
                        </a:rPr>
                        <a:t>Allocating Host Memory</a:t>
                      </a:r>
                    </a:p>
                  </a:txBody>
                  <a:tcPr marL="3910" marR="3910" marT="2607" marB="2607" anchor="ctr">
                    <a:noFill/>
                  </a:tcPr>
                </a:tc>
                <a:tc>
                  <a:txBody>
                    <a:bodyPr/>
                    <a:lstStyle/>
                    <a:p>
                      <a:pPr algn="ctr" rtl="0" fontAlgn="b"/>
                      <a:r>
                        <a:rPr lang="en-US" sz="2800" dirty="0">
                          <a:effectLst/>
                          <a:latin typeface="Comfortaa" panose="020F0403060000060003"/>
                        </a:rPr>
                        <a:t>10.31047</a:t>
                      </a:r>
                    </a:p>
                  </a:txBody>
                  <a:tcPr marL="3910" marR="3910" marT="2607" marB="2607" anchor="ctr">
                    <a:noFill/>
                  </a:tcPr>
                </a:tc>
                <a:tc>
                  <a:txBody>
                    <a:bodyPr/>
                    <a:lstStyle/>
                    <a:p>
                      <a:pPr algn="ctr" rtl="0" fontAlgn="b"/>
                      <a:r>
                        <a:rPr lang="en-US" sz="2800" dirty="0">
                          <a:effectLst/>
                          <a:latin typeface="Comfortaa" panose="020F0403060000060003"/>
                        </a:rPr>
                        <a:t>1.398417</a:t>
                      </a:r>
                    </a:p>
                  </a:txBody>
                  <a:tcPr marL="3910" marR="3910" marT="2607" marB="2607" anchor="ctr">
                    <a:noFill/>
                  </a:tcPr>
                </a:tc>
                <a:tc>
                  <a:txBody>
                    <a:bodyPr/>
                    <a:lstStyle/>
                    <a:p>
                      <a:pPr algn="ctr" rtl="0" fontAlgn="b"/>
                      <a:r>
                        <a:rPr lang="en-US" sz="2800" dirty="0">
                          <a:effectLst/>
                          <a:latin typeface="Comfortaa" panose="020F0403060000060003"/>
                        </a:rPr>
                        <a:t>0.000051</a:t>
                      </a:r>
                    </a:p>
                  </a:txBody>
                  <a:tcPr marL="3910" marR="3910" marT="2607" marB="2607" anchor="ctr">
                    <a:noFill/>
                  </a:tcPr>
                </a:tc>
                <a:extLst>
                  <a:ext uri="{0D108BD9-81ED-4DB2-BD59-A6C34878D82A}">
                    <a16:rowId xmlns:a16="http://schemas.microsoft.com/office/drawing/2014/main" val="2184853448"/>
                  </a:ext>
                </a:extLst>
              </a:tr>
              <a:tr h="1222742">
                <a:tc>
                  <a:txBody>
                    <a:bodyPr/>
                    <a:lstStyle/>
                    <a:p>
                      <a:pPr algn="ctr" rtl="0" fontAlgn="b"/>
                      <a:r>
                        <a:rPr lang="en-US" sz="2800">
                          <a:effectLst/>
                          <a:latin typeface="Comfortaa" panose="020F0403060000060003"/>
                        </a:rPr>
                        <a:t>Allocating Device Memory</a:t>
                      </a:r>
                    </a:p>
                  </a:txBody>
                  <a:tcPr marL="3910" marR="3910" marT="2607" marB="2607" anchor="ctr">
                    <a:noFill/>
                  </a:tcPr>
                </a:tc>
                <a:tc>
                  <a:txBody>
                    <a:bodyPr/>
                    <a:lstStyle/>
                    <a:p>
                      <a:pPr algn="ctr" rtl="0" fontAlgn="b"/>
                      <a:r>
                        <a:rPr lang="en-US" sz="2800">
                          <a:effectLst/>
                          <a:latin typeface="Comfortaa" panose="020F0403060000060003"/>
                        </a:rPr>
                        <a:t>9.545223</a:t>
                      </a:r>
                    </a:p>
                  </a:txBody>
                  <a:tcPr marL="3910" marR="3910" marT="2607" marB="2607" anchor="ctr">
                    <a:noFill/>
                  </a:tcPr>
                </a:tc>
                <a:tc>
                  <a:txBody>
                    <a:bodyPr/>
                    <a:lstStyle/>
                    <a:p>
                      <a:pPr algn="ctr" rtl="0" fontAlgn="b"/>
                      <a:r>
                        <a:rPr lang="en-US" sz="2800" dirty="0">
                          <a:effectLst/>
                          <a:latin typeface="Comfortaa" panose="020F0403060000060003"/>
                        </a:rPr>
                        <a:t>3.524767</a:t>
                      </a:r>
                    </a:p>
                  </a:txBody>
                  <a:tcPr marL="3910" marR="3910" marT="2607" marB="2607" anchor="ctr">
                    <a:noFill/>
                  </a:tcPr>
                </a:tc>
                <a:tc>
                  <a:txBody>
                    <a:bodyPr/>
                    <a:lstStyle/>
                    <a:p>
                      <a:pPr algn="ctr" rtl="0" fontAlgn="b"/>
                      <a:r>
                        <a:rPr lang="en-US" sz="2800" dirty="0">
                          <a:effectLst/>
                          <a:latin typeface="Comfortaa" panose="020F0403060000060003"/>
                        </a:rPr>
                        <a:t>0</a:t>
                      </a:r>
                    </a:p>
                  </a:txBody>
                  <a:tcPr marL="3910" marR="3910" marT="2607" marB="2607" anchor="ctr">
                    <a:noFill/>
                  </a:tcPr>
                </a:tc>
                <a:extLst>
                  <a:ext uri="{0D108BD9-81ED-4DB2-BD59-A6C34878D82A}">
                    <a16:rowId xmlns:a16="http://schemas.microsoft.com/office/drawing/2014/main" val="3632615256"/>
                  </a:ext>
                </a:extLst>
              </a:tr>
              <a:tr h="1222742">
                <a:tc>
                  <a:txBody>
                    <a:bodyPr/>
                    <a:lstStyle/>
                    <a:p>
                      <a:pPr algn="ctr" rtl="0" fontAlgn="b"/>
                      <a:r>
                        <a:rPr lang="en-US" sz="2800" dirty="0">
                          <a:effectLst/>
                          <a:latin typeface="Comfortaa" panose="020F0403060000060003"/>
                        </a:rPr>
                        <a:t>Parsing File and Counting</a:t>
                      </a:r>
                    </a:p>
                  </a:txBody>
                  <a:tcPr marL="3910" marR="3910" marT="2607" marB="2607" anchor="ctr">
                    <a:solidFill>
                      <a:schemeClr val="accent4">
                        <a:lumMod val="40000"/>
                        <a:lumOff val="60000"/>
                      </a:schemeClr>
                    </a:solidFill>
                  </a:tcPr>
                </a:tc>
                <a:tc>
                  <a:txBody>
                    <a:bodyPr/>
                    <a:lstStyle/>
                    <a:p>
                      <a:pPr algn="ctr" rtl="0" fontAlgn="b"/>
                      <a:r>
                        <a:rPr lang="en-US" sz="2800" dirty="0">
                          <a:effectLst/>
                          <a:latin typeface="Comfortaa" panose="020F0403060000060003"/>
                        </a:rPr>
                        <a:t>3.361578</a:t>
                      </a:r>
                    </a:p>
                  </a:txBody>
                  <a:tcPr marL="3910" marR="3910" marT="2607" marB="2607" anchor="ctr">
                    <a:solidFill>
                      <a:schemeClr val="accent4">
                        <a:lumMod val="40000"/>
                        <a:lumOff val="60000"/>
                      </a:schemeClr>
                    </a:solidFill>
                  </a:tcPr>
                </a:tc>
                <a:tc>
                  <a:txBody>
                    <a:bodyPr/>
                    <a:lstStyle/>
                    <a:p>
                      <a:pPr algn="ctr" rtl="0" fontAlgn="b"/>
                      <a:r>
                        <a:rPr lang="en-US" sz="2800" dirty="0">
                          <a:effectLst/>
                          <a:latin typeface="Comfortaa" panose="020F0403060000060003"/>
                        </a:rPr>
                        <a:t>3.370691</a:t>
                      </a:r>
                    </a:p>
                  </a:txBody>
                  <a:tcPr marL="3910" marR="3910" marT="2607" marB="2607" anchor="ctr">
                    <a:solidFill>
                      <a:schemeClr val="accent4">
                        <a:lumMod val="40000"/>
                        <a:lumOff val="60000"/>
                      </a:schemeClr>
                    </a:solidFill>
                  </a:tcPr>
                </a:tc>
                <a:tc>
                  <a:txBody>
                    <a:bodyPr/>
                    <a:lstStyle/>
                    <a:p>
                      <a:pPr algn="ctr" rtl="0" fontAlgn="b"/>
                      <a:r>
                        <a:rPr lang="en-US" sz="2800" dirty="0">
                          <a:effectLst/>
                          <a:latin typeface="Comfortaa" panose="020F0403060000060003"/>
                        </a:rPr>
                        <a:t>8.501543</a:t>
                      </a:r>
                    </a:p>
                  </a:txBody>
                  <a:tcPr marL="3910" marR="3910" marT="2607" marB="2607" anchor="ctr">
                    <a:solidFill>
                      <a:schemeClr val="accent4">
                        <a:lumMod val="40000"/>
                        <a:lumOff val="60000"/>
                      </a:schemeClr>
                    </a:solidFill>
                  </a:tcPr>
                </a:tc>
                <a:extLst>
                  <a:ext uri="{0D108BD9-81ED-4DB2-BD59-A6C34878D82A}">
                    <a16:rowId xmlns:a16="http://schemas.microsoft.com/office/drawing/2014/main" val="1535455263"/>
                  </a:ext>
                </a:extLst>
              </a:tr>
              <a:tr h="816705">
                <a:tc>
                  <a:txBody>
                    <a:bodyPr/>
                    <a:lstStyle/>
                    <a:p>
                      <a:pPr algn="ctr" rtl="0" fontAlgn="b"/>
                      <a:r>
                        <a:rPr lang="en-US" sz="2800">
                          <a:effectLst/>
                          <a:latin typeface="Comfortaa" panose="020F0403060000060003"/>
                        </a:rPr>
                        <a:t>Copying to Host</a:t>
                      </a:r>
                    </a:p>
                  </a:txBody>
                  <a:tcPr marL="3910" marR="3910" marT="2607" marB="2607" anchor="ctr">
                    <a:noFill/>
                  </a:tcPr>
                </a:tc>
                <a:tc>
                  <a:txBody>
                    <a:bodyPr/>
                    <a:lstStyle/>
                    <a:p>
                      <a:pPr algn="ctr" rtl="0" fontAlgn="b"/>
                      <a:r>
                        <a:rPr lang="en-US" sz="2800">
                          <a:effectLst/>
                          <a:latin typeface="Comfortaa" panose="020F0403060000060003"/>
                        </a:rPr>
                        <a:t>0.013167</a:t>
                      </a:r>
                    </a:p>
                  </a:txBody>
                  <a:tcPr marL="3910" marR="3910" marT="2607" marB="2607" anchor="ctr">
                    <a:noFill/>
                  </a:tcPr>
                </a:tc>
                <a:tc>
                  <a:txBody>
                    <a:bodyPr/>
                    <a:lstStyle/>
                    <a:p>
                      <a:pPr algn="ctr" rtl="0" fontAlgn="b"/>
                      <a:r>
                        <a:rPr lang="en-US" sz="2800" dirty="0">
                          <a:effectLst/>
                          <a:latin typeface="Comfortaa" panose="020F0403060000060003"/>
                        </a:rPr>
                        <a:t>7.993404</a:t>
                      </a:r>
                    </a:p>
                  </a:txBody>
                  <a:tcPr marL="3910" marR="3910" marT="2607" marB="2607" anchor="ctr">
                    <a:noFill/>
                  </a:tcPr>
                </a:tc>
                <a:tc>
                  <a:txBody>
                    <a:bodyPr/>
                    <a:lstStyle/>
                    <a:p>
                      <a:pPr algn="ctr" rtl="0" fontAlgn="b"/>
                      <a:r>
                        <a:rPr lang="en-US" sz="2800" dirty="0">
                          <a:effectLst/>
                          <a:latin typeface="Comfortaa" panose="020F0403060000060003"/>
                        </a:rPr>
                        <a:t>0</a:t>
                      </a:r>
                    </a:p>
                  </a:txBody>
                  <a:tcPr marL="3910" marR="3910" marT="2607" marB="2607" anchor="ctr">
                    <a:noFill/>
                  </a:tcPr>
                </a:tc>
                <a:extLst>
                  <a:ext uri="{0D108BD9-81ED-4DB2-BD59-A6C34878D82A}">
                    <a16:rowId xmlns:a16="http://schemas.microsoft.com/office/drawing/2014/main" val="669418568"/>
                  </a:ext>
                </a:extLst>
              </a:tr>
              <a:tr h="678583">
                <a:tc>
                  <a:txBody>
                    <a:bodyPr/>
                    <a:lstStyle/>
                    <a:p>
                      <a:pPr algn="ctr" rtl="0" fontAlgn="b"/>
                      <a:r>
                        <a:rPr lang="en-US" sz="2800">
                          <a:effectLst/>
                          <a:latin typeface="Comfortaa" panose="020F0403060000060003"/>
                        </a:rPr>
                        <a:t>Free Memory</a:t>
                      </a:r>
                    </a:p>
                  </a:txBody>
                  <a:tcPr marL="3910" marR="3910" marT="2607" marB="2607" anchor="ctr">
                    <a:noFill/>
                  </a:tcPr>
                </a:tc>
                <a:tc>
                  <a:txBody>
                    <a:bodyPr/>
                    <a:lstStyle/>
                    <a:p>
                      <a:pPr algn="ctr" rtl="0" fontAlgn="b"/>
                      <a:r>
                        <a:rPr lang="en-US" sz="2800" dirty="0">
                          <a:effectLst/>
                          <a:latin typeface="Comfortaa" panose="020F0403060000060003"/>
                        </a:rPr>
                        <a:t>4.644862</a:t>
                      </a:r>
                    </a:p>
                  </a:txBody>
                  <a:tcPr marL="3910" marR="3910" marT="2607" marB="2607" anchor="ctr">
                    <a:noFill/>
                  </a:tcPr>
                </a:tc>
                <a:tc>
                  <a:txBody>
                    <a:bodyPr/>
                    <a:lstStyle/>
                    <a:p>
                      <a:pPr algn="ctr" rtl="0" fontAlgn="b"/>
                      <a:r>
                        <a:rPr lang="en-US" sz="2800" dirty="0">
                          <a:effectLst/>
                          <a:latin typeface="Comfortaa" panose="020F0403060000060003"/>
                        </a:rPr>
                        <a:t>0.049685</a:t>
                      </a:r>
                    </a:p>
                  </a:txBody>
                  <a:tcPr marL="3910" marR="3910" marT="2607" marB="2607" anchor="ctr">
                    <a:noFill/>
                  </a:tcPr>
                </a:tc>
                <a:tc>
                  <a:txBody>
                    <a:bodyPr/>
                    <a:lstStyle/>
                    <a:p>
                      <a:pPr algn="ctr" rtl="0" fontAlgn="b"/>
                      <a:r>
                        <a:rPr lang="en-US" sz="2800" dirty="0">
                          <a:effectLst/>
                          <a:latin typeface="Comfortaa" panose="020F0403060000060003"/>
                        </a:rPr>
                        <a:t>0.045188</a:t>
                      </a:r>
                    </a:p>
                  </a:txBody>
                  <a:tcPr marL="3910" marR="3910" marT="2607" marB="2607" anchor="ctr">
                    <a:noFill/>
                  </a:tcPr>
                </a:tc>
                <a:extLst>
                  <a:ext uri="{0D108BD9-81ED-4DB2-BD59-A6C34878D82A}">
                    <a16:rowId xmlns:a16="http://schemas.microsoft.com/office/drawing/2014/main" val="368943751"/>
                  </a:ext>
                </a:extLst>
              </a:tr>
              <a:tr h="678583">
                <a:tc>
                  <a:txBody>
                    <a:bodyPr/>
                    <a:lstStyle/>
                    <a:p>
                      <a:pPr algn="ctr" rtl="0" fontAlgn="b"/>
                      <a:r>
                        <a:rPr lang="en-US" sz="2800" b="1" dirty="0">
                          <a:effectLst/>
                          <a:latin typeface="Comfortaa" panose="020F0403060000060003"/>
                        </a:rPr>
                        <a:t>Total</a:t>
                      </a:r>
                    </a:p>
                  </a:txBody>
                  <a:tcPr marL="3910" marR="3910" marT="2607" marB="2607" anchor="ctr">
                    <a:noFill/>
                  </a:tcPr>
                </a:tc>
                <a:tc>
                  <a:txBody>
                    <a:bodyPr/>
                    <a:lstStyle/>
                    <a:p>
                      <a:pPr algn="ctr" rtl="0" fontAlgn="b"/>
                      <a:r>
                        <a:rPr lang="en-US" sz="2800" b="1">
                          <a:effectLst/>
                          <a:latin typeface="Comfortaa" panose="020F0403060000060003"/>
                        </a:rPr>
                        <a:t>27.8753</a:t>
                      </a:r>
                    </a:p>
                  </a:txBody>
                  <a:tcPr marL="3910" marR="3910" marT="2607" marB="2607" anchor="ctr">
                    <a:noFill/>
                  </a:tcPr>
                </a:tc>
                <a:tc>
                  <a:txBody>
                    <a:bodyPr/>
                    <a:lstStyle/>
                    <a:p>
                      <a:pPr algn="ctr" rtl="0" fontAlgn="b"/>
                      <a:r>
                        <a:rPr lang="en-US" sz="2800" b="1" dirty="0">
                          <a:effectLst/>
                          <a:latin typeface="Comfortaa" panose="020F0403060000060003"/>
                        </a:rPr>
                        <a:t>16.336964</a:t>
                      </a:r>
                    </a:p>
                  </a:txBody>
                  <a:tcPr marL="3910" marR="3910" marT="2607" marB="2607" anchor="ctr">
                    <a:noFill/>
                  </a:tcPr>
                </a:tc>
                <a:tc>
                  <a:txBody>
                    <a:bodyPr/>
                    <a:lstStyle/>
                    <a:p>
                      <a:pPr algn="ctr" rtl="0" fontAlgn="b"/>
                      <a:r>
                        <a:rPr lang="en-US" sz="2800" b="1" dirty="0">
                          <a:effectLst/>
                          <a:latin typeface="Comfortaa" panose="020F0403060000060003"/>
                        </a:rPr>
                        <a:t>8.546782</a:t>
                      </a:r>
                    </a:p>
                  </a:txBody>
                  <a:tcPr marL="3910" marR="3910" marT="2607" marB="2607" anchor="ctr">
                    <a:noFill/>
                  </a:tcPr>
                </a:tc>
                <a:extLst>
                  <a:ext uri="{0D108BD9-81ED-4DB2-BD59-A6C34878D82A}">
                    <a16:rowId xmlns:a16="http://schemas.microsoft.com/office/drawing/2014/main" val="1359457489"/>
                  </a:ext>
                </a:extLst>
              </a:tr>
            </a:tbl>
          </a:graphicData>
        </a:graphic>
      </p:graphicFrame>
      <p:sp>
        <p:nvSpPr>
          <p:cNvPr id="53" name="Text Placeholder 10">
            <a:extLst>
              <a:ext uri="{FF2B5EF4-FFF2-40B4-BE49-F238E27FC236}">
                <a16:creationId xmlns:a16="http://schemas.microsoft.com/office/drawing/2014/main" id="{9BBF891E-9B2C-429D-A9DE-0B89939F1E54}"/>
              </a:ext>
            </a:extLst>
          </p:cNvPr>
          <p:cNvSpPr txBox="1">
            <a:spLocks/>
          </p:cNvSpPr>
          <p:nvPr/>
        </p:nvSpPr>
        <p:spPr>
          <a:xfrm>
            <a:off x="22581466" y="24053749"/>
            <a:ext cx="10045700" cy="800211"/>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u="none" dirty="0">
                <a:solidFill>
                  <a:schemeClr val="tx1"/>
                </a:solidFill>
                <a:latin typeface="Comfortaa" panose="020F0403060000060003" pitchFamily="34" charset="0"/>
              </a:rPr>
              <a:t>Execution Breakdown</a:t>
            </a:r>
          </a:p>
        </p:txBody>
      </p:sp>
      <p:sp>
        <p:nvSpPr>
          <p:cNvPr id="54" name="Text Placeholder 11">
            <a:extLst>
              <a:ext uri="{FF2B5EF4-FFF2-40B4-BE49-F238E27FC236}">
                <a16:creationId xmlns:a16="http://schemas.microsoft.com/office/drawing/2014/main" id="{3AE8B6AC-E5F3-40F4-8784-DEAAC31FD0B5}"/>
              </a:ext>
            </a:extLst>
          </p:cNvPr>
          <p:cNvSpPr txBox="1">
            <a:spLocks/>
          </p:cNvSpPr>
          <p:nvPr/>
        </p:nvSpPr>
        <p:spPr>
          <a:xfrm>
            <a:off x="22740890" y="20573771"/>
            <a:ext cx="9642952" cy="350863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buFont typeface="Arial" pitchFamily="34" charset="0"/>
              <a:buChar char="•"/>
            </a:pPr>
            <a:r>
              <a:rPr lang="en-US" sz="3000" dirty="0">
                <a:solidFill>
                  <a:schemeClr val="tx1"/>
                </a:solidFill>
                <a:latin typeface="Comfortaa" panose="020F0403060000060003" pitchFamily="34" charset="0"/>
              </a:rPr>
              <a:t>Speedup increases until 50,000 measures</a:t>
            </a:r>
          </a:p>
          <a:p>
            <a:pPr marL="342900" indent="-342900">
              <a:buFont typeface="Arial" pitchFamily="34" charset="0"/>
              <a:buChar char="•"/>
            </a:pPr>
            <a:r>
              <a:rPr lang="en-US" sz="3000" dirty="0">
                <a:solidFill>
                  <a:schemeClr val="tx1"/>
                </a:solidFill>
                <a:latin typeface="Comfortaa" panose="020F0403060000060003" pitchFamily="34" charset="0"/>
              </a:rPr>
              <a:t>Shape of speedup graph indicates balance between output communication and computation</a:t>
            </a:r>
          </a:p>
          <a:p>
            <a:pPr marL="342900" indent="-342900">
              <a:buFont typeface="Arial" pitchFamily="34" charset="0"/>
              <a:buChar char="•"/>
            </a:pPr>
            <a:r>
              <a:rPr lang="en-US" sz="3000" dirty="0">
                <a:solidFill>
                  <a:schemeClr val="tx1"/>
                </a:solidFill>
                <a:latin typeface="Comfortaa" panose="020F0403060000060003" pitchFamily="34" charset="0"/>
              </a:rPr>
              <a:t>Matrix loading dominates for low # measures</a:t>
            </a:r>
          </a:p>
          <a:p>
            <a:pPr marL="342900" indent="-342900">
              <a:buFont typeface="Arial" pitchFamily="34" charset="0"/>
              <a:buChar char="•"/>
            </a:pPr>
            <a:r>
              <a:rPr lang="en-US" sz="3000" dirty="0">
                <a:solidFill>
                  <a:schemeClr val="tx1"/>
                </a:solidFill>
                <a:latin typeface="Comfortaa" panose="020F0403060000060003" pitchFamily="34" charset="0"/>
              </a:rPr>
              <a:t>Optimizations for CUDA, multi-threading, and multi-processing, as well as matrix loading</a:t>
            </a:r>
          </a:p>
        </p:txBody>
      </p:sp>
      <p:sp>
        <p:nvSpPr>
          <p:cNvPr id="55" name="Text Placeholder 11">
            <a:extLst>
              <a:ext uri="{FF2B5EF4-FFF2-40B4-BE49-F238E27FC236}">
                <a16:creationId xmlns:a16="http://schemas.microsoft.com/office/drawing/2014/main" id="{7B2DA49D-E334-48EA-9639-AF7C6D2C75CC}"/>
              </a:ext>
            </a:extLst>
          </p:cNvPr>
          <p:cNvSpPr txBox="1">
            <a:spLocks/>
          </p:cNvSpPr>
          <p:nvPr/>
        </p:nvSpPr>
        <p:spPr>
          <a:xfrm>
            <a:off x="22740890" y="10596476"/>
            <a:ext cx="9642952" cy="452429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indent="-342900">
              <a:buFont typeface="Arial" pitchFamily="34" charset="0"/>
              <a:buChar char="•"/>
            </a:pPr>
            <a:r>
              <a:rPr lang="en-US" sz="3000" dirty="0">
                <a:solidFill>
                  <a:schemeClr val="tx1"/>
                </a:solidFill>
                <a:latin typeface="Comfortaa" panose="020F0403060000060003" pitchFamily="34" charset="0"/>
              </a:rPr>
              <a:t>Isolated parallel section of algorithm to produce speedup data counting transitions</a:t>
            </a:r>
          </a:p>
          <a:p>
            <a:pPr marL="342900" indent="-342900">
              <a:buFont typeface="Arial" pitchFamily="34" charset="0"/>
              <a:buChar char="•"/>
            </a:pPr>
            <a:r>
              <a:rPr lang="en-US" sz="3000" dirty="0">
                <a:solidFill>
                  <a:schemeClr val="tx1"/>
                </a:solidFill>
                <a:latin typeface="Comfortaa" panose="020F0403060000060003" pitchFamily="34" charset="0"/>
              </a:rPr>
              <a:t>Speedup stays steady at 4</a:t>
            </a:r>
          </a:p>
          <a:p>
            <a:pPr marL="342900" indent="-342900">
              <a:buFont typeface="Arial" pitchFamily="34" charset="0"/>
              <a:buChar char="•"/>
            </a:pPr>
            <a:r>
              <a:rPr lang="en-US" sz="3000" dirty="0">
                <a:solidFill>
                  <a:schemeClr val="tx1"/>
                </a:solidFill>
                <a:latin typeface="Comfortaa" panose="020F0403060000060003" pitchFamily="34" charset="0"/>
              </a:rPr>
              <a:t>Linear runtime increase in parallel algorithm suggests full thread usage</a:t>
            </a:r>
          </a:p>
          <a:p>
            <a:pPr marL="342900" indent="-342900">
              <a:buFont typeface="Arial" pitchFamily="34" charset="0"/>
              <a:buChar char="•"/>
            </a:pPr>
            <a:r>
              <a:rPr lang="en-US" sz="3000" dirty="0">
                <a:solidFill>
                  <a:schemeClr val="tx1"/>
                </a:solidFill>
                <a:latin typeface="Comfortaa" panose="020F0403060000060003" pitchFamily="34" charset="0"/>
              </a:rPr>
              <a:t>CPU-GPU transfer times dominate performance</a:t>
            </a:r>
          </a:p>
          <a:p>
            <a:pPr marL="342900" indent="-342900">
              <a:buFont typeface="Arial" pitchFamily="34" charset="0"/>
              <a:buChar char="•"/>
            </a:pPr>
            <a:r>
              <a:rPr lang="en-US" sz="3000" dirty="0">
                <a:solidFill>
                  <a:schemeClr val="tx1"/>
                </a:solidFill>
                <a:latin typeface="Comfortaa" panose="020F0403060000060003" pitchFamily="34" charset="0"/>
              </a:rPr>
              <a:t>Optimizations for </a:t>
            </a:r>
            <a:r>
              <a:rPr lang="en-US" sz="3000" dirty="0" err="1">
                <a:solidFill>
                  <a:schemeClr val="tx1"/>
                </a:solidFill>
                <a:latin typeface="Comfortaa" panose="020F0403060000060003" pitchFamily="34" charset="0"/>
              </a:rPr>
              <a:t>async</a:t>
            </a:r>
            <a:r>
              <a:rPr lang="en-US" sz="3000" dirty="0">
                <a:solidFill>
                  <a:schemeClr val="tx1"/>
                </a:solidFill>
                <a:latin typeface="Comfortaa" panose="020F0403060000060003" pitchFamily="34" charset="0"/>
              </a:rPr>
              <a:t> memory copy operations, multiple GPU usage, matrix block divisions</a:t>
            </a:r>
          </a:p>
        </p:txBody>
      </p:sp>
      <p:pic>
        <p:nvPicPr>
          <p:cNvPr id="30" name="Picture 29" descr="A close up of a map&#10;&#10;Description generated with very high confidence">
            <a:extLst>
              <a:ext uri="{FF2B5EF4-FFF2-40B4-BE49-F238E27FC236}">
                <a16:creationId xmlns:a16="http://schemas.microsoft.com/office/drawing/2014/main" id="{3F7804EA-DF0E-40C8-82D9-729C13C1B131}"/>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7335" r="7329"/>
          <a:stretch/>
        </p:blipFill>
        <p:spPr>
          <a:xfrm>
            <a:off x="22893890" y="15239785"/>
            <a:ext cx="9332128" cy="5425791"/>
          </a:xfrm>
          <a:prstGeom prst="rect">
            <a:avLst/>
          </a:prstGeom>
        </p:spPr>
      </p:pic>
      <p:pic>
        <p:nvPicPr>
          <p:cNvPr id="39" name="Picture 38" descr="A close up of a map&#10;&#10;Description generated with high confidence">
            <a:extLst>
              <a:ext uri="{FF2B5EF4-FFF2-40B4-BE49-F238E27FC236}">
                <a16:creationId xmlns:a16="http://schemas.microsoft.com/office/drawing/2014/main" id="{EAE30849-32A9-4CBD-86A6-022657735F38}"/>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l="5208" r="7758"/>
          <a:stretch/>
        </p:blipFill>
        <p:spPr>
          <a:xfrm>
            <a:off x="22800324" y="5405404"/>
            <a:ext cx="9212559" cy="5334377"/>
          </a:xfrm>
          <a:prstGeom prst="rect">
            <a:avLst/>
          </a:prstGeom>
        </p:spPr>
      </p:pic>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1085</TotalTime>
  <Words>1122</Words>
  <Application>Microsoft Office PowerPoint</Application>
  <PresentationFormat>Custom</PresentationFormat>
  <Paragraphs>169</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Cambria Math</vt:lpstr>
      <vt:lpstr>Comfortaa</vt:lpstr>
      <vt:lpstr>Courier New</vt:lpstr>
      <vt:lpstr>Times New Roman</vt:lpstr>
      <vt:lpstr>Trebuchet MS</vt:lpstr>
      <vt:lpstr>36x48-Template-V2b</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myou</cp:lastModifiedBy>
  <cp:revision>131</cp:revision>
  <dcterms:created xsi:type="dcterms:W3CDTF">2012-02-03T19:11:35Z</dcterms:created>
  <dcterms:modified xsi:type="dcterms:W3CDTF">2018-12-16T03:44:53Z</dcterms:modified>
</cp:coreProperties>
</file>