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6" r:id="rId2"/>
    <p:sldId id="295"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9" r:id="rId34"/>
    <p:sldId id="289" r:id="rId35"/>
    <p:sldId id="300" r:id="rId36"/>
    <p:sldId id="290" r:id="rId37"/>
    <p:sldId id="291" r:id="rId38"/>
    <p:sldId id="292" r:id="rId39"/>
    <p:sldId id="294" r:id="rId40"/>
    <p:sldId id="293"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474" autoAdjust="0"/>
    <p:restoredTop sz="94660"/>
  </p:normalViewPr>
  <p:slideViewPr>
    <p:cSldViewPr snapToGrid="0">
      <p:cViewPr varScale="1">
        <p:scale>
          <a:sx n="118" d="100"/>
          <a:sy n="118" d="100"/>
        </p:scale>
        <p:origin x="10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12825-88ED-4185-AA07-F23807220DC5}" type="datetimeFigureOut">
              <a:rPr lang="en-CA" smtClean="0"/>
              <a:t>2020-09-29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D5CBF-E4BB-4BF4-9EFC-B9D763D2D80B}" type="slidenum">
              <a:rPr lang="en-CA" smtClean="0"/>
              <a:t>‹#›</a:t>
            </a:fld>
            <a:endParaRPr lang="en-CA"/>
          </a:p>
        </p:txBody>
      </p:sp>
    </p:spTree>
    <p:extLst>
      <p:ext uri="{BB962C8B-B14F-4D97-AF65-F5344CB8AC3E}">
        <p14:creationId xmlns:p14="http://schemas.microsoft.com/office/powerpoint/2010/main" val="2480518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50E6-5AEB-481C-8261-1C7E98844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C0E1F9C-862A-45CC-B039-1C5F7EC757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D1677BE-E41E-4EAE-A4C4-F2DF8494394E}"/>
              </a:ext>
            </a:extLst>
          </p:cNvPr>
          <p:cNvSpPr>
            <a:spLocks noGrp="1"/>
          </p:cNvSpPr>
          <p:nvPr>
            <p:ph type="dt" sz="half" idx="10"/>
          </p:nvPr>
        </p:nvSpPr>
        <p:spPr/>
        <p:txBody>
          <a:bodyPr/>
          <a:lstStyle/>
          <a:p>
            <a:fld id="{2EC1BE4D-98A2-4EBA-B204-34FBB019C819}" type="datetime1">
              <a:rPr lang="en-CA" smtClean="0"/>
              <a:t>2020-09-29</a:t>
            </a:fld>
            <a:endParaRPr lang="en-CA"/>
          </a:p>
        </p:txBody>
      </p:sp>
      <p:sp>
        <p:nvSpPr>
          <p:cNvPr id="5" name="Footer Placeholder 4">
            <a:extLst>
              <a:ext uri="{FF2B5EF4-FFF2-40B4-BE49-F238E27FC236}">
                <a16:creationId xmlns:a16="http://schemas.microsoft.com/office/drawing/2014/main" id="{804717BA-1B8D-4196-865B-BACFE00AD499}"/>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1ED6B343-7F0F-4C28-B1D4-8F347B6C2FD5}"/>
              </a:ext>
            </a:extLst>
          </p:cNvPr>
          <p:cNvSpPr>
            <a:spLocks noGrp="1"/>
          </p:cNvSpPr>
          <p:nvPr>
            <p:ph type="sldNum" sz="quarter" idx="12"/>
          </p:nvPr>
        </p:nvSpPr>
        <p:spPr/>
        <p:txBody>
          <a:bodyPr/>
          <a:lstStyle/>
          <a:p>
            <a:fld id="{46044285-87CD-4574-9037-722E1F080841}" type="slidenum">
              <a:rPr lang="en-CA" smtClean="0"/>
              <a:t>‹#›</a:t>
            </a:fld>
            <a:endParaRPr lang="en-CA"/>
          </a:p>
        </p:txBody>
      </p:sp>
    </p:spTree>
    <p:extLst>
      <p:ext uri="{BB962C8B-B14F-4D97-AF65-F5344CB8AC3E}">
        <p14:creationId xmlns:p14="http://schemas.microsoft.com/office/powerpoint/2010/main" val="2534676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E4068-EE7F-4056-A36A-6415F03F025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339C5A8-8890-4FF2-8B3A-4EE69F520E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198E4FB-0DF4-42F9-BCC9-0159B10A36E4}"/>
              </a:ext>
            </a:extLst>
          </p:cNvPr>
          <p:cNvSpPr>
            <a:spLocks noGrp="1"/>
          </p:cNvSpPr>
          <p:nvPr>
            <p:ph type="dt" sz="half" idx="10"/>
          </p:nvPr>
        </p:nvSpPr>
        <p:spPr/>
        <p:txBody>
          <a:bodyPr/>
          <a:lstStyle/>
          <a:p>
            <a:fld id="{641B3937-B89C-4752-8C0C-2A411ED4F413}" type="datetime1">
              <a:rPr lang="en-CA" smtClean="0"/>
              <a:t>2020-09-29</a:t>
            </a:fld>
            <a:endParaRPr lang="en-CA"/>
          </a:p>
        </p:txBody>
      </p:sp>
      <p:sp>
        <p:nvSpPr>
          <p:cNvPr id="5" name="Footer Placeholder 4">
            <a:extLst>
              <a:ext uri="{FF2B5EF4-FFF2-40B4-BE49-F238E27FC236}">
                <a16:creationId xmlns:a16="http://schemas.microsoft.com/office/drawing/2014/main" id="{200F4917-3832-4DCD-AA11-934F473065C6}"/>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CC070BAF-08B8-46B4-A6BE-8F7BCAE6715F}"/>
              </a:ext>
            </a:extLst>
          </p:cNvPr>
          <p:cNvSpPr>
            <a:spLocks noGrp="1"/>
          </p:cNvSpPr>
          <p:nvPr>
            <p:ph type="sldNum" sz="quarter" idx="12"/>
          </p:nvPr>
        </p:nvSpPr>
        <p:spPr/>
        <p:txBody>
          <a:bodyPr/>
          <a:lstStyle/>
          <a:p>
            <a:fld id="{46044285-87CD-4574-9037-722E1F080841}" type="slidenum">
              <a:rPr lang="en-CA" smtClean="0"/>
              <a:t>‹#›</a:t>
            </a:fld>
            <a:endParaRPr lang="en-CA"/>
          </a:p>
        </p:txBody>
      </p:sp>
    </p:spTree>
    <p:extLst>
      <p:ext uri="{BB962C8B-B14F-4D97-AF65-F5344CB8AC3E}">
        <p14:creationId xmlns:p14="http://schemas.microsoft.com/office/powerpoint/2010/main" val="3239918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FE753E-5177-43AE-BA4E-CB5F34897A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51DBCC3-6721-4006-8BC3-6E2232B261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CFE5B4A-161E-472C-AB50-FCAB458DBF2F}"/>
              </a:ext>
            </a:extLst>
          </p:cNvPr>
          <p:cNvSpPr>
            <a:spLocks noGrp="1"/>
          </p:cNvSpPr>
          <p:nvPr>
            <p:ph type="dt" sz="half" idx="10"/>
          </p:nvPr>
        </p:nvSpPr>
        <p:spPr/>
        <p:txBody>
          <a:bodyPr/>
          <a:lstStyle/>
          <a:p>
            <a:fld id="{3E8E71EB-84FC-457C-A26B-3C3A127FE9F1}" type="datetime1">
              <a:rPr lang="en-CA" smtClean="0"/>
              <a:t>2020-09-29</a:t>
            </a:fld>
            <a:endParaRPr lang="en-CA"/>
          </a:p>
        </p:txBody>
      </p:sp>
      <p:sp>
        <p:nvSpPr>
          <p:cNvPr id="5" name="Footer Placeholder 4">
            <a:extLst>
              <a:ext uri="{FF2B5EF4-FFF2-40B4-BE49-F238E27FC236}">
                <a16:creationId xmlns:a16="http://schemas.microsoft.com/office/drawing/2014/main" id="{8AC6AB78-EB2E-46A8-A3D6-3F292DE2BA53}"/>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14E541B4-0C54-4A69-A350-174CE182B58C}"/>
              </a:ext>
            </a:extLst>
          </p:cNvPr>
          <p:cNvSpPr>
            <a:spLocks noGrp="1"/>
          </p:cNvSpPr>
          <p:nvPr>
            <p:ph type="sldNum" sz="quarter" idx="12"/>
          </p:nvPr>
        </p:nvSpPr>
        <p:spPr/>
        <p:txBody>
          <a:bodyPr/>
          <a:lstStyle/>
          <a:p>
            <a:fld id="{46044285-87CD-4574-9037-722E1F080841}" type="slidenum">
              <a:rPr lang="en-CA" smtClean="0"/>
              <a:t>‹#›</a:t>
            </a:fld>
            <a:endParaRPr lang="en-CA"/>
          </a:p>
        </p:txBody>
      </p:sp>
    </p:spTree>
    <p:extLst>
      <p:ext uri="{BB962C8B-B14F-4D97-AF65-F5344CB8AC3E}">
        <p14:creationId xmlns:p14="http://schemas.microsoft.com/office/powerpoint/2010/main" val="1576499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344E8-3BC1-4EB2-A752-658E9C2DA84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64E6DF3-73E1-4227-8829-0E13CE4115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C043353-808A-46ED-B2E3-0DC736F6DF6A}"/>
              </a:ext>
            </a:extLst>
          </p:cNvPr>
          <p:cNvSpPr>
            <a:spLocks noGrp="1"/>
          </p:cNvSpPr>
          <p:nvPr>
            <p:ph type="dt" sz="half" idx="10"/>
          </p:nvPr>
        </p:nvSpPr>
        <p:spPr/>
        <p:txBody>
          <a:bodyPr/>
          <a:lstStyle/>
          <a:p>
            <a:fld id="{677BDD8B-1727-48CD-AA88-09009BBA601B}" type="datetime1">
              <a:rPr lang="en-CA" smtClean="0"/>
              <a:t>2020-09-29</a:t>
            </a:fld>
            <a:endParaRPr lang="en-CA"/>
          </a:p>
        </p:txBody>
      </p:sp>
      <p:sp>
        <p:nvSpPr>
          <p:cNvPr id="5" name="Footer Placeholder 4">
            <a:extLst>
              <a:ext uri="{FF2B5EF4-FFF2-40B4-BE49-F238E27FC236}">
                <a16:creationId xmlns:a16="http://schemas.microsoft.com/office/drawing/2014/main" id="{899A99C1-74E2-46A4-A741-80A7B6FA8518}"/>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A3652D77-AE26-4B72-A90D-0105DA69BDCF}"/>
              </a:ext>
            </a:extLst>
          </p:cNvPr>
          <p:cNvSpPr>
            <a:spLocks noGrp="1"/>
          </p:cNvSpPr>
          <p:nvPr>
            <p:ph type="sldNum" sz="quarter" idx="12"/>
          </p:nvPr>
        </p:nvSpPr>
        <p:spPr/>
        <p:txBody>
          <a:bodyPr/>
          <a:lstStyle/>
          <a:p>
            <a:fld id="{46044285-87CD-4574-9037-722E1F080841}" type="slidenum">
              <a:rPr lang="en-CA" smtClean="0"/>
              <a:t>‹#›</a:t>
            </a:fld>
            <a:endParaRPr lang="en-CA"/>
          </a:p>
        </p:txBody>
      </p:sp>
    </p:spTree>
    <p:extLst>
      <p:ext uri="{BB962C8B-B14F-4D97-AF65-F5344CB8AC3E}">
        <p14:creationId xmlns:p14="http://schemas.microsoft.com/office/powerpoint/2010/main" val="221232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C01FA-4984-4E9B-AA2A-08C87FDE91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BBBB11B-C221-4683-9769-DD978E370F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357215-E73C-4A26-9A61-898CFA87ECB5}"/>
              </a:ext>
            </a:extLst>
          </p:cNvPr>
          <p:cNvSpPr>
            <a:spLocks noGrp="1"/>
          </p:cNvSpPr>
          <p:nvPr>
            <p:ph type="dt" sz="half" idx="10"/>
          </p:nvPr>
        </p:nvSpPr>
        <p:spPr/>
        <p:txBody>
          <a:bodyPr/>
          <a:lstStyle/>
          <a:p>
            <a:fld id="{14D3E945-527E-43A3-8D31-A82B355330E7}" type="datetime1">
              <a:rPr lang="en-CA" smtClean="0"/>
              <a:t>2020-09-29</a:t>
            </a:fld>
            <a:endParaRPr lang="en-CA"/>
          </a:p>
        </p:txBody>
      </p:sp>
      <p:sp>
        <p:nvSpPr>
          <p:cNvPr id="5" name="Footer Placeholder 4">
            <a:extLst>
              <a:ext uri="{FF2B5EF4-FFF2-40B4-BE49-F238E27FC236}">
                <a16:creationId xmlns:a16="http://schemas.microsoft.com/office/drawing/2014/main" id="{EF34B7F4-270F-4459-B6D3-5707D7F7BF0B}"/>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5120BE0A-C070-4A4C-A602-CD927343C454}"/>
              </a:ext>
            </a:extLst>
          </p:cNvPr>
          <p:cNvSpPr>
            <a:spLocks noGrp="1"/>
          </p:cNvSpPr>
          <p:nvPr>
            <p:ph type="sldNum" sz="quarter" idx="12"/>
          </p:nvPr>
        </p:nvSpPr>
        <p:spPr/>
        <p:txBody>
          <a:bodyPr/>
          <a:lstStyle/>
          <a:p>
            <a:fld id="{46044285-87CD-4574-9037-722E1F080841}" type="slidenum">
              <a:rPr lang="en-CA" smtClean="0"/>
              <a:t>‹#›</a:t>
            </a:fld>
            <a:endParaRPr lang="en-CA"/>
          </a:p>
        </p:txBody>
      </p:sp>
    </p:spTree>
    <p:extLst>
      <p:ext uri="{BB962C8B-B14F-4D97-AF65-F5344CB8AC3E}">
        <p14:creationId xmlns:p14="http://schemas.microsoft.com/office/powerpoint/2010/main" val="3830033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EA0E7-AA57-4CB8-A9D4-D81AF130ED4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74CD46B-7B84-41B1-AB6A-CF978D515D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6A48E2A-C1A0-4356-99FD-F2FEA7E7EC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DC6AB9D-55F5-404C-9679-564034A989F8}"/>
              </a:ext>
            </a:extLst>
          </p:cNvPr>
          <p:cNvSpPr>
            <a:spLocks noGrp="1"/>
          </p:cNvSpPr>
          <p:nvPr>
            <p:ph type="dt" sz="half" idx="10"/>
          </p:nvPr>
        </p:nvSpPr>
        <p:spPr/>
        <p:txBody>
          <a:bodyPr/>
          <a:lstStyle/>
          <a:p>
            <a:fld id="{1C50E82D-06E5-44BB-AC35-AB30BEC6969F}" type="datetime1">
              <a:rPr lang="en-CA" smtClean="0"/>
              <a:t>2020-09-29</a:t>
            </a:fld>
            <a:endParaRPr lang="en-CA"/>
          </a:p>
        </p:txBody>
      </p:sp>
      <p:sp>
        <p:nvSpPr>
          <p:cNvPr id="6" name="Footer Placeholder 5">
            <a:extLst>
              <a:ext uri="{FF2B5EF4-FFF2-40B4-BE49-F238E27FC236}">
                <a16:creationId xmlns:a16="http://schemas.microsoft.com/office/drawing/2014/main" id="{2D7A491C-639D-470D-ABE0-0B9ECD47C804}"/>
              </a:ext>
            </a:extLst>
          </p:cNvPr>
          <p:cNvSpPr>
            <a:spLocks noGrp="1"/>
          </p:cNvSpPr>
          <p:nvPr>
            <p:ph type="ftr" sz="quarter" idx="11"/>
          </p:nvPr>
        </p:nvSpPr>
        <p:spPr/>
        <p:txBody>
          <a:bodyPr/>
          <a:lstStyle/>
          <a:p>
            <a:r>
              <a:rPr lang="en-CA"/>
              <a:t>1516 Lesson 4: Strings</a:t>
            </a:r>
          </a:p>
        </p:txBody>
      </p:sp>
      <p:sp>
        <p:nvSpPr>
          <p:cNvPr id="7" name="Slide Number Placeholder 6">
            <a:extLst>
              <a:ext uri="{FF2B5EF4-FFF2-40B4-BE49-F238E27FC236}">
                <a16:creationId xmlns:a16="http://schemas.microsoft.com/office/drawing/2014/main" id="{A41E5C2C-0174-4F2D-92CC-17F9D8112A85}"/>
              </a:ext>
            </a:extLst>
          </p:cNvPr>
          <p:cNvSpPr>
            <a:spLocks noGrp="1"/>
          </p:cNvSpPr>
          <p:nvPr>
            <p:ph type="sldNum" sz="quarter" idx="12"/>
          </p:nvPr>
        </p:nvSpPr>
        <p:spPr/>
        <p:txBody>
          <a:bodyPr/>
          <a:lstStyle/>
          <a:p>
            <a:fld id="{46044285-87CD-4574-9037-722E1F080841}" type="slidenum">
              <a:rPr lang="en-CA" smtClean="0"/>
              <a:t>‹#›</a:t>
            </a:fld>
            <a:endParaRPr lang="en-CA"/>
          </a:p>
        </p:txBody>
      </p:sp>
    </p:spTree>
    <p:extLst>
      <p:ext uri="{BB962C8B-B14F-4D97-AF65-F5344CB8AC3E}">
        <p14:creationId xmlns:p14="http://schemas.microsoft.com/office/powerpoint/2010/main" val="105378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7609C-A2C8-42DB-BB09-286551010A7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B37CAEE-40DE-4159-AFCA-CC9247355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4700FA-819A-4738-A323-43046AC2F7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7F88CD8-CACD-4197-A669-AD864A74A6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007540-217E-462C-8EEE-32490D30C1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00824B4-D7E7-4F52-BCB6-6956549656E9}"/>
              </a:ext>
            </a:extLst>
          </p:cNvPr>
          <p:cNvSpPr>
            <a:spLocks noGrp="1"/>
          </p:cNvSpPr>
          <p:nvPr>
            <p:ph type="dt" sz="half" idx="10"/>
          </p:nvPr>
        </p:nvSpPr>
        <p:spPr/>
        <p:txBody>
          <a:bodyPr/>
          <a:lstStyle/>
          <a:p>
            <a:fld id="{7A2C4089-F58C-4FE7-99B3-9156250D10EE}" type="datetime1">
              <a:rPr lang="en-CA" smtClean="0"/>
              <a:t>2020-09-29</a:t>
            </a:fld>
            <a:endParaRPr lang="en-CA"/>
          </a:p>
        </p:txBody>
      </p:sp>
      <p:sp>
        <p:nvSpPr>
          <p:cNvPr id="8" name="Footer Placeholder 7">
            <a:extLst>
              <a:ext uri="{FF2B5EF4-FFF2-40B4-BE49-F238E27FC236}">
                <a16:creationId xmlns:a16="http://schemas.microsoft.com/office/drawing/2014/main" id="{0BFE8016-D31C-41EC-B076-CEED1D5B0279}"/>
              </a:ext>
            </a:extLst>
          </p:cNvPr>
          <p:cNvSpPr>
            <a:spLocks noGrp="1"/>
          </p:cNvSpPr>
          <p:nvPr>
            <p:ph type="ftr" sz="quarter" idx="11"/>
          </p:nvPr>
        </p:nvSpPr>
        <p:spPr/>
        <p:txBody>
          <a:bodyPr/>
          <a:lstStyle/>
          <a:p>
            <a:r>
              <a:rPr lang="en-CA"/>
              <a:t>1516 Lesson 4: Strings</a:t>
            </a:r>
          </a:p>
        </p:txBody>
      </p:sp>
      <p:sp>
        <p:nvSpPr>
          <p:cNvPr id="9" name="Slide Number Placeholder 8">
            <a:extLst>
              <a:ext uri="{FF2B5EF4-FFF2-40B4-BE49-F238E27FC236}">
                <a16:creationId xmlns:a16="http://schemas.microsoft.com/office/drawing/2014/main" id="{05145E95-ADEB-4437-A9F1-13F69E7CA16F}"/>
              </a:ext>
            </a:extLst>
          </p:cNvPr>
          <p:cNvSpPr>
            <a:spLocks noGrp="1"/>
          </p:cNvSpPr>
          <p:nvPr>
            <p:ph type="sldNum" sz="quarter" idx="12"/>
          </p:nvPr>
        </p:nvSpPr>
        <p:spPr/>
        <p:txBody>
          <a:bodyPr/>
          <a:lstStyle/>
          <a:p>
            <a:fld id="{46044285-87CD-4574-9037-722E1F080841}" type="slidenum">
              <a:rPr lang="en-CA" smtClean="0"/>
              <a:t>‹#›</a:t>
            </a:fld>
            <a:endParaRPr lang="en-CA"/>
          </a:p>
        </p:txBody>
      </p:sp>
    </p:spTree>
    <p:extLst>
      <p:ext uri="{BB962C8B-B14F-4D97-AF65-F5344CB8AC3E}">
        <p14:creationId xmlns:p14="http://schemas.microsoft.com/office/powerpoint/2010/main" val="419092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8DC3-1CB0-4EDA-BCCE-9428493EFD8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C1DF4D0-C247-401E-8A9F-E38E16F4ADBA}"/>
              </a:ext>
            </a:extLst>
          </p:cNvPr>
          <p:cNvSpPr>
            <a:spLocks noGrp="1"/>
          </p:cNvSpPr>
          <p:nvPr>
            <p:ph type="dt" sz="half" idx="10"/>
          </p:nvPr>
        </p:nvSpPr>
        <p:spPr/>
        <p:txBody>
          <a:bodyPr/>
          <a:lstStyle/>
          <a:p>
            <a:fld id="{4AC233E7-B89C-441D-B434-70CFC13A82D3}" type="datetime1">
              <a:rPr lang="en-CA" smtClean="0"/>
              <a:t>2020-09-29</a:t>
            </a:fld>
            <a:endParaRPr lang="en-CA"/>
          </a:p>
        </p:txBody>
      </p:sp>
      <p:sp>
        <p:nvSpPr>
          <p:cNvPr id="4" name="Footer Placeholder 3">
            <a:extLst>
              <a:ext uri="{FF2B5EF4-FFF2-40B4-BE49-F238E27FC236}">
                <a16:creationId xmlns:a16="http://schemas.microsoft.com/office/drawing/2014/main" id="{7F4D5A28-A3CE-4BF9-B813-3619910C53DA}"/>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BCE1B216-407B-40D4-B326-5D7A71C75A91}"/>
              </a:ext>
            </a:extLst>
          </p:cNvPr>
          <p:cNvSpPr>
            <a:spLocks noGrp="1"/>
          </p:cNvSpPr>
          <p:nvPr>
            <p:ph type="sldNum" sz="quarter" idx="12"/>
          </p:nvPr>
        </p:nvSpPr>
        <p:spPr/>
        <p:txBody>
          <a:bodyPr/>
          <a:lstStyle/>
          <a:p>
            <a:fld id="{46044285-87CD-4574-9037-722E1F080841}" type="slidenum">
              <a:rPr lang="en-CA" smtClean="0"/>
              <a:t>‹#›</a:t>
            </a:fld>
            <a:endParaRPr lang="en-CA"/>
          </a:p>
        </p:txBody>
      </p:sp>
    </p:spTree>
    <p:extLst>
      <p:ext uri="{BB962C8B-B14F-4D97-AF65-F5344CB8AC3E}">
        <p14:creationId xmlns:p14="http://schemas.microsoft.com/office/powerpoint/2010/main" val="247205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334F77-0086-4B7C-A376-2D09B1795624}"/>
              </a:ext>
            </a:extLst>
          </p:cNvPr>
          <p:cNvSpPr>
            <a:spLocks noGrp="1"/>
          </p:cNvSpPr>
          <p:nvPr>
            <p:ph type="dt" sz="half" idx="10"/>
          </p:nvPr>
        </p:nvSpPr>
        <p:spPr/>
        <p:txBody>
          <a:bodyPr/>
          <a:lstStyle/>
          <a:p>
            <a:fld id="{3EDB93CA-91D2-454D-AE29-E3E5037A0AF0}" type="datetime1">
              <a:rPr lang="en-CA" smtClean="0"/>
              <a:t>2020-09-29</a:t>
            </a:fld>
            <a:endParaRPr lang="en-CA"/>
          </a:p>
        </p:txBody>
      </p:sp>
      <p:sp>
        <p:nvSpPr>
          <p:cNvPr id="3" name="Footer Placeholder 2">
            <a:extLst>
              <a:ext uri="{FF2B5EF4-FFF2-40B4-BE49-F238E27FC236}">
                <a16:creationId xmlns:a16="http://schemas.microsoft.com/office/drawing/2014/main" id="{51C42EB5-4C2B-40FA-8633-6FD19867465C}"/>
              </a:ext>
            </a:extLst>
          </p:cNvPr>
          <p:cNvSpPr>
            <a:spLocks noGrp="1"/>
          </p:cNvSpPr>
          <p:nvPr>
            <p:ph type="ftr" sz="quarter" idx="11"/>
          </p:nvPr>
        </p:nvSpPr>
        <p:spPr/>
        <p:txBody>
          <a:bodyPr/>
          <a:lstStyle/>
          <a:p>
            <a:r>
              <a:rPr lang="en-CA"/>
              <a:t>1516 Lesson 4: Strings</a:t>
            </a:r>
          </a:p>
        </p:txBody>
      </p:sp>
      <p:sp>
        <p:nvSpPr>
          <p:cNvPr id="4" name="Slide Number Placeholder 3">
            <a:extLst>
              <a:ext uri="{FF2B5EF4-FFF2-40B4-BE49-F238E27FC236}">
                <a16:creationId xmlns:a16="http://schemas.microsoft.com/office/drawing/2014/main" id="{A18B2005-713F-4839-95ED-5422E365BDAD}"/>
              </a:ext>
            </a:extLst>
          </p:cNvPr>
          <p:cNvSpPr>
            <a:spLocks noGrp="1"/>
          </p:cNvSpPr>
          <p:nvPr>
            <p:ph type="sldNum" sz="quarter" idx="12"/>
          </p:nvPr>
        </p:nvSpPr>
        <p:spPr/>
        <p:txBody>
          <a:bodyPr/>
          <a:lstStyle/>
          <a:p>
            <a:fld id="{46044285-87CD-4574-9037-722E1F080841}" type="slidenum">
              <a:rPr lang="en-CA" smtClean="0"/>
              <a:t>‹#›</a:t>
            </a:fld>
            <a:endParaRPr lang="en-CA"/>
          </a:p>
        </p:txBody>
      </p:sp>
    </p:spTree>
    <p:extLst>
      <p:ext uri="{BB962C8B-B14F-4D97-AF65-F5344CB8AC3E}">
        <p14:creationId xmlns:p14="http://schemas.microsoft.com/office/powerpoint/2010/main" val="229113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9AA7-E262-4CD5-AC25-6749B09F4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FC44872-5F18-4DD5-9E9E-E78445CA0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AA104D7-171B-4EC5-ABE7-423835008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791DF-7C5D-4C7F-8A42-49E3FB2CC3C8}"/>
              </a:ext>
            </a:extLst>
          </p:cNvPr>
          <p:cNvSpPr>
            <a:spLocks noGrp="1"/>
          </p:cNvSpPr>
          <p:nvPr>
            <p:ph type="dt" sz="half" idx="10"/>
          </p:nvPr>
        </p:nvSpPr>
        <p:spPr/>
        <p:txBody>
          <a:bodyPr/>
          <a:lstStyle/>
          <a:p>
            <a:fld id="{D1FD129F-4EF8-4524-AF9E-175F2A46040F}" type="datetime1">
              <a:rPr lang="en-CA" smtClean="0"/>
              <a:t>2020-09-29</a:t>
            </a:fld>
            <a:endParaRPr lang="en-CA"/>
          </a:p>
        </p:txBody>
      </p:sp>
      <p:sp>
        <p:nvSpPr>
          <p:cNvPr id="6" name="Footer Placeholder 5">
            <a:extLst>
              <a:ext uri="{FF2B5EF4-FFF2-40B4-BE49-F238E27FC236}">
                <a16:creationId xmlns:a16="http://schemas.microsoft.com/office/drawing/2014/main" id="{7A83BB3F-8503-4BFB-B3A0-FBB742143786}"/>
              </a:ext>
            </a:extLst>
          </p:cNvPr>
          <p:cNvSpPr>
            <a:spLocks noGrp="1"/>
          </p:cNvSpPr>
          <p:nvPr>
            <p:ph type="ftr" sz="quarter" idx="11"/>
          </p:nvPr>
        </p:nvSpPr>
        <p:spPr/>
        <p:txBody>
          <a:bodyPr/>
          <a:lstStyle/>
          <a:p>
            <a:r>
              <a:rPr lang="en-CA"/>
              <a:t>1516 Lesson 4: Strings</a:t>
            </a:r>
          </a:p>
        </p:txBody>
      </p:sp>
      <p:sp>
        <p:nvSpPr>
          <p:cNvPr id="7" name="Slide Number Placeholder 6">
            <a:extLst>
              <a:ext uri="{FF2B5EF4-FFF2-40B4-BE49-F238E27FC236}">
                <a16:creationId xmlns:a16="http://schemas.microsoft.com/office/drawing/2014/main" id="{98DB5486-9384-4FD9-BE6C-07907551040D}"/>
              </a:ext>
            </a:extLst>
          </p:cNvPr>
          <p:cNvSpPr>
            <a:spLocks noGrp="1"/>
          </p:cNvSpPr>
          <p:nvPr>
            <p:ph type="sldNum" sz="quarter" idx="12"/>
          </p:nvPr>
        </p:nvSpPr>
        <p:spPr/>
        <p:txBody>
          <a:bodyPr/>
          <a:lstStyle/>
          <a:p>
            <a:fld id="{46044285-87CD-4574-9037-722E1F080841}" type="slidenum">
              <a:rPr lang="en-CA" smtClean="0"/>
              <a:t>‹#›</a:t>
            </a:fld>
            <a:endParaRPr lang="en-CA"/>
          </a:p>
        </p:txBody>
      </p:sp>
    </p:spTree>
    <p:extLst>
      <p:ext uri="{BB962C8B-B14F-4D97-AF65-F5344CB8AC3E}">
        <p14:creationId xmlns:p14="http://schemas.microsoft.com/office/powerpoint/2010/main" val="2413745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8265-8F7D-4000-BEFE-B024DFAD0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DD787ED-B6F5-4113-9122-58EBD0C867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0A11212-D48F-41E7-8F1C-3BC70C398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26896-A662-4AC0-9FE8-2F959BED5C69}"/>
              </a:ext>
            </a:extLst>
          </p:cNvPr>
          <p:cNvSpPr>
            <a:spLocks noGrp="1"/>
          </p:cNvSpPr>
          <p:nvPr>
            <p:ph type="dt" sz="half" idx="10"/>
          </p:nvPr>
        </p:nvSpPr>
        <p:spPr/>
        <p:txBody>
          <a:bodyPr/>
          <a:lstStyle/>
          <a:p>
            <a:fld id="{B09AE3F6-DD15-4382-B8C8-26F866120C09}" type="datetime1">
              <a:rPr lang="en-CA" smtClean="0"/>
              <a:t>2020-09-29</a:t>
            </a:fld>
            <a:endParaRPr lang="en-CA"/>
          </a:p>
        </p:txBody>
      </p:sp>
      <p:sp>
        <p:nvSpPr>
          <p:cNvPr id="6" name="Footer Placeholder 5">
            <a:extLst>
              <a:ext uri="{FF2B5EF4-FFF2-40B4-BE49-F238E27FC236}">
                <a16:creationId xmlns:a16="http://schemas.microsoft.com/office/drawing/2014/main" id="{AA73A204-1909-4E1D-8793-11AB66244D57}"/>
              </a:ext>
            </a:extLst>
          </p:cNvPr>
          <p:cNvSpPr>
            <a:spLocks noGrp="1"/>
          </p:cNvSpPr>
          <p:nvPr>
            <p:ph type="ftr" sz="quarter" idx="11"/>
          </p:nvPr>
        </p:nvSpPr>
        <p:spPr/>
        <p:txBody>
          <a:bodyPr/>
          <a:lstStyle/>
          <a:p>
            <a:r>
              <a:rPr lang="en-CA"/>
              <a:t>1516 Lesson 4: Strings</a:t>
            </a:r>
          </a:p>
        </p:txBody>
      </p:sp>
      <p:sp>
        <p:nvSpPr>
          <p:cNvPr id="7" name="Slide Number Placeholder 6">
            <a:extLst>
              <a:ext uri="{FF2B5EF4-FFF2-40B4-BE49-F238E27FC236}">
                <a16:creationId xmlns:a16="http://schemas.microsoft.com/office/drawing/2014/main" id="{95E51372-B1C8-441E-B2B7-873720987CAF}"/>
              </a:ext>
            </a:extLst>
          </p:cNvPr>
          <p:cNvSpPr>
            <a:spLocks noGrp="1"/>
          </p:cNvSpPr>
          <p:nvPr>
            <p:ph type="sldNum" sz="quarter" idx="12"/>
          </p:nvPr>
        </p:nvSpPr>
        <p:spPr/>
        <p:txBody>
          <a:bodyPr/>
          <a:lstStyle/>
          <a:p>
            <a:fld id="{46044285-87CD-4574-9037-722E1F080841}" type="slidenum">
              <a:rPr lang="en-CA" smtClean="0"/>
              <a:t>‹#›</a:t>
            </a:fld>
            <a:endParaRPr lang="en-CA"/>
          </a:p>
        </p:txBody>
      </p:sp>
    </p:spTree>
    <p:extLst>
      <p:ext uri="{BB962C8B-B14F-4D97-AF65-F5344CB8AC3E}">
        <p14:creationId xmlns:p14="http://schemas.microsoft.com/office/powerpoint/2010/main" val="316892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AEF046-876F-49B7-A3DD-FFB4D26A5F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496BA1A-B834-407D-8B8E-9DEF267BD7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7382E08-DB6C-4220-A233-A6E5438908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546EA-D353-479A-8C52-C479FE284B9B}" type="datetime1">
              <a:rPr lang="en-CA" smtClean="0"/>
              <a:t>2020-09-29</a:t>
            </a:fld>
            <a:endParaRPr lang="en-CA"/>
          </a:p>
        </p:txBody>
      </p:sp>
      <p:sp>
        <p:nvSpPr>
          <p:cNvPr id="5" name="Footer Placeholder 4">
            <a:extLst>
              <a:ext uri="{FF2B5EF4-FFF2-40B4-BE49-F238E27FC236}">
                <a16:creationId xmlns:a16="http://schemas.microsoft.com/office/drawing/2014/main" id="{F947CC2C-B243-4BA5-A7B1-5467595925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1516 Lesson 4: Strings</a:t>
            </a:r>
          </a:p>
        </p:txBody>
      </p:sp>
      <p:sp>
        <p:nvSpPr>
          <p:cNvPr id="6" name="Slide Number Placeholder 5">
            <a:extLst>
              <a:ext uri="{FF2B5EF4-FFF2-40B4-BE49-F238E27FC236}">
                <a16:creationId xmlns:a16="http://schemas.microsoft.com/office/drawing/2014/main" id="{FBB2E292-B44A-445D-8095-C905084AD2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44285-87CD-4574-9037-722E1F080841}" type="slidenum">
              <a:rPr lang="en-CA" smtClean="0"/>
              <a:t>‹#›</a:t>
            </a:fld>
            <a:endParaRPr lang="en-CA"/>
          </a:p>
        </p:txBody>
      </p:sp>
    </p:spTree>
    <p:extLst>
      <p:ext uri="{BB962C8B-B14F-4D97-AF65-F5344CB8AC3E}">
        <p14:creationId xmlns:p14="http://schemas.microsoft.com/office/powerpoint/2010/main" val="3566814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do1.dr-chuck.com/pythonlearn/EN_us/pythonlearn.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a:t>COMP1516: Lesson 4</a:t>
            </a:r>
            <a:br>
              <a:rPr lang="en-CA"/>
            </a:br>
            <a:r>
              <a:rPr lang="en-CA"/>
              <a:t>Strings</a:t>
            </a:r>
            <a:endParaRPr lang="en-CA" dirty="0"/>
          </a:p>
        </p:txBody>
      </p:sp>
      <p:sp>
        <p:nvSpPr>
          <p:cNvPr id="3" name="Footer Placeholder 2">
            <a:extLst>
              <a:ext uri="{FF2B5EF4-FFF2-40B4-BE49-F238E27FC236}">
                <a16:creationId xmlns:a16="http://schemas.microsoft.com/office/drawing/2014/main" id="{0407AA19-0ECC-4A4A-98DE-EE70E8C73DC3}"/>
              </a:ext>
            </a:extLst>
          </p:cNvPr>
          <p:cNvSpPr>
            <a:spLocks noGrp="1"/>
          </p:cNvSpPr>
          <p:nvPr>
            <p:ph type="ftr" sz="quarter" idx="11"/>
          </p:nvPr>
        </p:nvSpPr>
        <p:spPr/>
        <p:txBody>
          <a:bodyPr/>
          <a:lstStyle/>
          <a:p>
            <a:r>
              <a:rPr lang="en-CA"/>
              <a:t>1516 Lesson 4: Strings</a:t>
            </a:r>
          </a:p>
        </p:txBody>
      </p:sp>
      <p:sp>
        <p:nvSpPr>
          <p:cNvPr id="4" name="Slide Number Placeholder 3">
            <a:extLst>
              <a:ext uri="{FF2B5EF4-FFF2-40B4-BE49-F238E27FC236}">
                <a16:creationId xmlns:a16="http://schemas.microsoft.com/office/drawing/2014/main" id="{DB27F800-34C4-456D-90D4-33BEFBC937A1}"/>
              </a:ext>
            </a:extLst>
          </p:cNvPr>
          <p:cNvSpPr>
            <a:spLocks noGrp="1"/>
          </p:cNvSpPr>
          <p:nvPr>
            <p:ph type="sldNum" sz="quarter" idx="12"/>
          </p:nvPr>
        </p:nvSpPr>
        <p:spPr/>
        <p:txBody>
          <a:bodyPr/>
          <a:lstStyle/>
          <a:p>
            <a:fld id="{46044285-87CD-4574-9037-722E1F080841}" type="slidenum">
              <a:rPr lang="en-CA" smtClean="0"/>
              <a:t>1</a:t>
            </a:fld>
            <a:endParaRPr lang="en-CA"/>
          </a:p>
        </p:txBody>
      </p:sp>
    </p:spTree>
    <p:extLst>
      <p:ext uri="{BB962C8B-B14F-4D97-AF65-F5344CB8AC3E}">
        <p14:creationId xmlns:p14="http://schemas.microsoft.com/office/powerpoint/2010/main" val="3749287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6087"/>
          </a:xfrm>
        </p:spPr>
        <p:txBody>
          <a:bodyPr>
            <a:normAutofit fontScale="90000"/>
          </a:bodyPr>
          <a:lstStyle/>
          <a:p>
            <a:r>
              <a:rPr lang="en-CA" dirty="0"/>
              <a:t>Formatting </a:t>
            </a:r>
            <a:r>
              <a:rPr lang="en-CA"/>
              <a:t>a string</a:t>
            </a:r>
            <a:endParaRPr lang="en-CA" dirty="0"/>
          </a:p>
        </p:txBody>
      </p:sp>
      <p:sp>
        <p:nvSpPr>
          <p:cNvPr id="3" name="Content Placeholder 2"/>
          <p:cNvSpPr>
            <a:spLocks noGrp="1"/>
          </p:cNvSpPr>
          <p:nvPr>
            <p:ph idx="1"/>
          </p:nvPr>
        </p:nvSpPr>
        <p:spPr>
          <a:xfrm>
            <a:off x="838200" y="911214"/>
            <a:ext cx="10515600" cy="5265750"/>
          </a:xfrm>
        </p:spPr>
        <p:txBody>
          <a:bodyPr/>
          <a:lstStyle/>
          <a:p>
            <a:r>
              <a:rPr lang="en-CA"/>
              <a:t>String </a:t>
            </a:r>
            <a:r>
              <a:rPr lang="en-CA" dirty="0"/>
              <a:t>formatting expression is a String that is created with placeholders that are replaced by the values of variables.</a:t>
            </a:r>
          </a:p>
          <a:p>
            <a:pPr marL="0" indent="0">
              <a:buNone/>
            </a:pPr>
            <a:endParaRPr lang="en-CA" dirty="0"/>
          </a:p>
        </p:txBody>
      </p:sp>
      <p:sp>
        <p:nvSpPr>
          <p:cNvPr id="4" name="Footer Placeholder 3">
            <a:extLst>
              <a:ext uri="{FF2B5EF4-FFF2-40B4-BE49-F238E27FC236}">
                <a16:creationId xmlns:a16="http://schemas.microsoft.com/office/drawing/2014/main" id="{C6A646BB-3DC1-49E6-8B11-99282988D662}"/>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269BA58F-65EF-4A65-8821-2A7CA7A3DB38}"/>
              </a:ext>
            </a:extLst>
          </p:cNvPr>
          <p:cNvSpPr>
            <a:spLocks noGrp="1"/>
          </p:cNvSpPr>
          <p:nvPr>
            <p:ph type="sldNum" sz="quarter" idx="12"/>
          </p:nvPr>
        </p:nvSpPr>
        <p:spPr/>
        <p:txBody>
          <a:bodyPr/>
          <a:lstStyle/>
          <a:p>
            <a:fld id="{46044285-87CD-4574-9037-722E1F080841}" type="slidenum">
              <a:rPr lang="en-CA" smtClean="0"/>
              <a:t>10</a:t>
            </a:fld>
            <a:endParaRPr lang="en-CA"/>
          </a:p>
        </p:txBody>
      </p:sp>
      <p:sp>
        <p:nvSpPr>
          <p:cNvPr id="5" name="TextBox 4"/>
          <p:cNvSpPr txBox="1"/>
          <p:nvPr/>
        </p:nvSpPr>
        <p:spPr>
          <a:xfrm>
            <a:off x="1282342" y="2795936"/>
            <a:ext cx="10570024" cy="203132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Example:</a:t>
            </a:r>
          </a:p>
          <a:p>
            <a:endParaRPr lang="en-CA" dirty="0"/>
          </a:p>
          <a:p>
            <a:endParaRPr lang="en-CA" dirty="0"/>
          </a:p>
          <a:p>
            <a:endParaRPr lang="en-CA" dirty="0"/>
          </a:p>
          <a:p>
            <a:endParaRPr lang="en-CA" dirty="0"/>
          </a:p>
          <a:p>
            <a:endParaRPr lang="en-CA" dirty="0"/>
          </a:p>
          <a:p>
            <a:endParaRPr lang="en-CA" dirty="0"/>
          </a:p>
        </p:txBody>
      </p:sp>
      <p:sp>
        <p:nvSpPr>
          <p:cNvPr id="7" name="TextBox 6"/>
          <p:cNvSpPr txBox="1"/>
          <p:nvPr/>
        </p:nvSpPr>
        <p:spPr>
          <a:xfrm>
            <a:off x="1282342" y="4926144"/>
            <a:ext cx="8122915" cy="147732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Output:</a:t>
            </a:r>
          </a:p>
          <a:p>
            <a:endParaRPr lang="en-CA" dirty="0"/>
          </a:p>
          <a:p>
            <a:endParaRPr lang="en-CA" dirty="0"/>
          </a:p>
          <a:p>
            <a:endParaRPr lang="en-CA" dirty="0"/>
          </a:p>
          <a:p>
            <a:endParaRPr lang="en-CA" dirty="0"/>
          </a:p>
        </p:txBody>
      </p:sp>
      <p:pic>
        <p:nvPicPr>
          <p:cNvPr id="8" name="Picture 7"/>
          <p:cNvPicPr/>
          <p:nvPr/>
        </p:nvPicPr>
        <p:blipFill>
          <a:blip r:embed="rId2"/>
          <a:stretch>
            <a:fillRect/>
          </a:stretch>
        </p:blipFill>
        <p:spPr>
          <a:xfrm>
            <a:off x="1380334" y="3296504"/>
            <a:ext cx="10374039" cy="14031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p:nvPr/>
        </p:nvPicPr>
        <p:blipFill>
          <a:blip r:embed="rId3"/>
          <a:stretch>
            <a:fillRect/>
          </a:stretch>
        </p:blipFill>
        <p:spPr>
          <a:xfrm>
            <a:off x="1282342" y="5626413"/>
            <a:ext cx="7372350" cy="6143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0436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741780"/>
          </a:xfrm>
        </p:spPr>
        <p:txBody>
          <a:bodyPr>
            <a:normAutofit/>
          </a:bodyPr>
          <a:lstStyle/>
          <a:p>
            <a:r>
              <a:rPr lang="en-CA" dirty="0"/>
              <a:t>Formatting </a:t>
            </a:r>
            <a:r>
              <a:rPr lang="en-CA"/>
              <a:t>a string</a:t>
            </a:r>
            <a:endParaRPr lang="en-CA" dirty="0"/>
          </a:p>
        </p:txBody>
      </p:sp>
      <p:sp>
        <p:nvSpPr>
          <p:cNvPr id="3" name="Content Placeholder 2"/>
          <p:cNvSpPr>
            <a:spLocks noGrp="1"/>
          </p:cNvSpPr>
          <p:nvPr>
            <p:ph idx="1"/>
          </p:nvPr>
        </p:nvSpPr>
        <p:spPr>
          <a:xfrm>
            <a:off x="838200" y="1106906"/>
            <a:ext cx="10515600" cy="5070057"/>
          </a:xfrm>
        </p:spPr>
        <p:txBody>
          <a:bodyPr/>
          <a:lstStyle/>
          <a:p>
            <a:r>
              <a:rPr lang="en-CA" dirty="0"/>
              <a:t>Some of the used specifiers in String formatting expression</a:t>
            </a:r>
          </a:p>
        </p:txBody>
      </p:sp>
      <p:sp>
        <p:nvSpPr>
          <p:cNvPr id="2" name="Footer Placeholder 1">
            <a:extLst>
              <a:ext uri="{FF2B5EF4-FFF2-40B4-BE49-F238E27FC236}">
                <a16:creationId xmlns:a16="http://schemas.microsoft.com/office/drawing/2014/main" id="{3055BB73-569A-44E1-B7DB-0146051AB414}"/>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CC5ED5F5-1983-4038-9C69-CD251269B327}"/>
              </a:ext>
            </a:extLst>
          </p:cNvPr>
          <p:cNvSpPr>
            <a:spLocks noGrp="1"/>
          </p:cNvSpPr>
          <p:nvPr>
            <p:ph type="sldNum" sz="quarter" idx="12"/>
          </p:nvPr>
        </p:nvSpPr>
        <p:spPr/>
        <p:txBody>
          <a:bodyPr/>
          <a:lstStyle/>
          <a:p>
            <a:fld id="{46044285-87CD-4574-9037-722E1F080841}" type="slidenum">
              <a:rPr lang="en-CA" smtClean="0"/>
              <a:t>11</a:t>
            </a:fld>
            <a:endParaRPr lang="en-CA"/>
          </a:p>
        </p:txBody>
      </p:sp>
      <p:sp>
        <p:nvSpPr>
          <p:cNvPr id="5" name="TextBox 4"/>
          <p:cNvSpPr txBox="1"/>
          <p:nvPr/>
        </p:nvSpPr>
        <p:spPr>
          <a:xfrm>
            <a:off x="1184367" y="1889493"/>
            <a:ext cx="9518467" cy="480131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CA" dirty="0"/>
          </a:p>
          <a:p>
            <a:r>
              <a:rPr lang="en-CA" dirty="0"/>
              <a:t>%s - String (or any object with a string representation, like numbers)</a:t>
            </a:r>
          </a:p>
          <a:p>
            <a:endParaRPr lang="en-CA" dirty="0"/>
          </a:p>
          <a:p>
            <a:r>
              <a:rPr lang="en-CA" dirty="0"/>
              <a:t>%d </a:t>
            </a:r>
            <a:r>
              <a:rPr lang="en-CA"/>
              <a:t>– Integer</a:t>
            </a:r>
            <a:endParaRPr lang="en-CA" dirty="0"/>
          </a:p>
          <a:p>
            <a:endParaRPr lang="en-CA" dirty="0"/>
          </a:p>
          <a:p>
            <a:r>
              <a:rPr lang="en-CA" dirty="0"/>
              <a:t>%f - Floating </a:t>
            </a:r>
            <a:r>
              <a:rPr lang="en-CA"/>
              <a:t>point number</a:t>
            </a:r>
            <a:endParaRPr lang="en-CA" dirty="0"/>
          </a:p>
          <a:p>
            <a:endParaRPr lang="en-CA" dirty="0"/>
          </a:p>
          <a:p>
            <a:r>
              <a:rPr lang="en-CA" dirty="0"/>
              <a:t>%.&lt; number of digits&gt;f - Floating point numbers with a fixed amount of digits to the right of the dot.</a:t>
            </a:r>
          </a:p>
          <a:p>
            <a:endParaRPr lang="en-CA" dirty="0"/>
          </a:p>
          <a:p>
            <a:r>
              <a:rPr lang="en-CA" dirty="0"/>
              <a:t>%x/%X - Integers in hex representation (lowercase/uppercase)</a:t>
            </a:r>
          </a:p>
          <a:p>
            <a:endParaRPr lang="en-CA" dirty="0"/>
          </a:p>
          <a:p>
            <a:r>
              <a:rPr lang="en-CA" dirty="0"/>
              <a:t>%e/%E- Floating points in Exponential format (lowercase/uppercase (Ex: 1.7e3))</a:t>
            </a:r>
          </a:p>
          <a:p>
            <a:endParaRPr lang="en-CA" dirty="0"/>
          </a:p>
          <a:p>
            <a:r>
              <a:rPr lang="en-CA" dirty="0"/>
              <a:t>%% percentage sign (%)</a:t>
            </a:r>
          </a:p>
          <a:p>
            <a:endParaRPr lang="en-CA" dirty="0"/>
          </a:p>
          <a:p>
            <a:endParaRPr lang="en-CA" dirty="0"/>
          </a:p>
          <a:p>
            <a:endParaRPr lang="en-CA" dirty="0"/>
          </a:p>
        </p:txBody>
      </p:sp>
    </p:spTree>
    <p:extLst>
      <p:ext uri="{BB962C8B-B14F-4D97-AF65-F5344CB8AC3E}">
        <p14:creationId xmlns:p14="http://schemas.microsoft.com/office/powerpoint/2010/main" val="3150248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6"/>
            <a:ext cx="10515600" cy="741780"/>
          </a:xfrm>
        </p:spPr>
        <p:txBody>
          <a:bodyPr>
            <a:normAutofit/>
          </a:bodyPr>
          <a:lstStyle/>
          <a:p>
            <a:r>
              <a:rPr lang="en-CA" dirty="0"/>
              <a:t>Formatting </a:t>
            </a:r>
            <a:r>
              <a:rPr lang="en-CA"/>
              <a:t>a string</a:t>
            </a:r>
            <a:endParaRPr lang="en-CA" dirty="0"/>
          </a:p>
        </p:txBody>
      </p:sp>
      <p:sp>
        <p:nvSpPr>
          <p:cNvPr id="3" name="Content Placeholder 2"/>
          <p:cNvSpPr>
            <a:spLocks noGrp="1"/>
          </p:cNvSpPr>
          <p:nvPr>
            <p:ph idx="1"/>
          </p:nvPr>
        </p:nvSpPr>
        <p:spPr/>
        <p:txBody>
          <a:bodyPr>
            <a:normAutofit/>
          </a:bodyPr>
          <a:lstStyle/>
          <a:p>
            <a:pPr lvl="0"/>
            <a:r>
              <a:rPr lang="en-CA" dirty="0"/>
              <a:t>Minimal field width</a:t>
            </a:r>
          </a:p>
          <a:p>
            <a:pPr lvl="1"/>
            <a:r>
              <a:rPr lang="en-CA" dirty="0"/>
              <a:t>%5s  # minimum 5 characters reserved</a:t>
            </a:r>
          </a:p>
          <a:p>
            <a:pPr lvl="1"/>
            <a:r>
              <a:rPr lang="en-CA" dirty="0"/>
              <a:t>%3d  # minimum 3 digits</a:t>
            </a:r>
          </a:p>
          <a:p>
            <a:pPr lvl="0"/>
            <a:r>
              <a:rPr lang="en-CA" dirty="0"/>
              <a:t>Zero padding</a:t>
            </a:r>
          </a:p>
          <a:p>
            <a:pPr lvl="1"/>
            <a:r>
              <a:rPr lang="en-CA" dirty="0"/>
              <a:t>%03d	# adds leading zeros to fill the space. So 20 displays as 020.</a:t>
            </a:r>
          </a:p>
          <a:p>
            <a:pPr lvl="0"/>
            <a:r>
              <a:rPr lang="en-CA" dirty="0"/>
              <a:t>Left justification</a:t>
            </a:r>
          </a:p>
          <a:p>
            <a:pPr lvl="1"/>
            <a:r>
              <a:rPr lang="en-CA" dirty="0"/>
              <a:t>%-5s # string is justified to the left rather than the right</a:t>
            </a:r>
          </a:p>
          <a:p>
            <a:pPr lvl="0"/>
            <a:r>
              <a:rPr lang="en-CA" dirty="0"/>
              <a:t>Floating point precision</a:t>
            </a:r>
          </a:p>
          <a:p>
            <a:pPr lvl="1"/>
            <a:r>
              <a:rPr lang="en-CA" dirty="0"/>
              <a:t>%.3f # Displays 3 decimal places so 1.5 displays as 1.500</a:t>
            </a:r>
          </a:p>
          <a:p>
            <a:endParaRPr lang="en-CA" dirty="0"/>
          </a:p>
          <a:p>
            <a:endParaRPr lang="en-CA" dirty="0"/>
          </a:p>
        </p:txBody>
      </p:sp>
      <p:sp>
        <p:nvSpPr>
          <p:cNvPr id="2" name="Footer Placeholder 1">
            <a:extLst>
              <a:ext uri="{FF2B5EF4-FFF2-40B4-BE49-F238E27FC236}">
                <a16:creationId xmlns:a16="http://schemas.microsoft.com/office/drawing/2014/main" id="{CA871602-705B-4354-901C-4FF4F8C1837F}"/>
              </a:ext>
            </a:extLst>
          </p:cNvPr>
          <p:cNvSpPr>
            <a:spLocks noGrp="1"/>
          </p:cNvSpPr>
          <p:nvPr>
            <p:ph type="ftr" sz="quarter" idx="11"/>
          </p:nvPr>
        </p:nvSpPr>
        <p:spPr/>
        <p:txBody>
          <a:bodyPr/>
          <a:lstStyle/>
          <a:p>
            <a:r>
              <a:rPr lang="en-CA"/>
              <a:t>1516 Lesson 4: Strings</a:t>
            </a:r>
          </a:p>
        </p:txBody>
      </p:sp>
      <p:sp>
        <p:nvSpPr>
          <p:cNvPr id="4" name="Slide Number Placeholder 3">
            <a:extLst>
              <a:ext uri="{FF2B5EF4-FFF2-40B4-BE49-F238E27FC236}">
                <a16:creationId xmlns:a16="http://schemas.microsoft.com/office/drawing/2014/main" id="{D44D6DDC-35EC-4E6F-AC90-79F97C7C3860}"/>
              </a:ext>
            </a:extLst>
          </p:cNvPr>
          <p:cNvSpPr>
            <a:spLocks noGrp="1"/>
          </p:cNvSpPr>
          <p:nvPr>
            <p:ph type="sldNum" sz="quarter" idx="12"/>
          </p:nvPr>
        </p:nvSpPr>
        <p:spPr/>
        <p:txBody>
          <a:bodyPr/>
          <a:lstStyle/>
          <a:p>
            <a:fld id="{46044285-87CD-4574-9037-722E1F080841}" type="slidenum">
              <a:rPr lang="en-CA" smtClean="0"/>
              <a:t>12</a:t>
            </a:fld>
            <a:endParaRPr lang="en-CA"/>
          </a:p>
        </p:txBody>
      </p:sp>
    </p:spTree>
    <p:extLst>
      <p:ext uri="{BB962C8B-B14F-4D97-AF65-F5344CB8AC3E}">
        <p14:creationId xmlns:p14="http://schemas.microsoft.com/office/powerpoint/2010/main" val="288714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741780"/>
          </a:xfrm>
        </p:spPr>
        <p:txBody>
          <a:bodyPr>
            <a:normAutofit/>
          </a:bodyPr>
          <a:lstStyle/>
          <a:p>
            <a:r>
              <a:rPr lang="en-CA" dirty="0"/>
              <a:t>Formatting </a:t>
            </a:r>
            <a:r>
              <a:rPr lang="en-CA"/>
              <a:t>a string</a:t>
            </a:r>
            <a:endParaRPr lang="en-CA" dirty="0"/>
          </a:p>
        </p:txBody>
      </p:sp>
      <p:sp>
        <p:nvSpPr>
          <p:cNvPr id="2" name="Footer Placeholder 1">
            <a:extLst>
              <a:ext uri="{FF2B5EF4-FFF2-40B4-BE49-F238E27FC236}">
                <a16:creationId xmlns:a16="http://schemas.microsoft.com/office/drawing/2014/main" id="{1A8390CD-05D5-436F-BA72-F2BEB8E405EA}"/>
              </a:ext>
            </a:extLst>
          </p:cNvPr>
          <p:cNvSpPr>
            <a:spLocks noGrp="1"/>
          </p:cNvSpPr>
          <p:nvPr>
            <p:ph type="ftr" sz="quarter" idx="11"/>
          </p:nvPr>
        </p:nvSpPr>
        <p:spPr/>
        <p:txBody>
          <a:bodyPr/>
          <a:lstStyle/>
          <a:p>
            <a:r>
              <a:rPr lang="en-CA"/>
              <a:t>1516 Lesson 4: Strings</a:t>
            </a:r>
          </a:p>
        </p:txBody>
      </p:sp>
      <p:sp>
        <p:nvSpPr>
          <p:cNvPr id="10" name="Slide Number Placeholder 9">
            <a:extLst>
              <a:ext uri="{FF2B5EF4-FFF2-40B4-BE49-F238E27FC236}">
                <a16:creationId xmlns:a16="http://schemas.microsoft.com/office/drawing/2014/main" id="{B27639C3-8E96-43D8-B02F-83CD42B7475F}"/>
              </a:ext>
            </a:extLst>
          </p:cNvPr>
          <p:cNvSpPr>
            <a:spLocks noGrp="1"/>
          </p:cNvSpPr>
          <p:nvPr>
            <p:ph type="sldNum" sz="quarter" idx="12"/>
          </p:nvPr>
        </p:nvSpPr>
        <p:spPr/>
        <p:txBody>
          <a:bodyPr/>
          <a:lstStyle/>
          <a:p>
            <a:fld id="{46044285-87CD-4574-9037-722E1F080841}" type="slidenum">
              <a:rPr lang="en-CA" smtClean="0"/>
              <a:t>13</a:t>
            </a:fld>
            <a:endParaRPr lang="en-CA"/>
          </a:p>
        </p:txBody>
      </p:sp>
      <p:grpSp>
        <p:nvGrpSpPr>
          <p:cNvPr id="8" name="Group 7"/>
          <p:cNvGrpSpPr/>
          <p:nvPr/>
        </p:nvGrpSpPr>
        <p:grpSpPr>
          <a:xfrm>
            <a:off x="980110" y="1283116"/>
            <a:ext cx="10028578" cy="2862322"/>
            <a:chOff x="980110" y="1263843"/>
            <a:chExt cx="10028578" cy="2862322"/>
          </a:xfrm>
        </p:grpSpPr>
        <p:sp>
          <p:nvSpPr>
            <p:cNvPr id="5" name="TextBox 4"/>
            <p:cNvSpPr txBox="1"/>
            <p:nvPr/>
          </p:nvSpPr>
          <p:spPr>
            <a:xfrm>
              <a:off x="980110" y="1263843"/>
              <a:ext cx="10028578" cy="286232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Example:</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6" name="Picture 5"/>
            <p:cNvPicPr/>
            <p:nvPr/>
          </p:nvPicPr>
          <p:blipFill>
            <a:blip r:embed="rId2"/>
            <a:stretch>
              <a:fillRect/>
            </a:stretch>
          </p:blipFill>
          <p:spPr>
            <a:xfrm>
              <a:off x="1392093" y="1673447"/>
              <a:ext cx="8705850" cy="2043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7" name="TextBox 6"/>
          <p:cNvSpPr txBox="1"/>
          <p:nvPr/>
        </p:nvSpPr>
        <p:spPr>
          <a:xfrm>
            <a:off x="980110" y="4216990"/>
            <a:ext cx="10028578" cy="175432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Output:</a:t>
            </a:r>
          </a:p>
          <a:p>
            <a:endParaRPr lang="en-CA" dirty="0"/>
          </a:p>
          <a:p>
            <a:endParaRPr lang="en-CA" dirty="0"/>
          </a:p>
          <a:p>
            <a:endParaRPr lang="en-CA" dirty="0"/>
          </a:p>
          <a:p>
            <a:endParaRPr lang="en-CA" dirty="0"/>
          </a:p>
          <a:p>
            <a:endParaRPr lang="en-CA" dirty="0"/>
          </a:p>
        </p:txBody>
      </p:sp>
      <p:pic>
        <p:nvPicPr>
          <p:cNvPr id="9" name="Picture 8"/>
          <p:cNvPicPr/>
          <p:nvPr/>
        </p:nvPicPr>
        <p:blipFill>
          <a:blip r:embed="rId3"/>
          <a:stretch>
            <a:fillRect/>
          </a:stretch>
        </p:blipFill>
        <p:spPr>
          <a:xfrm>
            <a:off x="1514013" y="4665828"/>
            <a:ext cx="6229350" cy="1371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3013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Formatting </a:t>
            </a:r>
            <a:r>
              <a:rPr lang="en-CA"/>
              <a:t>a string: using f-string</a:t>
            </a:r>
            <a:endParaRPr lang="en-CA" dirty="0"/>
          </a:p>
        </p:txBody>
      </p:sp>
      <p:sp>
        <p:nvSpPr>
          <p:cNvPr id="3" name="Content Placeholder 2"/>
          <p:cNvSpPr>
            <a:spLocks noGrp="1"/>
          </p:cNvSpPr>
          <p:nvPr>
            <p:ph idx="1"/>
          </p:nvPr>
        </p:nvSpPr>
        <p:spPr/>
        <p:txBody>
          <a:bodyPr/>
          <a:lstStyle/>
          <a:p>
            <a:r>
              <a:rPr lang="en-CA"/>
              <a:t>f-string </a:t>
            </a:r>
            <a:r>
              <a:rPr lang="en-CA" dirty="0"/>
              <a:t>is an alternate form of string formatting expressions recently introduced to Python.</a:t>
            </a:r>
          </a:p>
          <a:p>
            <a:r>
              <a:rPr lang="en-CA" dirty="0"/>
              <a:t>It is specified by putting f in front of the starting quote of the string, i.e.    </a:t>
            </a:r>
            <a:r>
              <a:rPr lang="en-CA" i="1" dirty="0"/>
              <a:t>f ”This is an f-string with a {placeholder}”</a:t>
            </a:r>
          </a:p>
          <a:p>
            <a:pPr marL="0" indent="0">
              <a:buNone/>
            </a:pPr>
            <a:r>
              <a:rPr lang="en-CA" i="1" dirty="0"/>
              <a:t> </a:t>
            </a:r>
            <a:endParaRPr lang="en-CA" dirty="0"/>
          </a:p>
          <a:p>
            <a:endParaRPr lang="en-CA" dirty="0"/>
          </a:p>
        </p:txBody>
      </p:sp>
      <p:sp>
        <p:nvSpPr>
          <p:cNvPr id="4" name="Footer Placeholder 3">
            <a:extLst>
              <a:ext uri="{FF2B5EF4-FFF2-40B4-BE49-F238E27FC236}">
                <a16:creationId xmlns:a16="http://schemas.microsoft.com/office/drawing/2014/main" id="{5FD194DC-B0C2-4A84-AAC9-0A94A8EA4825}"/>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84AAC99D-40CC-415B-982A-51B74AADC698}"/>
              </a:ext>
            </a:extLst>
          </p:cNvPr>
          <p:cNvSpPr>
            <a:spLocks noGrp="1"/>
          </p:cNvSpPr>
          <p:nvPr>
            <p:ph type="sldNum" sz="quarter" idx="12"/>
          </p:nvPr>
        </p:nvSpPr>
        <p:spPr/>
        <p:txBody>
          <a:bodyPr/>
          <a:lstStyle/>
          <a:p>
            <a:fld id="{46044285-87CD-4574-9037-722E1F080841}" type="slidenum">
              <a:rPr lang="en-CA" smtClean="0"/>
              <a:t>14</a:t>
            </a:fld>
            <a:endParaRPr lang="en-CA"/>
          </a:p>
        </p:txBody>
      </p:sp>
      <p:sp>
        <p:nvSpPr>
          <p:cNvPr id="6" name="TextBox 5"/>
          <p:cNvSpPr txBox="1"/>
          <p:nvPr/>
        </p:nvSpPr>
        <p:spPr>
          <a:xfrm>
            <a:off x="950080" y="3480623"/>
            <a:ext cx="7437120" cy="1908215"/>
          </a:xfrm>
          <a:prstGeom prst="rect">
            <a:avLst/>
          </a:prstGeom>
          <a:noFill/>
        </p:spPr>
        <p:txBody>
          <a:bodyPr wrap="square" rtlCol="0">
            <a:spAutoFit/>
          </a:bodyPr>
          <a:lstStyle/>
          <a:p>
            <a:r>
              <a:rPr lang="en-CA" sz="2800" dirty="0"/>
              <a:t>Example:</a:t>
            </a:r>
          </a:p>
          <a:p>
            <a:endParaRPr lang="en-CA" dirty="0"/>
          </a:p>
          <a:p>
            <a:endParaRPr lang="en-CA" dirty="0"/>
          </a:p>
          <a:p>
            <a:endParaRPr lang="en-CA" dirty="0"/>
          </a:p>
          <a:p>
            <a:endParaRPr lang="en-CA" dirty="0"/>
          </a:p>
          <a:p>
            <a:endParaRPr lang="en-CA" dirty="0"/>
          </a:p>
        </p:txBody>
      </p:sp>
      <p:sp>
        <p:nvSpPr>
          <p:cNvPr id="7" name="TextBox 6"/>
          <p:cNvSpPr txBox="1"/>
          <p:nvPr/>
        </p:nvSpPr>
        <p:spPr>
          <a:xfrm>
            <a:off x="950081" y="5413568"/>
            <a:ext cx="7639738" cy="1354217"/>
          </a:xfrm>
          <a:prstGeom prst="rect">
            <a:avLst/>
          </a:prstGeom>
          <a:noFill/>
        </p:spPr>
        <p:txBody>
          <a:bodyPr wrap="square" rtlCol="0">
            <a:spAutoFit/>
          </a:bodyPr>
          <a:lstStyle/>
          <a:p>
            <a:r>
              <a:rPr lang="en-CA" sz="2800" dirty="0"/>
              <a:t>Output:</a:t>
            </a:r>
          </a:p>
          <a:p>
            <a:endParaRPr lang="en-CA" dirty="0"/>
          </a:p>
          <a:p>
            <a:endParaRPr lang="en-CA" dirty="0"/>
          </a:p>
          <a:p>
            <a:endParaRPr lang="en-CA" dirty="0"/>
          </a:p>
        </p:txBody>
      </p:sp>
      <p:pic>
        <p:nvPicPr>
          <p:cNvPr id="8" name="Picture 7"/>
          <p:cNvPicPr/>
          <p:nvPr/>
        </p:nvPicPr>
        <p:blipFill>
          <a:blip r:embed="rId2"/>
          <a:stretch>
            <a:fillRect/>
          </a:stretch>
        </p:blipFill>
        <p:spPr>
          <a:xfrm>
            <a:off x="2418787" y="5887368"/>
            <a:ext cx="7239000" cy="628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p:nvPr/>
        </p:nvPicPr>
        <p:blipFill>
          <a:blip r:embed="rId3"/>
          <a:stretch>
            <a:fillRect/>
          </a:stretch>
        </p:blipFill>
        <p:spPr>
          <a:xfrm>
            <a:off x="2418787" y="3929523"/>
            <a:ext cx="9616459" cy="15065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50644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321"/>
          </a:xfrm>
        </p:spPr>
        <p:txBody>
          <a:bodyPr/>
          <a:lstStyle/>
          <a:p>
            <a:r>
              <a:rPr lang="en-CA" dirty="0"/>
              <a:t>Formatting </a:t>
            </a:r>
            <a:r>
              <a:rPr lang="en-CA"/>
              <a:t>a string: format()</a:t>
            </a:r>
            <a:endParaRPr lang="en-CA" dirty="0"/>
          </a:p>
        </p:txBody>
      </p:sp>
      <p:sp>
        <p:nvSpPr>
          <p:cNvPr id="3" name="Content Placeholder 2"/>
          <p:cNvSpPr>
            <a:spLocks noGrp="1"/>
          </p:cNvSpPr>
          <p:nvPr>
            <p:ph idx="1"/>
          </p:nvPr>
        </p:nvSpPr>
        <p:spPr>
          <a:xfrm>
            <a:off x="838200" y="1062446"/>
            <a:ext cx="10515600" cy="5114517"/>
          </a:xfrm>
        </p:spPr>
        <p:txBody>
          <a:bodyPr/>
          <a:lstStyle/>
          <a:p>
            <a:r>
              <a:rPr lang="en-CA" dirty="0"/>
              <a:t>format method is an alternative way to format a string expression.</a:t>
            </a:r>
          </a:p>
          <a:p>
            <a:r>
              <a:rPr lang="en-CA" dirty="0"/>
              <a:t>Just like f-string , the method uses {} as a place holder for the values.</a:t>
            </a:r>
          </a:p>
          <a:p>
            <a:endParaRPr lang="en-CA" dirty="0"/>
          </a:p>
          <a:p>
            <a:pPr marL="0" indent="0">
              <a:buNone/>
            </a:pPr>
            <a:endParaRPr lang="en-CA" dirty="0"/>
          </a:p>
        </p:txBody>
      </p:sp>
      <p:sp>
        <p:nvSpPr>
          <p:cNvPr id="8" name="Footer Placeholder 7">
            <a:extLst>
              <a:ext uri="{FF2B5EF4-FFF2-40B4-BE49-F238E27FC236}">
                <a16:creationId xmlns:a16="http://schemas.microsoft.com/office/drawing/2014/main" id="{CE28BAA1-732B-4C08-824C-A3DE64B9A228}"/>
              </a:ext>
            </a:extLst>
          </p:cNvPr>
          <p:cNvSpPr>
            <a:spLocks noGrp="1"/>
          </p:cNvSpPr>
          <p:nvPr>
            <p:ph type="ftr" sz="quarter" idx="11"/>
          </p:nvPr>
        </p:nvSpPr>
        <p:spPr/>
        <p:txBody>
          <a:bodyPr/>
          <a:lstStyle/>
          <a:p>
            <a:r>
              <a:rPr lang="en-CA"/>
              <a:t>1516 Lesson 4: Strings</a:t>
            </a:r>
          </a:p>
        </p:txBody>
      </p:sp>
      <p:sp>
        <p:nvSpPr>
          <p:cNvPr id="9" name="Slide Number Placeholder 8">
            <a:extLst>
              <a:ext uri="{FF2B5EF4-FFF2-40B4-BE49-F238E27FC236}">
                <a16:creationId xmlns:a16="http://schemas.microsoft.com/office/drawing/2014/main" id="{3E8F7DEE-C312-42BA-870C-2C36C8635AEA}"/>
              </a:ext>
            </a:extLst>
          </p:cNvPr>
          <p:cNvSpPr>
            <a:spLocks noGrp="1"/>
          </p:cNvSpPr>
          <p:nvPr>
            <p:ph type="sldNum" sz="quarter" idx="12"/>
          </p:nvPr>
        </p:nvSpPr>
        <p:spPr/>
        <p:txBody>
          <a:bodyPr/>
          <a:lstStyle/>
          <a:p>
            <a:fld id="{46044285-87CD-4574-9037-722E1F080841}" type="slidenum">
              <a:rPr lang="en-CA" smtClean="0"/>
              <a:t>15</a:t>
            </a:fld>
            <a:endParaRPr lang="en-CA"/>
          </a:p>
        </p:txBody>
      </p:sp>
      <p:sp>
        <p:nvSpPr>
          <p:cNvPr id="4" name="TextBox 3"/>
          <p:cNvSpPr txBox="1"/>
          <p:nvPr/>
        </p:nvSpPr>
        <p:spPr>
          <a:xfrm>
            <a:off x="838200" y="2501402"/>
            <a:ext cx="10282646" cy="286232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Example:</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sp>
        <p:nvSpPr>
          <p:cNvPr id="5" name="TextBox 4"/>
          <p:cNvSpPr txBox="1"/>
          <p:nvPr/>
        </p:nvSpPr>
        <p:spPr>
          <a:xfrm>
            <a:off x="838200" y="5447545"/>
            <a:ext cx="10282646"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Output:</a:t>
            </a:r>
          </a:p>
          <a:p>
            <a:endParaRPr lang="en-CA" dirty="0"/>
          </a:p>
          <a:p>
            <a:endParaRPr lang="en-CA" dirty="0"/>
          </a:p>
          <a:p>
            <a:endParaRPr lang="en-CA" dirty="0"/>
          </a:p>
        </p:txBody>
      </p:sp>
      <p:pic>
        <p:nvPicPr>
          <p:cNvPr id="6" name="Picture 5"/>
          <p:cNvPicPr/>
          <p:nvPr/>
        </p:nvPicPr>
        <p:blipFill>
          <a:blip r:embed="rId2"/>
          <a:stretch>
            <a:fillRect/>
          </a:stretch>
        </p:blipFill>
        <p:spPr>
          <a:xfrm>
            <a:off x="1221937" y="2874902"/>
            <a:ext cx="9748126" cy="22812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p:nvPr/>
        </p:nvPicPr>
        <p:blipFill>
          <a:blip r:embed="rId3"/>
          <a:stretch>
            <a:fillRect/>
          </a:stretch>
        </p:blipFill>
        <p:spPr>
          <a:xfrm>
            <a:off x="1902823" y="5578913"/>
            <a:ext cx="3352800" cy="971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0921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978"/>
          </a:xfrm>
        </p:spPr>
        <p:txBody>
          <a:bodyPr/>
          <a:lstStyle/>
          <a:p>
            <a:r>
              <a:rPr lang="en-CA"/>
              <a:t>Data formats: CSV</a:t>
            </a:r>
            <a:endParaRPr lang="en-CA" dirty="0"/>
          </a:p>
        </p:txBody>
      </p:sp>
      <p:sp>
        <p:nvSpPr>
          <p:cNvPr id="3" name="Content Placeholder 2"/>
          <p:cNvSpPr>
            <a:spLocks noGrp="1"/>
          </p:cNvSpPr>
          <p:nvPr>
            <p:ph idx="1"/>
          </p:nvPr>
        </p:nvSpPr>
        <p:spPr>
          <a:xfrm>
            <a:off x="838200" y="1137104"/>
            <a:ext cx="10515600" cy="5039859"/>
          </a:xfrm>
        </p:spPr>
        <p:txBody>
          <a:bodyPr>
            <a:normAutofit lnSpcReduction="10000"/>
          </a:bodyPr>
          <a:lstStyle/>
          <a:p>
            <a:r>
              <a:rPr lang="en-CA" dirty="0"/>
              <a:t>CSV </a:t>
            </a:r>
            <a:r>
              <a:rPr lang="en-CA"/>
              <a:t>– Comma-Separated Values </a:t>
            </a:r>
            <a:r>
              <a:rPr lang="en-CA" dirty="0"/>
              <a:t>for tabular data.</a:t>
            </a:r>
          </a:p>
          <a:p>
            <a:r>
              <a:rPr lang="en-CA" dirty="0"/>
              <a:t>Each row represents a </a:t>
            </a:r>
            <a:r>
              <a:rPr lang="en-CA"/>
              <a:t>record.</a:t>
            </a:r>
          </a:p>
          <a:p>
            <a:r>
              <a:rPr lang="en-CA"/>
              <a:t>Each column represents a field.</a:t>
            </a:r>
            <a:endParaRPr lang="en-CA" dirty="0"/>
          </a:p>
          <a:p>
            <a:r>
              <a:rPr lang="en-CA"/>
              <a:t>The </a:t>
            </a:r>
            <a:r>
              <a:rPr lang="en-CA" dirty="0"/>
              <a:t>comma separates the columns in the row.</a:t>
            </a:r>
          </a:p>
          <a:p>
            <a:endParaRPr lang="en-CA" dirty="0"/>
          </a:p>
          <a:p>
            <a:endParaRPr lang="en-CA" dirty="0"/>
          </a:p>
          <a:p>
            <a:endParaRPr lang="en-CA" dirty="0"/>
          </a:p>
          <a:p>
            <a:r>
              <a:rPr lang="en-CA"/>
              <a:t>Often stored </a:t>
            </a:r>
            <a:r>
              <a:rPr lang="en-CA" dirty="0"/>
              <a:t>as :</a:t>
            </a:r>
          </a:p>
          <a:p>
            <a:pPr marL="457200" lvl="1" indent="0">
              <a:buNone/>
            </a:pPr>
            <a:r>
              <a:rPr lang="en-CA" dirty="0"/>
              <a:t>Susan,Lee,18,34.58</a:t>
            </a:r>
          </a:p>
          <a:p>
            <a:pPr marL="457200" lvl="1" indent="0">
              <a:buNone/>
            </a:pPr>
            <a:r>
              <a:rPr lang="en-CA" dirty="0"/>
              <a:t>Robert,Smith,5,25.75</a:t>
            </a:r>
          </a:p>
          <a:p>
            <a:pPr marL="457200" lvl="1" indent="0">
              <a:buNone/>
            </a:pPr>
            <a:r>
              <a:rPr lang="en-CA" dirty="0"/>
              <a:t>Jennifer,Chen,10,30.00</a:t>
            </a:r>
          </a:p>
          <a:p>
            <a:endParaRPr lang="en-CA" dirty="0"/>
          </a:p>
          <a:p>
            <a:pPr marL="0" indent="0">
              <a:buNone/>
            </a:pPr>
            <a:endParaRPr lang="en-CA" dirty="0"/>
          </a:p>
          <a:p>
            <a:pPr marL="0" indent="0">
              <a:buNone/>
            </a:pPr>
            <a:endParaRPr lang="en-CA" dirty="0"/>
          </a:p>
          <a:p>
            <a:pPr marL="0" indent="0">
              <a:buNone/>
            </a:pPr>
            <a:endParaRPr lang="en-CA" dirty="0"/>
          </a:p>
        </p:txBody>
      </p:sp>
      <p:sp>
        <p:nvSpPr>
          <p:cNvPr id="4" name="Footer Placeholder 3">
            <a:extLst>
              <a:ext uri="{FF2B5EF4-FFF2-40B4-BE49-F238E27FC236}">
                <a16:creationId xmlns:a16="http://schemas.microsoft.com/office/drawing/2014/main" id="{7525021C-591F-4EC1-B753-401EFB26C499}"/>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595E49CF-608F-45ED-91DD-FD14F722D685}"/>
              </a:ext>
            </a:extLst>
          </p:cNvPr>
          <p:cNvSpPr>
            <a:spLocks noGrp="1"/>
          </p:cNvSpPr>
          <p:nvPr>
            <p:ph type="sldNum" sz="quarter" idx="12"/>
          </p:nvPr>
        </p:nvSpPr>
        <p:spPr/>
        <p:txBody>
          <a:bodyPr/>
          <a:lstStyle/>
          <a:p>
            <a:fld id="{46044285-87CD-4574-9037-722E1F080841}" type="slidenum">
              <a:rPr lang="en-CA" smtClean="0"/>
              <a:t>16</a:t>
            </a:fld>
            <a:endParaRPr lang="en-CA"/>
          </a:p>
        </p:txBody>
      </p:sp>
      <p:graphicFrame>
        <p:nvGraphicFramePr>
          <p:cNvPr id="6" name="Table 5"/>
          <p:cNvGraphicFramePr>
            <a:graphicFrameLocks noGrp="1"/>
          </p:cNvGraphicFramePr>
          <p:nvPr>
            <p:extLst>
              <p:ext uri="{D42A27DB-BD31-4B8C-83A1-F6EECF244321}">
                <p14:modId xmlns:p14="http://schemas.microsoft.com/office/powerpoint/2010/main" val="1740601942"/>
              </p:ext>
            </p:extLst>
          </p:nvPr>
        </p:nvGraphicFramePr>
        <p:xfrm>
          <a:off x="1026587" y="3100773"/>
          <a:ext cx="8128000" cy="1112520"/>
        </p:xfrm>
        <a:graphic>
          <a:graphicData uri="http://schemas.openxmlformats.org/drawingml/2006/table">
            <a:tbl>
              <a:tblPr firstRow="1" bandRow="1">
                <a:tableStyleId>{BC89EF96-8CEA-46FF-86C4-4CE0E7609802}</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CA" b="0" dirty="0"/>
                        <a:t>Susan</a:t>
                      </a:r>
                    </a:p>
                  </a:txBody>
                  <a:tcPr/>
                </a:tc>
                <a:tc>
                  <a:txBody>
                    <a:bodyPr/>
                    <a:lstStyle/>
                    <a:p>
                      <a:r>
                        <a:rPr lang="en-CA" b="0" dirty="0"/>
                        <a:t>Lee</a:t>
                      </a:r>
                    </a:p>
                  </a:txBody>
                  <a:tcPr/>
                </a:tc>
                <a:tc>
                  <a:txBody>
                    <a:bodyPr/>
                    <a:lstStyle/>
                    <a:p>
                      <a:r>
                        <a:rPr lang="en-CA" b="0" dirty="0"/>
                        <a:t>18</a:t>
                      </a:r>
                    </a:p>
                  </a:txBody>
                  <a:tcPr/>
                </a:tc>
                <a:tc>
                  <a:txBody>
                    <a:bodyPr/>
                    <a:lstStyle/>
                    <a:p>
                      <a:r>
                        <a:rPr lang="en-CA" b="0" dirty="0"/>
                        <a:t>34.58</a:t>
                      </a:r>
                    </a:p>
                  </a:txBody>
                  <a:tcPr/>
                </a:tc>
                <a:extLst>
                  <a:ext uri="{0D108BD9-81ED-4DB2-BD59-A6C34878D82A}">
                    <a16:rowId xmlns:a16="http://schemas.microsoft.com/office/drawing/2014/main" val="10000"/>
                  </a:ext>
                </a:extLst>
              </a:tr>
              <a:tr h="370840">
                <a:tc>
                  <a:txBody>
                    <a:bodyPr/>
                    <a:lstStyle/>
                    <a:p>
                      <a:r>
                        <a:rPr lang="en-CA" dirty="0"/>
                        <a:t>Robert</a:t>
                      </a:r>
                    </a:p>
                  </a:txBody>
                  <a:tcPr/>
                </a:tc>
                <a:tc>
                  <a:txBody>
                    <a:bodyPr/>
                    <a:lstStyle/>
                    <a:p>
                      <a:r>
                        <a:rPr lang="en-CA" dirty="0"/>
                        <a:t>Smith</a:t>
                      </a:r>
                    </a:p>
                  </a:txBody>
                  <a:tcPr/>
                </a:tc>
                <a:tc>
                  <a:txBody>
                    <a:bodyPr/>
                    <a:lstStyle/>
                    <a:p>
                      <a:r>
                        <a:rPr lang="en-CA" dirty="0"/>
                        <a:t>5</a:t>
                      </a:r>
                    </a:p>
                  </a:txBody>
                  <a:tcPr/>
                </a:tc>
                <a:tc>
                  <a:txBody>
                    <a:bodyPr/>
                    <a:lstStyle/>
                    <a:p>
                      <a:r>
                        <a:rPr lang="en-CA" dirty="0"/>
                        <a:t>25.75</a:t>
                      </a:r>
                    </a:p>
                  </a:txBody>
                  <a:tcPr/>
                </a:tc>
                <a:extLst>
                  <a:ext uri="{0D108BD9-81ED-4DB2-BD59-A6C34878D82A}">
                    <a16:rowId xmlns:a16="http://schemas.microsoft.com/office/drawing/2014/main" val="10001"/>
                  </a:ext>
                </a:extLst>
              </a:tr>
              <a:tr h="370840">
                <a:tc>
                  <a:txBody>
                    <a:bodyPr/>
                    <a:lstStyle/>
                    <a:p>
                      <a:r>
                        <a:rPr lang="en-CA" dirty="0"/>
                        <a:t>Jennifer</a:t>
                      </a:r>
                    </a:p>
                  </a:txBody>
                  <a:tcPr/>
                </a:tc>
                <a:tc>
                  <a:txBody>
                    <a:bodyPr/>
                    <a:lstStyle/>
                    <a:p>
                      <a:r>
                        <a:rPr lang="en-CA" dirty="0"/>
                        <a:t>Chen</a:t>
                      </a:r>
                    </a:p>
                  </a:txBody>
                  <a:tcPr/>
                </a:tc>
                <a:tc>
                  <a:txBody>
                    <a:bodyPr/>
                    <a:lstStyle/>
                    <a:p>
                      <a:r>
                        <a:rPr lang="en-CA" dirty="0"/>
                        <a:t>10</a:t>
                      </a:r>
                    </a:p>
                  </a:txBody>
                  <a:tcPr/>
                </a:tc>
                <a:tc>
                  <a:txBody>
                    <a:bodyPr/>
                    <a:lstStyle/>
                    <a:p>
                      <a:r>
                        <a:rPr lang="en-CA" dirty="0"/>
                        <a:t>30.00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0120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771978"/>
          </a:xfrm>
        </p:spPr>
        <p:txBody>
          <a:bodyPr/>
          <a:lstStyle/>
          <a:p>
            <a:r>
              <a:rPr lang="en-CA"/>
              <a:t>Data formats: </a:t>
            </a:r>
            <a:r>
              <a:rPr lang="en-CA" dirty="0"/>
              <a:t>CSV</a:t>
            </a:r>
          </a:p>
        </p:txBody>
      </p:sp>
      <p:sp>
        <p:nvSpPr>
          <p:cNvPr id="3" name="Content Placeholder 2"/>
          <p:cNvSpPr>
            <a:spLocks noGrp="1"/>
          </p:cNvSpPr>
          <p:nvPr>
            <p:ph idx="1"/>
          </p:nvPr>
        </p:nvSpPr>
        <p:spPr/>
        <p:txBody>
          <a:bodyPr/>
          <a:lstStyle/>
          <a:p>
            <a:pPr marL="0" indent="0">
              <a:buNone/>
            </a:pPr>
            <a:r>
              <a:rPr lang="en-CA" dirty="0"/>
              <a:t>Given the following variables:</a:t>
            </a:r>
          </a:p>
          <a:p>
            <a:pPr marL="0" indent="0">
              <a:buNone/>
            </a:pPr>
            <a:endParaRPr lang="en-CA" dirty="0"/>
          </a:p>
          <a:p>
            <a:pPr marL="457200" lvl="1" indent="0">
              <a:buNone/>
            </a:pPr>
            <a:r>
              <a:rPr lang="en-CA" dirty="0" err="1"/>
              <a:t>first_name</a:t>
            </a:r>
            <a:r>
              <a:rPr lang="en-CA" dirty="0"/>
              <a:t> = ”Bob”</a:t>
            </a:r>
          </a:p>
          <a:p>
            <a:pPr marL="457200" lvl="1" indent="0">
              <a:buNone/>
            </a:pPr>
            <a:r>
              <a:rPr lang="en-CA" dirty="0" err="1"/>
              <a:t>last_name</a:t>
            </a:r>
            <a:r>
              <a:rPr lang="en-CA" dirty="0"/>
              <a:t> = “Smith”</a:t>
            </a:r>
          </a:p>
          <a:p>
            <a:pPr marL="457200" lvl="1" indent="0">
              <a:buNone/>
            </a:pPr>
            <a:r>
              <a:rPr lang="en-CA" dirty="0" err="1"/>
              <a:t>years_employed</a:t>
            </a:r>
            <a:r>
              <a:rPr lang="en-CA" dirty="0"/>
              <a:t> = 10</a:t>
            </a:r>
          </a:p>
          <a:p>
            <a:pPr marL="457200" lvl="1" indent="0">
              <a:buNone/>
            </a:pPr>
            <a:r>
              <a:rPr lang="en-CA" dirty="0" err="1"/>
              <a:t>hourly</a:t>
            </a:r>
            <a:r>
              <a:rPr lang="en-CA" err="1"/>
              <a:t>_</a:t>
            </a:r>
            <a:r>
              <a:rPr lang="en-CA"/>
              <a:t>rate_cad </a:t>
            </a:r>
            <a:r>
              <a:rPr lang="en-CA" dirty="0"/>
              <a:t>= 34.58</a:t>
            </a:r>
          </a:p>
          <a:p>
            <a:pPr marL="457200" lvl="1" indent="0">
              <a:buNone/>
            </a:pPr>
            <a:endParaRPr lang="en-CA" dirty="0"/>
          </a:p>
          <a:p>
            <a:pPr marL="0" indent="0">
              <a:buNone/>
            </a:pPr>
            <a:r>
              <a:rPr lang="en-CA" dirty="0"/>
              <a:t>Create a string in a CSV format</a:t>
            </a:r>
          </a:p>
          <a:p>
            <a:pPr marL="0" indent="0">
              <a:buNone/>
            </a:pPr>
            <a:endParaRPr lang="en-CA" dirty="0"/>
          </a:p>
        </p:txBody>
      </p:sp>
      <p:sp>
        <p:nvSpPr>
          <p:cNvPr id="2" name="Footer Placeholder 1">
            <a:extLst>
              <a:ext uri="{FF2B5EF4-FFF2-40B4-BE49-F238E27FC236}">
                <a16:creationId xmlns:a16="http://schemas.microsoft.com/office/drawing/2014/main" id="{20A25B8D-5536-47F7-9F38-44276E82A647}"/>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656FA438-FE1B-49F6-AE0E-6DBD38B1506F}"/>
              </a:ext>
            </a:extLst>
          </p:cNvPr>
          <p:cNvSpPr>
            <a:spLocks noGrp="1"/>
          </p:cNvSpPr>
          <p:nvPr>
            <p:ph type="sldNum" sz="quarter" idx="12"/>
          </p:nvPr>
        </p:nvSpPr>
        <p:spPr/>
        <p:txBody>
          <a:bodyPr/>
          <a:lstStyle/>
          <a:p>
            <a:fld id="{46044285-87CD-4574-9037-722E1F080841}" type="slidenum">
              <a:rPr lang="en-CA" smtClean="0"/>
              <a:t>17</a:t>
            </a:fld>
            <a:endParaRPr lang="en-CA"/>
          </a:p>
        </p:txBody>
      </p:sp>
    </p:spTree>
    <p:extLst>
      <p:ext uri="{BB962C8B-B14F-4D97-AF65-F5344CB8AC3E}">
        <p14:creationId xmlns:p14="http://schemas.microsoft.com/office/powerpoint/2010/main" val="1823458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771978"/>
          </a:xfrm>
        </p:spPr>
        <p:txBody>
          <a:bodyPr/>
          <a:lstStyle/>
          <a:p>
            <a:r>
              <a:rPr lang="en-CA"/>
              <a:t>Data formats: </a:t>
            </a:r>
            <a:r>
              <a:rPr lang="en-CA" dirty="0"/>
              <a:t>CSV</a:t>
            </a:r>
          </a:p>
        </p:txBody>
      </p:sp>
      <p:sp>
        <p:nvSpPr>
          <p:cNvPr id="3" name="Content Placeholder 2"/>
          <p:cNvSpPr>
            <a:spLocks noGrp="1"/>
          </p:cNvSpPr>
          <p:nvPr>
            <p:ph idx="1"/>
          </p:nvPr>
        </p:nvSpPr>
        <p:spPr>
          <a:xfrm>
            <a:off x="838200" y="1137104"/>
            <a:ext cx="10515600" cy="5562460"/>
          </a:xfrm>
        </p:spPr>
        <p:txBody>
          <a:bodyPr/>
          <a:lstStyle/>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r>
              <a:rPr lang="en-CA" sz="2400" dirty="0"/>
              <a:t>The output:</a:t>
            </a:r>
          </a:p>
          <a:p>
            <a:pPr marL="0" indent="0">
              <a:buNone/>
            </a:pPr>
            <a:endParaRPr lang="en-CA" sz="2400" dirty="0"/>
          </a:p>
        </p:txBody>
      </p:sp>
      <p:sp>
        <p:nvSpPr>
          <p:cNvPr id="2" name="Footer Placeholder 1">
            <a:extLst>
              <a:ext uri="{FF2B5EF4-FFF2-40B4-BE49-F238E27FC236}">
                <a16:creationId xmlns:a16="http://schemas.microsoft.com/office/drawing/2014/main" id="{E3334D42-5432-4861-A1B1-D36332E824D4}"/>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A602E5B1-9EE1-41D4-BE7E-E318DA546FC0}"/>
              </a:ext>
            </a:extLst>
          </p:cNvPr>
          <p:cNvSpPr>
            <a:spLocks noGrp="1"/>
          </p:cNvSpPr>
          <p:nvPr>
            <p:ph type="sldNum" sz="quarter" idx="12"/>
          </p:nvPr>
        </p:nvSpPr>
        <p:spPr/>
        <p:txBody>
          <a:bodyPr/>
          <a:lstStyle/>
          <a:p>
            <a:fld id="{46044285-87CD-4574-9037-722E1F080841}" type="slidenum">
              <a:rPr lang="en-CA" smtClean="0"/>
              <a:t>18</a:t>
            </a:fld>
            <a:endParaRPr lang="en-CA"/>
          </a:p>
        </p:txBody>
      </p:sp>
      <p:pic>
        <p:nvPicPr>
          <p:cNvPr id="7" name="Picture 6"/>
          <p:cNvPicPr/>
          <p:nvPr/>
        </p:nvPicPr>
        <p:blipFill>
          <a:blip r:embed="rId2"/>
          <a:stretch>
            <a:fillRect/>
          </a:stretch>
        </p:blipFill>
        <p:spPr>
          <a:xfrm>
            <a:off x="1352006" y="1137104"/>
            <a:ext cx="6858000" cy="4117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p:nvPr/>
        </p:nvPicPr>
        <p:blipFill>
          <a:blip r:embed="rId3"/>
          <a:stretch>
            <a:fillRect/>
          </a:stretch>
        </p:blipFill>
        <p:spPr>
          <a:xfrm>
            <a:off x="2950572" y="5451789"/>
            <a:ext cx="2476500" cy="1247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92280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047" y="203971"/>
            <a:ext cx="4784771" cy="792297"/>
          </a:xfrm>
        </p:spPr>
        <p:txBody>
          <a:bodyPr>
            <a:normAutofit/>
          </a:bodyPr>
          <a:lstStyle/>
          <a:p>
            <a:r>
              <a:rPr lang="en-CA"/>
              <a:t>Data formats: </a:t>
            </a:r>
            <a:r>
              <a:rPr lang="en-CA" dirty="0"/>
              <a:t>JSON</a:t>
            </a:r>
          </a:p>
        </p:txBody>
      </p:sp>
      <p:sp>
        <p:nvSpPr>
          <p:cNvPr id="5" name="Content Placeholder 2"/>
          <p:cNvSpPr txBox="1">
            <a:spLocks noGrp="1"/>
          </p:cNvSpPr>
          <p:nvPr>
            <p:ph idx="1"/>
          </p:nvPr>
        </p:nvSpPr>
        <p:spPr>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CA" dirty="0"/>
          </a:p>
          <a:p>
            <a:endParaRPr lang="en-CA" dirty="0"/>
          </a:p>
          <a:p>
            <a:endParaRPr lang="en-CA" dirty="0"/>
          </a:p>
          <a:p>
            <a:endParaRPr lang="en-CA" dirty="0"/>
          </a:p>
          <a:p>
            <a:endParaRPr lang="en-CA" dirty="0"/>
          </a:p>
          <a:p>
            <a:pPr marL="0" indent="0">
              <a:buFont typeface="Wingdings 3" charset="2"/>
              <a:buNone/>
            </a:pPr>
            <a:endParaRPr lang="en-CA" dirty="0"/>
          </a:p>
        </p:txBody>
      </p:sp>
      <p:sp>
        <p:nvSpPr>
          <p:cNvPr id="3" name="Footer Placeholder 2">
            <a:extLst>
              <a:ext uri="{FF2B5EF4-FFF2-40B4-BE49-F238E27FC236}">
                <a16:creationId xmlns:a16="http://schemas.microsoft.com/office/drawing/2014/main" id="{67CD090F-E331-48F8-9CD1-BEEF87861014}"/>
              </a:ext>
            </a:extLst>
          </p:cNvPr>
          <p:cNvSpPr>
            <a:spLocks noGrp="1"/>
          </p:cNvSpPr>
          <p:nvPr>
            <p:ph type="ftr" sz="quarter" idx="11"/>
          </p:nvPr>
        </p:nvSpPr>
        <p:spPr/>
        <p:txBody>
          <a:bodyPr/>
          <a:lstStyle/>
          <a:p>
            <a:r>
              <a:rPr lang="en-CA"/>
              <a:t>1516 Lesson 4: Strings</a:t>
            </a:r>
          </a:p>
        </p:txBody>
      </p:sp>
      <p:sp>
        <p:nvSpPr>
          <p:cNvPr id="4" name="Slide Number Placeholder 3">
            <a:extLst>
              <a:ext uri="{FF2B5EF4-FFF2-40B4-BE49-F238E27FC236}">
                <a16:creationId xmlns:a16="http://schemas.microsoft.com/office/drawing/2014/main" id="{C2F8BB25-8329-4CEE-AF60-FF4FF7C9B561}"/>
              </a:ext>
            </a:extLst>
          </p:cNvPr>
          <p:cNvSpPr>
            <a:spLocks noGrp="1"/>
          </p:cNvSpPr>
          <p:nvPr>
            <p:ph type="sldNum" sz="quarter" idx="12"/>
          </p:nvPr>
        </p:nvSpPr>
        <p:spPr/>
        <p:txBody>
          <a:bodyPr/>
          <a:lstStyle/>
          <a:p>
            <a:fld id="{46044285-87CD-4574-9037-722E1F080841}" type="slidenum">
              <a:rPr lang="en-CA" smtClean="0"/>
              <a:t>19</a:t>
            </a:fld>
            <a:endParaRPr lang="en-CA"/>
          </a:p>
        </p:txBody>
      </p:sp>
      <p:grpSp>
        <p:nvGrpSpPr>
          <p:cNvPr id="6" name="Group 5"/>
          <p:cNvGrpSpPr/>
          <p:nvPr/>
        </p:nvGrpSpPr>
        <p:grpSpPr>
          <a:xfrm>
            <a:off x="5454743" y="304799"/>
            <a:ext cx="6202017" cy="6435492"/>
            <a:chOff x="5454743" y="304799"/>
            <a:chExt cx="6202017" cy="6435492"/>
          </a:xfrm>
        </p:grpSpPr>
        <p:cxnSp>
          <p:nvCxnSpPr>
            <p:cNvPr id="7" name="Straight Arrow Connector 6"/>
            <p:cNvCxnSpPr/>
            <p:nvPr/>
          </p:nvCxnSpPr>
          <p:spPr>
            <a:xfrm flipV="1">
              <a:off x="5574013" y="4770783"/>
              <a:ext cx="800283" cy="3654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574013" y="5118220"/>
              <a:ext cx="707518" cy="360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574013" y="5136225"/>
              <a:ext cx="800283" cy="2370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574013" y="5154231"/>
              <a:ext cx="800283" cy="535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ight Brace 10"/>
            <p:cNvSpPr/>
            <p:nvPr/>
          </p:nvSpPr>
          <p:spPr>
            <a:xfrm>
              <a:off x="8733182" y="4359965"/>
              <a:ext cx="424069" cy="1681397"/>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Right Brace 11"/>
            <p:cNvSpPr/>
            <p:nvPr/>
          </p:nvSpPr>
          <p:spPr>
            <a:xfrm>
              <a:off x="10020117" y="304799"/>
              <a:ext cx="424069" cy="5909202"/>
            </a:xfrm>
            <a:prstGeom prst="rightBrace">
              <a:avLst>
                <a:gd name="adj1" fmla="val 0"/>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TextBox 12"/>
            <p:cNvSpPr txBox="1"/>
            <p:nvPr/>
          </p:nvSpPr>
          <p:spPr>
            <a:xfrm>
              <a:off x="9157250" y="4969565"/>
              <a:ext cx="1074901" cy="369332"/>
            </a:xfrm>
            <a:prstGeom prst="rect">
              <a:avLst/>
            </a:prstGeom>
            <a:noFill/>
          </p:spPr>
          <p:txBody>
            <a:bodyPr wrap="square" rtlCol="0">
              <a:spAutoFit/>
            </a:bodyPr>
            <a:lstStyle/>
            <a:p>
              <a:r>
                <a:rPr lang="en-CA" dirty="0"/>
                <a:t>Object</a:t>
              </a:r>
            </a:p>
          </p:txBody>
        </p:sp>
        <p:sp>
          <p:nvSpPr>
            <p:cNvPr id="14" name="TextBox 13"/>
            <p:cNvSpPr txBox="1"/>
            <p:nvPr/>
          </p:nvSpPr>
          <p:spPr>
            <a:xfrm>
              <a:off x="10581859" y="3074734"/>
              <a:ext cx="1074901" cy="369332"/>
            </a:xfrm>
            <a:prstGeom prst="rect">
              <a:avLst/>
            </a:prstGeom>
            <a:noFill/>
          </p:spPr>
          <p:txBody>
            <a:bodyPr wrap="square" rtlCol="0">
              <a:spAutoFit/>
            </a:bodyPr>
            <a:lstStyle/>
            <a:p>
              <a:r>
                <a:rPr lang="en-CA" dirty="0"/>
                <a:t>Array</a:t>
              </a:r>
            </a:p>
          </p:txBody>
        </p:sp>
        <p:sp>
          <p:nvSpPr>
            <p:cNvPr id="15" name="Content Placeholder 2"/>
            <p:cNvSpPr txBox="1">
              <a:spLocks/>
            </p:cNvSpPr>
            <p:nvPr/>
          </p:nvSpPr>
          <p:spPr>
            <a:xfrm>
              <a:off x="5454743" y="352744"/>
              <a:ext cx="4093449" cy="6387547"/>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t>[</a:t>
              </a:r>
            </a:p>
            <a:p>
              <a:pPr marL="0" indent="0">
                <a:buNone/>
              </a:pPr>
              <a:r>
                <a:rPr lang="en-US"/>
                <a:t>           {</a:t>
              </a:r>
            </a:p>
            <a:p>
              <a:pPr marL="0" indent="0">
                <a:buNone/>
              </a:pPr>
              <a:r>
                <a:rPr lang="en-US"/>
                <a:t>		"first_name": "Susan",</a:t>
              </a:r>
            </a:p>
            <a:p>
              <a:pPr marL="0" indent="0">
                <a:buNone/>
              </a:pPr>
              <a:r>
                <a:rPr lang="en-US"/>
                <a:t>		"last_name": "Lee",</a:t>
              </a:r>
            </a:p>
            <a:p>
              <a:pPr marL="0" indent="0">
                <a:buNone/>
              </a:pPr>
              <a:r>
                <a:rPr lang="en-US"/>
                <a:t>		"experience": 18,</a:t>
              </a:r>
            </a:p>
            <a:p>
              <a:pPr marL="0" indent="0">
                <a:buNone/>
              </a:pPr>
              <a:r>
                <a:rPr lang="en-US"/>
                <a:t>		"wage": 34.58</a:t>
              </a:r>
            </a:p>
            <a:p>
              <a:pPr marL="0" indent="0">
                <a:buNone/>
              </a:pPr>
              <a:r>
                <a:rPr lang="en-US"/>
                <a:t>	},</a:t>
              </a:r>
            </a:p>
            <a:p>
              <a:pPr marL="0" indent="0">
                <a:buNone/>
              </a:pPr>
              <a:r>
                <a:rPr lang="en-US"/>
                <a:t>	{</a:t>
              </a:r>
            </a:p>
            <a:p>
              <a:pPr marL="0" indent="0">
                <a:buNone/>
              </a:pPr>
              <a:r>
                <a:rPr lang="en-US"/>
                <a:t>		"first_name": "Robert",</a:t>
              </a:r>
            </a:p>
            <a:p>
              <a:pPr marL="0" indent="0">
                <a:buNone/>
              </a:pPr>
              <a:r>
                <a:rPr lang="en-US"/>
                <a:t>		"last_name": "Smith",</a:t>
              </a:r>
            </a:p>
            <a:p>
              <a:pPr marL="0" indent="0">
                <a:buNone/>
              </a:pPr>
              <a:r>
                <a:rPr lang="en-US"/>
                <a:t>		"experience": 5,</a:t>
              </a:r>
            </a:p>
            <a:p>
              <a:pPr marL="0" indent="0">
                <a:buNone/>
              </a:pPr>
              <a:r>
                <a:rPr lang="en-US"/>
                <a:t>		"wage": 25.75</a:t>
              </a:r>
            </a:p>
            <a:p>
              <a:pPr marL="0" indent="0">
                <a:buNone/>
              </a:pPr>
              <a:r>
                <a:rPr lang="en-US"/>
                <a:t>	},</a:t>
              </a:r>
            </a:p>
            <a:p>
              <a:pPr marL="0" indent="0">
                <a:buNone/>
              </a:pPr>
              <a:r>
                <a:rPr lang="en-US"/>
                <a:t>	{</a:t>
              </a:r>
            </a:p>
            <a:p>
              <a:pPr marL="0" indent="0">
                <a:buNone/>
              </a:pPr>
              <a:r>
                <a:rPr lang="en-US"/>
                <a:t>		"first_name": "Jennifer",</a:t>
              </a:r>
            </a:p>
            <a:p>
              <a:pPr marL="0" indent="0">
                <a:buNone/>
              </a:pPr>
              <a:r>
                <a:rPr lang="en-US"/>
                <a:t>		"last_name": "Chen",</a:t>
              </a:r>
            </a:p>
            <a:p>
              <a:pPr marL="0" indent="0">
                <a:buNone/>
              </a:pPr>
              <a:r>
                <a:rPr lang="en-US"/>
                <a:t>		"experience": 10,</a:t>
              </a:r>
            </a:p>
            <a:p>
              <a:pPr marL="0" indent="0">
                <a:buNone/>
              </a:pPr>
              <a:r>
                <a:rPr lang="en-US"/>
                <a:t>		"wage": 30.00</a:t>
              </a:r>
            </a:p>
            <a:p>
              <a:pPr marL="0" indent="0">
                <a:buNone/>
              </a:pPr>
              <a:r>
                <a:rPr lang="en-US"/>
                <a:t>	}</a:t>
              </a:r>
            </a:p>
            <a:p>
              <a:pPr marL="0" indent="0">
                <a:buNone/>
              </a:pPr>
              <a:r>
                <a:rPr lang="en-US"/>
                <a:t>]</a:t>
              </a:r>
              <a:endParaRPr lang="en-CA" dirty="0"/>
            </a:p>
            <a:p>
              <a:endParaRPr lang="en-CA" dirty="0"/>
            </a:p>
            <a:p>
              <a:endParaRPr lang="en-CA" dirty="0"/>
            </a:p>
            <a:p>
              <a:endParaRPr lang="en-CA" dirty="0"/>
            </a:p>
            <a:p>
              <a:endParaRPr lang="en-CA" dirty="0"/>
            </a:p>
            <a:p>
              <a:pPr marL="0" indent="0">
                <a:buFont typeface="Wingdings 3" charset="2"/>
                <a:buNone/>
              </a:pPr>
              <a:endParaRPr lang="en-CA" dirty="0"/>
            </a:p>
          </p:txBody>
        </p:sp>
      </p:grpSp>
      <p:sp>
        <p:nvSpPr>
          <p:cNvPr id="16" name="TextBox 15"/>
          <p:cNvSpPr txBox="1"/>
          <p:nvPr/>
        </p:nvSpPr>
        <p:spPr>
          <a:xfrm>
            <a:off x="3917037" y="4914521"/>
            <a:ext cx="1795481" cy="369332"/>
          </a:xfrm>
          <a:prstGeom prst="rect">
            <a:avLst/>
          </a:prstGeom>
          <a:noFill/>
        </p:spPr>
        <p:txBody>
          <a:bodyPr wrap="square" rtlCol="0">
            <a:spAutoFit/>
          </a:bodyPr>
          <a:lstStyle/>
          <a:p>
            <a:r>
              <a:rPr lang="en-CA" dirty="0"/>
              <a:t>Key/Value Pairs</a:t>
            </a:r>
          </a:p>
        </p:txBody>
      </p:sp>
      <p:sp>
        <p:nvSpPr>
          <p:cNvPr id="17" name="Rectangle 16"/>
          <p:cNvSpPr/>
          <p:nvPr/>
        </p:nvSpPr>
        <p:spPr>
          <a:xfrm>
            <a:off x="348343" y="1326922"/>
            <a:ext cx="5106400" cy="1477328"/>
          </a:xfrm>
          <a:prstGeom prst="rect">
            <a:avLst/>
          </a:prstGeom>
        </p:spPr>
        <p:txBody>
          <a:bodyPr wrap="square">
            <a:spAutoFit/>
          </a:bodyPr>
          <a:lstStyle/>
          <a:p>
            <a:pPr marL="285750" indent="-285750">
              <a:buFont typeface="Arial" panose="020B0604020202020204" pitchFamily="34" charset="0"/>
              <a:buChar char="•"/>
            </a:pPr>
            <a:r>
              <a:rPr lang="en-CA" dirty="0"/>
              <a:t>JSON – JavaScript Object Notation</a:t>
            </a:r>
          </a:p>
          <a:p>
            <a:pPr marL="285750" indent="-285750">
              <a:buFont typeface="Arial" panose="020B0604020202020204" pitchFamily="34" charset="0"/>
              <a:buChar char="•"/>
            </a:pPr>
            <a:r>
              <a:rPr lang="en-CA" dirty="0"/>
              <a:t>Derived from the JavaScript </a:t>
            </a:r>
            <a:r>
              <a:rPr lang="en-CA"/>
              <a:t>Programming Language</a:t>
            </a:r>
          </a:p>
          <a:p>
            <a:pPr marL="285750" indent="-285750">
              <a:buFont typeface="Arial" panose="020B0604020202020204" pitchFamily="34" charset="0"/>
              <a:buChar char="•"/>
            </a:pPr>
            <a:r>
              <a:rPr lang="en-CA"/>
              <a:t>But it is used “everywhere”</a:t>
            </a:r>
            <a:endParaRPr lang="en-CA" dirty="0"/>
          </a:p>
          <a:p>
            <a:pPr marL="285750" indent="-285750">
              <a:buFont typeface="Arial" panose="020B0604020202020204" pitchFamily="34" charset="0"/>
              <a:buChar char="•"/>
            </a:pPr>
            <a:r>
              <a:rPr lang="en-CA" dirty="0"/>
              <a:t>Consists of arrays, objects and key/value pairs</a:t>
            </a:r>
          </a:p>
        </p:txBody>
      </p:sp>
    </p:spTree>
    <p:extLst>
      <p:ext uri="{BB962C8B-B14F-4D97-AF65-F5344CB8AC3E}">
        <p14:creationId xmlns:p14="http://schemas.microsoft.com/office/powerpoint/2010/main" val="236474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Learning outcomes:</a:t>
            </a:r>
            <a:endParaRPr lang="en-CA" dirty="0"/>
          </a:p>
        </p:txBody>
      </p:sp>
      <p:sp>
        <p:nvSpPr>
          <p:cNvPr id="3" name="Content Placeholder 2"/>
          <p:cNvSpPr>
            <a:spLocks noGrp="1"/>
          </p:cNvSpPr>
          <p:nvPr>
            <p:ph idx="1"/>
          </p:nvPr>
        </p:nvSpPr>
        <p:spPr>
          <a:xfrm>
            <a:off x="838200" y="1850339"/>
            <a:ext cx="10515600" cy="4351338"/>
          </a:xfrm>
        </p:spPr>
        <p:txBody>
          <a:bodyPr/>
          <a:lstStyle/>
          <a:p>
            <a:r>
              <a:rPr lang="en-CA"/>
              <a:t>Strings</a:t>
            </a:r>
            <a:endParaRPr lang="en-CA" dirty="0"/>
          </a:p>
          <a:p>
            <a:r>
              <a:rPr lang="en-CA"/>
              <a:t>Special characters </a:t>
            </a:r>
            <a:r>
              <a:rPr lang="en-CA" dirty="0"/>
              <a:t>in a string</a:t>
            </a:r>
          </a:p>
          <a:p>
            <a:r>
              <a:rPr lang="en-CA"/>
              <a:t>String operators</a:t>
            </a:r>
            <a:endParaRPr lang="en-CA" dirty="0"/>
          </a:p>
          <a:p>
            <a:r>
              <a:rPr lang="en-CA" dirty="0"/>
              <a:t>Formatting </a:t>
            </a:r>
            <a:r>
              <a:rPr lang="en-CA"/>
              <a:t>a string</a:t>
            </a:r>
            <a:endParaRPr lang="en-CA" dirty="0"/>
          </a:p>
          <a:p>
            <a:r>
              <a:rPr lang="en-CA"/>
              <a:t>Data format </a:t>
            </a:r>
            <a:r>
              <a:rPr lang="en-CA" dirty="0"/>
              <a:t>: CSV</a:t>
            </a:r>
          </a:p>
          <a:p>
            <a:r>
              <a:rPr lang="en-CA"/>
              <a:t>Data format</a:t>
            </a:r>
            <a:r>
              <a:rPr lang="en-CA" dirty="0"/>
              <a:t>: JSON</a:t>
            </a:r>
          </a:p>
          <a:p>
            <a:r>
              <a:rPr lang="en-CA" dirty="0"/>
              <a:t>String indexing </a:t>
            </a:r>
            <a:r>
              <a:rPr lang="en-CA"/>
              <a:t>and slicing</a:t>
            </a:r>
            <a:endParaRPr lang="en-CA" dirty="0"/>
          </a:p>
          <a:p>
            <a:r>
              <a:rPr lang="en-CA"/>
              <a:t>String methods</a:t>
            </a:r>
            <a:endParaRPr lang="en-CA" dirty="0"/>
          </a:p>
          <a:p>
            <a:endParaRPr lang="en-CA" dirty="0"/>
          </a:p>
          <a:p>
            <a:endParaRPr lang="en-CA" dirty="0"/>
          </a:p>
        </p:txBody>
      </p:sp>
      <p:sp>
        <p:nvSpPr>
          <p:cNvPr id="4" name="Footer Placeholder 3">
            <a:extLst>
              <a:ext uri="{FF2B5EF4-FFF2-40B4-BE49-F238E27FC236}">
                <a16:creationId xmlns:a16="http://schemas.microsoft.com/office/drawing/2014/main" id="{E108324E-C94D-4DD9-B7B7-95AF9A1C4B59}"/>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58A06F7C-B2AA-42C2-8425-744984F044AF}"/>
              </a:ext>
            </a:extLst>
          </p:cNvPr>
          <p:cNvSpPr>
            <a:spLocks noGrp="1"/>
          </p:cNvSpPr>
          <p:nvPr>
            <p:ph type="sldNum" sz="quarter" idx="12"/>
          </p:nvPr>
        </p:nvSpPr>
        <p:spPr/>
        <p:txBody>
          <a:bodyPr/>
          <a:lstStyle/>
          <a:p>
            <a:fld id="{46044285-87CD-4574-9037-722E1F080841}" type="slidenum">
              <a:rPr lang="en-CA" smtClean="0"/>
              <a:t>2</a:t>
            </a:fld>
            <a:endParaRPr lang="en-CA"/>
          </a:p>
        </p:txBody>
      </p:sp>
    </p:spTree>
    <p:extLst>
      <p:ext uri="{BB962C8B-B14F-4D97-AF65-F5344CB8AC3E}">
        <p14:creationId xmlns:p14="http://schemas.microsoft.com/office/powerpoint/2010/main" val="2997590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047" y="203971"/>
            <a:ext cx="10453911" cy="792297"/>
          </a:xfrm>
        </p:spPr>
        <p:txBody>
          <a:bodyPr/>
          <a:lstStyle/>
          <a:p>
            <a:r>
              <a:rPr lang="en-CA"/>
              <a:t>Data formats: </a:t>
            </a:r>
            <a:r>
              <a:rPr lang="en-CA" dirty="0"/>
              <a:t>JSON</a:t>
            </a:r>
          </a:p>
        </p:txBody>
      </p:sp>
      <p:sp>
        <p:nvSpPr>
          <p:cNvPr id="3" name="Content Placeholder 2"/>
          <p:cNvSpPr>
            <a:spLocks noGrp="1"/>
          </p:cNvSpPr>
          <p:nvPr>
            <p:ph idx="1"/>
          </p:nvPr>
        </p:nvSpPr>
        <p:spPr>
          <a:xfrm>
            <a:off x="838200" y="866274"/>
            <a:ext cx="10515600" cy="5310689"/>
          </a:xfrm>
        </p:spPr>
        <p:txBody>
          <a:bodyPr/>
          <a:lstStyle/>
          <a:p>
            <a:pPr marL="0" indent="0">
              <a:buNone/>
            </a:pPr>
            <a:r>
              <a:rPr lang="en-CA" dirty="0"/>
              <a:t>Given the following variables:</a:t>
            </a:r>
          </a:p>
          <a:p>
            <a:pPr marL="457200" lvl="1" indent="0">
              <a:buNone/>
            </a:pPr>
            <a:r>
              <a:rPr lang="en-CA" dirty="0" err="1"/>
              <a:t>first_name</a:t>
            </a:r>
            <a:r>
              <a:rPr lang="en-CA" dirty="0"/>
              <a:t> = ”Bob”</a:t>
            </a:r>
          </a:p>
          <a:p>
            <a:pPr marL="457200" lvl="1" indent="0">
              <a:buNone/>
            </a:pPr>
            <a:r>
              <a:rPr lang="en-CA" dirty="0" err="1"/>
              <a:t>last_name</a:t>
            </a:r>
            <a:r>
              <a:rPr lang="en-CA" dirty="0"/>
              <a:t> = “Smith”</a:t>
            </a:r>
          </a:p>
          <a:p>
            <a:pPr marL="457200" lvl="1" indent="0">
              <a:buNone/>
            </a:pPr>
            <a:r>
              <a:rPr lang="en-CA" dirty="0" err="1"/>
              <a:t>years_employed</a:t>
            </a:r>
            <a:r>
              <a:rPr lang="en-CA" dirty="0"/>
              <a:t> = 10</a:t>
            </a:r>
          </a:p>
          <a:p>
            <a:pPr marL="457200" lvl="1" indent="0">
              <a:buNone/>
            </a:pPr>
            <a:r>
              <a:rPr lang="en-CA" dirty="0" err="1"/>
              <a:t>hourly_rate</a:t>
            </a:r>
            <a:r>
              <a:rPr lang="en-CA" dirty="0"/>
              <a:t> = 34.58</a:t>
            </a:r>
          </a:p>
          <a:p>
            <a:pPr marL="457200" lvl="1" indent="0">
              <a:buNone/>
            </a:pPr>
            <a:endParaRPr lang="en-CA" dirty="0"/>
          </a:p>
          <a:p>
            <a:pPr marL="0" indent="0">
              <a:buNone/>
            </a:pPr>
            <a:endParaRPr lang="en-CA" dirty="0"/>
          </a:p>
          <a:p>
            <a:pPr marL="0" indent="0">
              <a:buNone/>
            </a:pPr>
            <a:r>
              <a:rPr lang="en-CA" dirty="0"/>
              <a:t>Create a string in JSON format</a:t>
            </a:r>
          </a:p>
          <a:p>
            <a:pPr marL="0" indent="0">
              <a:buNone/>
            </a:pPr>
            <a:endParaRPr lang="en-CA" dirty="0"/>
          </a:p>
        </p:txBody>
      </p:sp>
      <p:sp>
        <p:nvSpPr>
          <p:cNvPr id="2" name="Footer Placeholder 1">
            <a:extLst>
              <a:ext uri="{FF2B5EF4-FFF2-40B4-BE49-F238E27FC236}">
                <a16:creationId xmlns:a16="http://schemas.microsoft.com/office/drawing/2014/main" id="{1B530DF4-407F-42D8-BA0C-7C0E243F53BA}"/>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7BAACF2D-FA92-44C4-AEFA-E946BFF5FE33}"/>
              </a:ext>
            </a:extLst>
          </p:cNvPr>
          <p:cNvSpPr>
            <a:spLocks noGrp="1"/>
          </p:cNvSpPr>
          <p:nvPr>
            <p:ph type="sldNum" sz="quarter" idx="12"/>
          </p:nvPr>
        </p:nvSpPr>
        <p:spPr/>
        <p:txBody>
          <a:bodyPr/>
          <a:lstStyle/>
          <a:p>
            <a:fld id="{46044285-87CD-4574-9037-722E1F080841}" type="slidenum">
              <a:rPr lang="en-CA" smtClean="0"/>
              <a:t>20</a:t>
            </a:fld>
            <a:endParaRPr lang="en-CA"/>
          </a:p>
        </p:txBody>
      </p:sp>
    </p:spTree>
    <p:extLst>
      <p:ext uri="{BB962C8B-B14F-4D97-AF65-F5344CB8AC3E}">
        <p14:creationId xmlns:p14="http://schemas.microsoft.com/office/powerpoint/2010/main" val="2084014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5069"/>
          </a:xfrm>
        </p:spPr>
        <p:txBody>
          <a:bodyPr>
            <a:normAutofit fontScale="90000"/>
          </a:bodyPr>
          <a:lstStyle/>
          <a:p>
            <a:r>
              <a:rPr lang="en-CA"/>
              <a:t>Data formats: JSON</a:t>
            </a:r>
            <a:endParaRPr lang="en-CA" dirty="0"/>
          </a:p>
        </p:txBody>
      </p:sp>
      <p:sp>
        <p:nvSpPr>
          <p:cNvPr id="3" name="Content Placeholder 2"/>
          <p:cNvSpPr>
            <a:spLocks noGrp="1"/>
          </p:cNvSpPr>
          <p:nvPr>
            <p:ph idx="1"/>
          </p:nvPr>
        </p:nvSpPr>
        <p:spPr>
          <a:xfrm>
            <a:off x="838200" y="1010194"/>
            <a:ext cx="10515600" cy="5201603"/>
          </a:xfrm>
        </p:spPr>
        <p:txBody>
          <a:bodyPr/>
          <a:lstStyle/>
          <a:p>
            <a:pPr marL="0" indent="0">
              <a:buNone/>
            </a:pPr>
            <a:r>
              <a:rPr lang="en-CA" dirty="0"/>
              <a:t> </a:t>
            </a: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r>
              <a:rPr lang="en-CA" sz="2400" dirty="0"/>
              <a:t>The output is:</a:t>
            </a:r>
          </a:p>
          <a:p>
            <a:endParaRPr lang="en-CA" dirty="0"/>
          </a:p>
        </p:txBody>
      </p:sp>
      <p:sp>
        <p:nvSpPr>
          <p:cNvPr id="6" name="Footer Placeholder 5">
            <a:extLst>
              <a:ext uri="{FF2B5EF4-FFF2-40B4-BE49-F238E27FC236}">
                <a16:creationId xmlns:a16="http://schemas.microsoft.com/office/drawing/2014/main" id="{4FC02949-9B28-4451-B6BB-466AD46DDD27}"/>
              </a:ext>
            </a:extLst>
          </p:cNvPr>
          <p:cNvSpPr>
            <a:spLocks noGrp="1"/>
          </p:cNvSpPr>
          <p:nvPr>
            <p:ph type="ftr" sz="quarter" idx="11"/>
          </p:nvPr>
        </p:nvSpPr>
        <p:spPr/>
        <p:txBody>
          <a:bodyPr/>
          <a:lstStyle/>
          <a:p>
            <a:r>
              <a:rPr lang="en-CA"/>
              <a:t>1516 Lesson 4: Strings</a:t>
            </a:r>
          </a:p>
        </p:txBody>
      </p:sp>
      <p:sp>
        <p:nvSpPr>
          <p:cNvPr id="7" name="Slide Number Placeholder 6">
            <a:extLst>
              <a:ext uri="{FF2B5EF4-FFF2-40B4-BE49-F238E27FC236}">
                <a16:creationId xmlns:a16="http://schemas.microsoft.com/office/drawing/2014/main" id="{35EC59AA-4AF1-4C9E-8335-F0DB3AD6A613}"/>
              </a:ext>
            </a:extLst>
          </p:cNvPr>
          <p:cNvSpPr>
            <a:spLocks noGrp="1"/>
          </p:cNvSpPr>
          <p:nvPr>
            <p:ph type="sldNum" sz="quarter" idx="12"/>
          </p:nvPr>
        </p:nvSpPr>
        <p:spPr/>
        <p:txBody>
          <a:bodyPr/>
          <a:lstStyle/>
          <a:p>
            <a:fld id="{46044285-87CD-4574-9037-722E1F080841}" type="slidenum">
              <a:rPr lang="en-CA" smtClean="0"/>
              <a:t>21</a:t>
            </a:fld>
            <a:endParaRPr lang="en-CA"/>
          </a:p>
        </p:txBody>
      </p:sp>
      <p:pic>
        <p:nvPicPr>
          <p:cNvPr id="4" name="Picture 3"/>
          <p:cNvPicPr/>
          <p:nvPr/>
        </p:nvPicPr>
        <p:blipFill>
          <a:blip r:embed="rId2"/>
          <a:stretch>
            <a:fillRect/>
          </a:stretch>
        </p:blipFill>
        <p:spPr>
          <a:xfrm>
            <a:off x="1271000" y="1111869"/>
            <a:ext cx="9153159" cy="28679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p:nvPr/>
        </p:nvPicPr>
        <p:blipFill>
          <a:blip r:embed="rId3"/>
          <a:stretch>
            <a:fillRect/>
          </a:stretch>
        </p:blipFill>
        <p:spPr>
          <a:xfrm>
            <a:off x="1271000" y="4624885"/>
            <a:ext cx="7603034" cy="12359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54857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 Formats</a:t>
            </a:r>
          </a:p>
        </p:txBody>
      </p:sp>
      <p:sp>
        <p:nvSpPr>
          <p:cNvPr id="3" name="Content Placeholder 2"/>
          <p:cNvSpPr>
            <a:spLocks noGrp="1"/>
          </p:cNvSpPr>
          <p:nvPr>
            <p:ph idx="1"/>
          </p:nvPr>
        </p:nvSpPr>
        <p:spPr/>
        <p:txBody>
          <a:bodyPr/>
          <a:lstStyle/>
          <a:p>
            <a:r>
              <a:rPr lang="en-CA" dirty="0"/>
              <a:t>We’ll be using these data formats, and others, throughout the rest of the course.</a:t>
            </a:r>
          </a:p>
          <a:p>
            <a:r>
              <a:rPr lang="en-CA" dirty="0"/>
              <a:t>CSV is commonly used with spreadsheets.</a:t>
            </a:r>
          </a:p>
          <a:p>
            <a:r>
              <a:rPr lang="en-CA" dirty="0"/>
              <a:t> JSON is commonly used </a:t>
            </a:r>
            <a:r>
              <a:rPr lang="en-CA"/>
              <a:t>in web-based </a:t>
            </a:r>
            <a:r>
              <a:rPr lang="en-CA" dirty="0"/>
              <a:t>interfaces.</a:t>
            </a:r>
          </a:p>
        </p:txBody>
      </p:sp>
      <p:sp>
        <p:nvSpPr>
          <p:cNvPr id="4" name="Footer Placeholder 3">
            <a:extLst>
              <a:ext uri="{FF2B5EF4-FFF2-40B4-BE49-F238E27FC236}">
                <a16:creationId xmlns:a16="http://schemas.microsoft.com/office/drawing/2014/main" id="{187D84B4-6538-4701-B3BD-F5B75BD23FB1}"/>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E7A43258-8E12-4F8E-AE83-FB6C16340F74}"/>
              </a:ext>
            </a:extLst>
          </p:cNvPr>
          <p:cNvSpPr>
            <a:spLocks noGrp="1"/>
          </p:cNvSpPr>
          <p:nvPr>
            <p:ph type="sldNum" sz="quarter" idx="12"/>
          </p:nvPr>
        </p:nvSpPr>
        <p:spPr/>
        <p:txBody>
          <a:bodyPr/>
          <a:lstStyle/>
          <a:p>
            <a:fld id="{46044285-87CD-4574-9037-722E1F080841}" type="slidenum">
              <a:rPr lang="en-CA" smtClean="0"/>
              <a:t>22</a:t>
            </a:fld>
            <a:endParaRPr lang="en-CA"/>
          </a:p>
        </p:txBody>
      </p:sp>
    </p:spTree>
    <p:extLst>
      <p:ext uri="{BB962C8B-B14F-4D97-AF65-F5344CB8AC3E}">
        <p14:creationId xmlns:p14="http://schemas.microsoft.com/office/powerpoint/2010/main" val="1012874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Strings: indexing and slicing</a:t>
            </a:r>
            <a:endParaRPr lang="en-CA" dirty="0"/>
          </a:p>
        </p:txBody>
      </p:sp>
      <p:sp>
        <p:nvSpPr>
          <p:cNvPr id="3" name="Content Placeholder 2"/>
          <p:cNvSpPr>
            <a:spLocks noGrp="1"/>
          </p:cNvSpPr>
          <p:nvPr>
            <p:ph idx="1"/>
          </p:nvPr>
        </p:nvSpPr>
        <p:spPr/>
        <p:txBody>
          <a:bodyPr/>
          <a:lstStyle/>
          <a:p>
            <a:r>
              <a:rPr lang="en-CA" dirty="0"/>
              <a:t>Remember that the string is </a:t>
            </a:r>
            <a:r>
              <a:rPr lang="en-CA"/>
              <a:t>a sequence of characters.</a:t>
            </a:r>
            <a:endParaRPr lang="en-CA" dirty="0"/>
          </a:p>
          <a:p>
            <a:r>
              <a:rPr lang="en-CA" dirty="0"/>
              <a:t>Each character has an int value to indicate its position in the string (index).</a:t>
            </a:r>
          </a:p>
          <a:p>
            <a:r>
              <a:rPr lang="en-CA" dirty="0"/>
              <a:t>Each character in a string can be accessed using its index.</a:t>
            </a:r>
          </a:p>
          <a:p>
            <a:r>
              <a:rPr lang="en-CA" dirty="0"/>
              <a:t>Indexing starts at 0 so the first character index </a:t>
            </a:r>
            <a:r>
              <a:rPr lang="en-CA"/>
              <a:t>is 0.</a:t>
            </a:r>
            <a:endParaRPr lang="en-CA" dirty="0"/>
          </a:p>
        </p:txBody>
      </p:sp>
      <p:sp>
        <p:nvSpPr>
          <p:cNvPr id="5" name="Footer Placeholder 4">
            <a:extLst>
              <a:ext uri="{FF2B5EF4-FFF2-40B4-BE49-F238E27FC236}">
                <a16:creationId xmlns:a16="http://schemas.microsoft.com/office/drawing/2014/main" id="{6D9BDAAB-D775-41A1-B3FD-2FC03F6854D9}"/>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F9801797-A95E-4D8F-A9BC-EB095D6BD3CA}"/>
              </a:ext>
            </a:extLst>
          </p:cNvPr>
          <p:cNvSpPr>
            <a:spLocks noGrp="1"/>
          </p:cNvSpPr>
          <p:nvPr>
            <p:ph type="sldNum" sz="quarter" idx="12"/>
          </p:nvPr>
        </p:nvSpPr>
        <p:spPr/>
        <p:txBody>
          <a:bodyPr/>
          <a:lstStyle/>
          <a:p>
            <a:fld id="{46044285-87CD-4574-9037-722E1F080841}" type="slidenum">
              <a:rPr lang="en-CA" smtClean="0"/>
              <a:t>23</a:t>
            </a:fld>
            <a:endParaRPr lang="en-CA"/>
          </a:p>
        </p:txBody>
      </p:sp>
      <p:graphicFrame>
        <p:nvGraphicFramePr>
          <p:cNvPr id="4" name="Table 3"/>
          <p:cNvGraphicFramePr>
            <a:graphicFrameLocks noGrp="1"/>
          </p:cNvGraphicFramePr>
          <p:nvPr>
            <p:extLst>
              <p:ext uri="{D42A27DB-BD31-4B8C-83A1-F6EECF244321}">
                <p14:modId xmlns:p14="http://schemas.microsoft.com/office/powerpoint/2010/main" val="1666213633"/>
              </p:ext>
            </p:extLst>
          </p:nvPr>
        </p:nvGraphicFramePr>
        <p:xfrm>
          <a:off x="761366" y="4389119"/>
          <a:ext cx="9711325" cy="1112884"/>
        </p:xfrm>
        <a:graphic>
          <a:graphicData uri="http://schemas.openxmlformats.org/drawingml/2006/table">
            <a:tbl>
              <a:tblPr firstRow="1" firstCol="1" bandRow="1">
                <a:tableStyleId>{BC89EF96-8CEA-46FF-86C4-4CE0E7609802}</a:tableStyleId>
              </a:tblPr>
              <a:tblGrid>
                <a:gridCol w="747025">
                  <a:extLst>
                    <a:ext uri="{9D8B030D-6E8A-4147-A177-3AD203B41FA5}">
                      <a16:colId xmlns:a16="http://schemas.microsoft.com/office/drawing/2014/main" val="20000"/>
                    </a:ext>
                  </a:extLst>
                </a:gridCol>
                <a:gridCol w="747025">
                  <a:extLst>
                    <a:ext uri="{9D8B030D-6E8A-4147-A177-3AD203B41FA5}">
                      <a16:colId xmlns:a16="http://schemas.microsoft.com/office/drawing/2014/main" val="20001"/>
                    </a:ext>
                  </a:extLst>
                </a:gridCol>
                <a:gridCol w="747025">
                  <a:extLst>
                    <a:ext uri="{9D8B030D-6E8A-4147-A177-3AD203B41FA5}">
                      <a16:colId xmlns:a16="http://schemas.microsoft.com/office/drawing/2014/main" val="20002"/>
                    </a:ext>
                  </a:extLst>
                </a:gridCol>
                <a:gridCol w="747025">
                  <a:extLst>
                    <a:ext uri="{9D8B030D-6E8A-4147-A177-3AD203B41FA5}">
                      <a16:colId xmlns:a16="http://schemas.microsoft.com/office/drawing/2014/main" val="20003"/>
                    </a:ext>
                  </a:extLst>
                </a:gridCol>
                <a:gridCol w="747025">
                  <a:extLst>
                    <a:ext uri="{9D8B030D-6E8A-4147-A177-3AD203B41FA5}">
                      <a16:colId xmlns:a16="http://schemas.microsoft.com/office/drawing/2014/main" val="20004"/>
                    </a:ext>
                  </a:extLst>
                </a:gridCol>
                <a:gridCol w="747025">
                  <a:extLst>
                    <a:ext uri="{9D8B030D-6E8A-4147-A177-3AD203B41FA5}">
                      <a16:colId xmlns:a16="http://schemas.microsoft.com/office/drawing/2014/main" val="20005"/>
                    </a:ext>
                  </a:extLst>
                </a:gridCol>
                <a:gridCol w="747025">
                  <a:extLst>
                    <a:ext uri="{9D8B030D-6E8A-4147-A177-3AD203B41FA5}">
                      <a16:colId xmlns:a16="http://schemas.microsoft.com/office/drawing/2014/main" val="20006"/>
                    </a:ext>
                  </a:extLst>
                </a:gridCol>
                <a:gridCol w="747025">
                  <a:extLst>
                    <a:ext uri="{9D8B030D-6E8A-4147-A177-3AD203B41FA5}">
                      <a16:colId xmlns:a16="http://schemas.microsoft.com/office/drawing/2014/main" val="20007"/>
                    </a:ext>
                  </a:extLst>
                </a:gridCol>
                <a:gridCol w="747025">
                  <a:extLst>
                    <a:ext uri="{9D8B030D-6E8A-4147-A177-3AD203B41FA5}">
                      <a16:colId xmlns:a16="http://schemas.microsoft.com/office/drawing/2014/main" val="20008"/>
                    </a:ext>
                  </a:extLst>
                </a:gridCol>
                <a:gridCol w="684451">
                  <a:extLst>
                    <a:ext uri="{9D8B030D-6E8A-4147-A177-3AD203B41FA5}">
                      <a16:colId xmlns:a16="http://schemas.microsoft.com/office/drawing/2014/main" val="20009"/>
                    </a:ext>
                  </a:extLst>
                </a:gridCol>
                <a:gridCol w="809599">
                  <a:extLst>
                    <a:ext uri="{9D8B030D-6E8A-4147-A177-3AD203B41FA5}">
                      <a16:colId xmlns:a16="http://schemas.microsoft.com/office/drawing/2014/main" val="20010"/>
                    </a:ext>
                  </a:extLst>
                </a:gridCol>
                <a:gridCol w="747025">
                  <a:extLst>
                    <a:ext uri="{9D8B030D-6E8A-4147-A177-3AD203B41FA5}">
                      <a16:colId xmlns:a16="http://schemas.microsoft.com/office/drawing/2014/main" val="20011"/>
                    </a:ext>
                  </a:extLst>
                </a:gridCol>
                <a:gridCol w="747025">
                  <a:extLst>
                    <a:ext uri="{9D8B030D-6E8A-4147-A177-3AD203B41FA5}">
                      <a16:colId xmlns:a16="http://schemas.microsoft.com/office/drawing/2014/main" val="20012"/>
                    </a:ext>
                  </a:extLst>
                </a:gridCol>
              </a:tblGrid>
              <a:tr h="556442">
                <a:tc>
                  <a:txBody>
                    <a:bodyPr/>
                    <a:lstStyle/>
                    <a:p>
                      <a:pPr algn="ctr">
                        <a:lnSpc>
                          <a:spcPct val="107000"/>
                        </a:lnSpc>
                        <a:spcAft>
                          <a:spcPts val="0"/>
                        </a:spcAft>
                      </a:pPr>
                      <a:r>
                        <a:rPr lang="en-CA" sz="2400" dirty="0">
                          <a:effectLst/>
                        </a:rPr>
                        <a:t>R</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o</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a:effectLst/>
                        </a:rPr>
                        <a:t>s</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a:effectLst/>
                        </a:rPr>
                        <a:t>e</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a:effectLst/>
                        </a:rPr>
                        <a:t>s</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 </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a</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a:effectLst/>
                        </a:rPr>
                        <a:t>r</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a:effectLst/>
                        </a:rPr>
                        <a:t>e</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  </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a:effectLst/>
                        </a:rPr>
                        <a:t>r</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a:effectLst/>
                        </a:rPr>
                        <a:t>e</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a:effectLst/>
                        </a:rPr>
                        <a:t>d</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556442">
                <a:tc>
                  <a:txBody>
                    <a:bodyPr/>
                    <a:lstStyle/>
                    <a:p>
                      <a:pPr algn="ctr">
                        <a:lnSpc>
                          <a:spcPct val="107000"/>
                        </a:lnSpc>
                        <a:spcAft>
                          <a:spcPts val="0"/>
                        </a:spcAft>
                      </a:pPr>
                      <a:r>
                        <a:rPr lang="en-CA" sz="2400" dirty="0">
                          <a:effectLst/>
                        </a:rPr>
                        <a:t>0</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1</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2</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3</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4</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5</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6</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7</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8</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9</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10</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11</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CA" sz="2400" dirty="0">
                          <a:effectLst/>
                        </a:rPr>
                        <a:t>12</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79705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793115"/>
          </a:xfrm>
        </p:spPr>
        <p:txBody>
          <a:bodyPr/>
          <a:lstStyle/>
          <a:p>
            <a:r>
              <a:rPr lang="en-CA"/>
              <a:t>String: indexing and slicing</a:t>
            </a:r>
            <a:endParaRPr lang="en-CA" dirty="0"/>
          </a:p>
        </p:txBody>
      </p:sp>
      <p:sp>
        <p:nvSpPr>
          <p:cNvPr id="3" name="Content Placeholder 2"/>
          <p:cNvSpPr>
            <a:spLocks noGrp="1"/>
          </p:cNvSpPr>
          <p:nvPr>
            <p:ph idx="1"/>
          </p:nvPr>
        </p:nvSpPr>
        <p:spPr>
          <a:xfrm>
            <a:off x="838200" y="1158240"/>
            <a:ext cx="10515600" cy="5018723"/>
          </a:xfrm>
        </p:spPr>
        <p:txBody>
          <a:bodyPr>
            <a:normAutofit/>
          </a:bodyPr>
          <a:lstStyle/>
          <a:p>
            <a:pPr marL="0" indent="0">
              <a:buNone/>
            </a:pPr>
            <a:r>
              <a:rPr lang="en-CA" dirty="0"/>
              <a:t>Example:</a:t>
            </a:r>
          </a:p>
          <a:p>
            <a:pPr marL="0" indent="0">
              <a:buNone/>
            </a:pPr>
            <a:endParaRPr lang="en-CA" dirty="0"/>
          </a:p>
          <a:p>
            <a:pPr marL="0" indent="0">
              <a:buNone/>
            </a:pPr>
            <a:endParaRPr lang="en-CA" dirty="0"/>
          </a:p>
          <a:p>
            <a:pPr marL="0" indent="0">
              <a:buNone/>
            </a:pPr>
            <a:endParaRPr lang="en-CA" dirty="0"/>
          </a:p>
          <a:p>
            <a:pPr marL="0" indent="0">
              <a:buNone/>
            </a:pPr>
            <a:r>
              <a:rPr lang="en-CA" dirty="0"/>
              <a:t>	</a:t>
            </a:r>
            <a:r>
              <a:rPr lang="en-CA" dirty="0" err="1"/>
              <a:t>my</a:t>
            </a:r>
            <a:r>
              <a:rPr lang="en-CA" err="1"/>
              <a:t>_</a:t>
            </a:r>
            <a:r>
              <a:rPr lang="en-CA"/>
              <a:t>string = </a:t>
            </a:r>
            <a:r>
              <a:rPr lang="en-CA" dirty="0"/>
              <a:t>“Roses are red”</a:t>
            </a:r>
          </a:p>
          <a:p>
            <a:pPr marL="0" indent="0">
              <a:buNone/>
            </a:pPr>
            <a:r>
              <a:rPr lang="en-CA" dirty="0"/>
              <a:t>	</a:t>
            </a:r>
            <a:r>
              <a:rPr lang="en-CA" dirty="0" err="1"/>
              <a:t>ch</a:t>
            </a:r>
            <a:r>
              <a:rPr lang="en-CA" dirty="0"/>
              <a:t> = </a:t>
            </a:r>
            <a:r>
              <a:rPr lang="en-CA" dirty="0" err="1"/>
              <a:t>my_string</a:t>
            </a:r>
            <a:r>
              <a:rPr lang="en-CA" dirty="0"/>
              <a:t>[7]</a:t>
            </a:r>
            <a:br>
              <a:rPr lang="en-CA" dirty="0"/>
            </a:br>
            <a:r>
              <a:rPr lang="en-CA" dirty="0"/>
              <a:t>	print(</a:t>
            </a:r>
            <a:r>
              <a:rPr lang="en-CA" dirty="0" err="1"/>
              <a:t>ch</a:t>
            </a:r>
            <a:r>
              <a:rPr lang="en-CA" dirty="0"/>
              <a:t>)</a:t>
            </a:r>
          </a:p>
          <a:p>
            <a:pPr marL="0" indent="0">
              <a:buNone/>
            </a:pPr>
            <a:endParaRPr lang="en-CA" dirty="0"/>
          </a:p>
          <a:p>
            <a:pPr marL="0" indent="0">
              <a:buNone/>
            </a:pPr>
            <a:r>
              <a:rPr lang="en-CA" dirty="0"/>
              <a:t>The above code will display:    r</a:t>
            </a:r>
          </a:p>
          <a:p>
            <a:pPr marL="0" indent="0">
              <a:buNone/>
            </a:pPr>
            <a:r>
              <a:rPr lang="en-CA" dirty="0"/>
              <a:t> </a:t>
            </a:r>
          </a:p>
          <a:p>
            <a:pPr marL="0" indent="0">
              <a:buNone/>
            </a:pPr>
            <a:endParaRPr lang="en-CA" dirty="0"/>
          </a:p>
        </p:txBody>
      </p:sp>
      <p:sp>
        <p:nvSpPr>
          <p:cNvPr id="2" name="Footer Placeholder 1">
            <a:extLst>
              <a:ext uri="{FF2B5EF4-FFF2-40B4-BE49-F238E27FC236}">
                <a16:creationId xmlns:a16="http://schemas.microsoft.com/office/drawing/2014/main" id="{A684E82A-6188-4068-B034-C8BD30F03FF0}"/>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B07D74D2-EA63-402E-83D7-51584FD64486}"/>
              </a:ext>
            </a:extLst>
          </p:cNvPr>
          <p:cNvSpPr>
            <a:spLocks noGrp="1"/>
          </p:cNvSpPr>
          <p:nvPr>
            <p:ph type="sldNum" sz="quarter" idx="12"/>
          </p:nvPr>
        </p:nvSpPr>
        <p:spPr/>
        <p:txBody>
          <a:bodyPr/>
          <a:lstStyle/>
          <a:p>
            <a:fld id="{46044285-87CD-4574-9037-722E1F080841}" type="slidenum">
              <a:rPr lang="en-CA" smtClean="0"/>
              <a:t>24</a:t>
            </a:fld>
            <a:endParaRPr lang="en-CA"/>
          </a:p>
        </p:txBody>
      </p:sp>
      <p:pic>
        <p:nvPicPr>
          <p:cNvPr id="5" name="Picture 4"/>
          <p:cNvPicPr>
            <a:picLocks noChangeAspect="1"/>
          </p:cNvPicPr>
          <p:nvPr/>
        </p:nvPicPr>
        <p:blipFill>
          <a:blip r:embed="rId2"/>
          <a:stretch>
            <a:fillRect/>
          </a:stretch>
        </p:blipFill>
        <p:spPr>
          <a:xfrm>
            <a:off x="1221825" y="1672864"/>
            <a:ext cx="9748349" cy="1213209"/>
          </a:xfrm>
          <a:prstGeom prst="rect">
            <a:avLst/>
          </a:prstGeom>
        </p:spPr>
      </p:pic>
      <p:pic>
        <p:nvPicPr>
          <p:cNvPr id="7" name="Picture 6"/>
          <p:cNvPicPr>
            <a:picLocks noChangeAspect="1"/>
          </p:cNvPicPr>
          <p:nvPr/>
        </p:nvPicPr>
        <p:blipFill>
          <a:blip r:embed="rId3"/>
          <a:stretch>
            <a:fillRect/>
          </a:stretch>
        </p:blipFill>
        <p:spPr>
          <a:xfrm>
            <a:off x="5983759" y="3250728"/>
            <a:ext cx="4343400" cy="2333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95835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854075"/>
          </a:xfrm>
        </p:spPr>
        <p:txBody>
          <a:bodyPr/>
          <a:lstStyle/>
          <a:p>
            <a:r>
              <a:rPr lang="en-CA"/>
              <a:t>String: indexing and slicing</a:t>
            </a:r>
            <a:endParaRPr lang="en-CA" dirty="0"/>
          </a:p>
        </p:txBody>
      </p:sp>
      <p:sp>
        <p:nvSpPr>
          <p:cNvPr id="3" name="Content Placeholder 2"/>
          <p:cNvSpPr>
            <a:spLocks noGrp="1"/>
          </p:cNvSpPr>
          <p:nvPr>
            <p:ph idx="1"/>
          </p:nvPr>
        </p:nvSpPr>
        <p:spPr>
          <a:xfrm>
            <a:off x="838200" y="1219200"/>
            <a:ext cx="10515600" cy="4957763"/>
          </a:xfrm>
        </p:spPr>
        <p:txBody>
          <a:bodyPr/>
          <a:lstStyle/>
          <a:p>
            <a:r>
              <a:rPr lang="en-CA"/>
              <a:t>Be careful! You </a:t>
            </a:r>
            <a:r>
              <a:rPr lang="en-CA" dirty="0"/>
              <a:t>can use the index to access the character but you cannot use the index to change the character.</a:t>
            </a:r>
          </a:p>
          <a:p>
            <a:endParaRPr lang="en-CA" dirty="0"/>
          </a:p>
          <a:p>
            <a:endParaRPr lang="en-CA" dirty="0"/>
          </a:p>
          <a:p>
            <a:endParaRPr lang="en-CA" dirty="0"/>
          </a:p>
          <a:p>
            <a:endParaRPr lang="en-CA" dirty="0"/>
          </a:p>
          <a:p>
            <a:endParaRPr lang="en-CA" dirty="0"/>
          </a:p>
          <a:p>
            <a:endParaRPr lang="en-CA" dirty="0"/>
          </a:p>
          <a:p>
            <a:r>
              <a:rPr lang="en-CA" dirty="0"/>
              <a:t>This is </a:t>
            </a:r>
            <a:r>
              <a:rPr lang="en-CA"/>
              <a:t>because a string is </a:t>
            </a:r>
            <a:r>
              <a:rPr lang="en-CA" u="sng"/>
              <a:t>immutable</a:t>
            </a:r>
            <a:r>
              <a:rPr lang="en-CA"/>
              <a:t>; </a:t>
            </a:r>
            <a:r>
              <a:rPr lang="en-CA" dirty="0"/>
              <a:t>once it is created it cannot be changed.</a:t>
            </a:r>
          </a:p>
          <a:p>
            <a:pPr marL="0" indent="0">
              <a:buNone/>
            </a:pPr>
            <a:endParaRPr lang="en-CA" dirty="0"/>
          </a:p>
          <a:p>
            <a:endParaRPr lang="en-CA" dirty="0"/>
          </a:p>
        </p:txBody>
      </p:sp>
      <p:sp>
        <p:nvSpPr>
          <p:cNvPr id="2" name="Footer Placeholder 1">
            <a:extLst>
              <a:ext uri="{FF2B5EF4-FFF2-40B4-BE49-F238E27FC236}">
                <a16:creationId xmlns:a16="http://schemas.microsoft.com/office/drawing/2014/main" id="{77A67685-2D27-47A5-A1BE-B216F32A447E}"/>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02F0C307-31BA-4FEA-8789-B757BBAA2EBF}"/>
              </a:ext>
            </a:extLst>
          </p:cNvPr>
          <p:cNvSpPr>
            <a:spLocks noGrp="1"/>
          </p:cNvSpPr>
          <p:nvPr>
            <p:ph type="sldNum" sz="quarter" idx="12"/>
          </p:nvPr>
        </p:nvSpPr>
        <p:spPr/>
        <p:txBody>
          <a:bodyPr/>
          <a:lstStyle/>
          <a:p>
            <a:fld id="{46044285-87CD-4574-9037-722E1F080841}" type="slidenum">
              <a:rPr lang="en-CA" smtClean="0"/>
              <a:t>25</a:t>
            </a:fld>
            <a:endParaRPr lang="en-CA"/>
          </a:p>
        </p:txBody>
      </p:sp>
      <p:pic>
        <p:nvPicPr>
          <p:cNvPr id="5" name="Picture 4"/>
          <p:cNvPicPr/>
          <p:nvPr/>
        </p:nvPicPr>
        <p:blipFill>
          <a:blip r:embed="rId2"/>
          <a:stretch>
            <a:fillRect/>
          </a:stretch>
        </p:blipFill>
        <p:spPr>
          <a:xfrm>
            <a:off x="1108165" y="2221503"/>
            <a:ext cx="7347857" cy="24811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99137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863" y="220746"/>
            <a:ext cx="10515600" cy="902201"/>
          </a:xfrm>
        </p:spPr>
        <p:txBody>
          <a:bodyPr/>
          <a:lstStyle/>
          <a:p>
            <a:r>
              <a:rPr lang="en-CA"/>
              <a:t>String slicing</a:t>
            </a:r>
            <a:endParaRPr lang="en-CA" dirty="0"/>
          </a:p>
        </p:txBody>
      </p:sp>
      <p:sp>
        <p:nvSpPr>
          <p:cNvPr id="3" name="Content Placeholder 2"/>
          <p:cNvSpPr>
            <a:spLocks noGrp="1"/>
          </p:cNvSpPr>
          <p:nvPr>
            <p:ph idx="1"/>
          </p:nvPr>
        </p:nvSpPr>
        <p:spPr>
          <a:xfrm>
            <a:off x="838200" y="1251284"/>
            <a:ext cx="10515600" cy="4925679"/>
          </a:xfrm>
        </p:spPr>
        <p:txBody>
          <a:bodyPr>
            <a:normAutofit fontScale="92500"/>
          </a:bodyPr>
          <a:lstStyle/>
          <a:p>
            <a:r>
              <a:rPr lang="en-CA" dirty="0"/>
              <a:t>A segment of a string is called a slice. Selecting a slice is similar to selecting a character.</a:t>
            </a:r>
          </a:p>
          <a:p>
            <a:r>
              <a:rPr lang="en-CA" dirty="0"/>
              <a:t>When slicing a string you are creating a substring from the original string.</a:t>
            </a:r>
          </a:p>
          <a:p>
            <a:r>
              <a:rPr lang="en-CA" dirty="0"/>
              <a:t>Example:</a:t>
            </a:r>
          </a:p>
          <a:p>
            <a:pPr marL="457200" lvl="1" indent="0">
              <a:buNone/>
            </a:pPr>
            <a:r>
              <a:rPr lang="en-CA" sz="2800">
                <a:solidFill>
                  <a:srgbClr val="080808"/>
                </a:solidFill>
                <a:effectLst/>
                <a:latin typeface="Calibri" panose="020F0502020204030204" pitchFamily="34" charset="0"/>
                <a:ea typeface="Calibri" panose="020F0502020204030204" pitchFamily="34" charset="0"/>
                <a:cs typeface="Arial" panose="020B0604020202020204" pitchFamily="34" charset="0"/>
              </a:rPr>
              <a:t>                      </a:t>
            </a:r>
            <a:br>
              <a:rPr lang="en-CA" sz="2800" b="1">
                <a:solidFill>
                  <a:srgbClr val="008080"/>
                </a:solidFill>
                <a:effectLst/>
                <a:latin typeface="Calibri" panose="020F0502020204030204" pitchFamily="34" charset="0"/>
                <a:ea typeface="Calibri" panose="020F0502020204030204" pitchFamily="34" charset="0"/>
                <a:cs typeface="Arial" panose="020B0604020202020204" pitchFamily="34" charset="0"/>
              </a:rPr>
            </a:br>
            <a:endParaRPr lang="en-CA" sz="2800" b="1">
              <a:solidFill>
                <a:srgbClr val="008080"/>
              </a:solidFill>
              <a:effectLst/>
              <a:latin typeface="Calibri" panose="020F0502020204030204" pitchFamily="34" charset="0"/>
              <a:ea typeface="Calibri" panose="020F0502020204030204" pitchFamily="34" charset="0"/>
              <a:cs typeface="Arial" panose="020B0604020202020204" pitchFamily="34" charset="0"/>
            </a:endParaRPr>
          </a:p>
          <a:p>
            <a:pPr marL="457200" lvl="1" indent="0">
              <a:buNone/>
            </a:pPr>
            <a:endParaRPr lang="en-CA" sz="2800" b="1">
              <a:solidFill>
                <a:srgbClr val="008080"/>
              </a:solidFill>
              <a:latin typeface="Calibri" panose="020F0502020204030204" pitchFamily="34" charset="0"/>
              <a:ea typeface="Calibri" panose="020F0502020204030204" pitchFamily="34" charset="0"/>
              <a:cs typeface="Arial" panose="020B0604020202020204" pitchFamily="34" charset="0"/>
            </a:endParaRPr>
          </a:p>
          <a:p>
            <a:pPr marL="457200" lvl="1" indent="0">
              <a:buNone/>
            </a:pPr>
            <a:endParaRPr lang="en-CA" sz="2800">
              <a:solidFill>
                <a:srgbClr val="000080"/>
              </a:solidFill>
              <a:effectLst/>
              <a:latin typeface="Calibri" panose="020F0502020204030204" pitchFamily="34" charset="0"/>
              <a:ea typeface="Calibri" panose="020F0502020204030204" pitchFamily="34" charset="0"/>
              <a:cs typeface="Arial" panose="020B0604020202020204" pitchFamily="34" charset="0"/>
            </a:endParaRPr>
          </a:p>
          <a:p>
            <a:pPr marL="457200" lvl="1" indent="0">
              <a:buNone/>
            </a:pPr>
            <a:r>
              <a:rPr lang="en-CA" sz="2800">
                <a:solidFill>
                  <a:srgbClr val="000080"/>
                </a:solidFill>
                <a:effectLst/>
                <a:latin typeface="Calibri" panose="020F0502020204030204" pitchFamily="34" charset="0"/>
                <a:ea typeface="Calibri" panose="020F0502020204030204" pitchFamily="34" charset="0"/>
                <a:cs typeface="Arial" panose="020B0604020202020204" pitchFamily="34" charset="0"/>
              </a:rPr>
              <a:t>print</a:t>
            </a:r>
            <a:r>
              <a:rPr lang="en-CA" sz="2800" dirty="0">
                <a:solidFill>
                  <a:srgbClr val="080808"/>
                </a:solidFill>
                <a:effectLst/>
                <a:latin typeface="Calibri" panose="020F0502020204030204" pitchFamily="34" charset="0"/>
                <a:ea typeface="Calibri" panose="020F0502020204030204" pitchFamily="34" charset="0"/>
                <a:cs typeface="Arial" panose="020B0604020202020204" pitchFamily="34" charset="0"/>
              </a:rPr>
              <a:t>(message[</a:t>
            </a:r>
            <a:r>
              <a:rPr lang="en-CA" sz="2800" dirty="0">
                <a:solidFill>
                  <a:srgbClr val="1750EB"/>
                </a:solidFill>
                <a:effectLst/>
                <a:latin typeface="Calibri" panose="020F0502020204030204" pitchFamily="34" charset="0"/>
                <a:ea typeface="Calibri" panose="020F0502020204030204" pitchFamily="34" charset="0"/>
                <a:cs typeface="Arial" panose="020B0604020202020204" pitchFamily="34" charset="0"/>
              </a:rPr>
              <a:t>6</a:t>
            </a:r>
            <a:r>
              <a:rPr lang="en-CA" sz="2800" dirty="0">
                <a:solidFill>
                  <a:srgbClr val="080808"/>
                </a:solidFill>
                <a:effectLst/>
                <a:latin typeface="Calibri" panose="020F0502020204030204" pitchFamily="34" charset="0"/>
                <a:ea typeface="Calibri" panose="020F0502020204030204" pitchFamily="34" charset="0"/>
                <a:cs typeface="Arial" panose="020B0604020202020204" pitchFamily="34" charset="0"/>
              </a:rPr>
              <a:t>:</a:t>
            </a:r>
            <a:r>
              <a:rPr lang="en-CA" sz="2800" dirty="0">
                <a:solidFill>
                  <a:srgbClr val="1750EB"/>
                </a:solidFill>
                <a:effectLst/>
                <a:latin typeface="Calibri" panose="020F0502020204030204" pitchFamily="34" charset="0"/>
                <a:ea typeface="Calibri" panose="020F0502020204030204" pitchFamily="34" charset="0"/>
                <a:cs typeface="Arial" panose="020B0604020202020204" pitchFamily="34" charset="0"/>
              </a:rPr>
              <a:t>9</a:t>
            </a:r>
            <a:r>
              <a:rPr lang="en-CA" sz="2800" dirty="0">
                <a:solidFill>
                  <a:srgbClr val="080808"/>
                </a:solidFill>
                <a:effectLst/>
                <a:latin typeface="Calibri" panose="020F0502020204030204" pitchFamily="34" charset="0"/>
                <a:ea typeface="Calibri" panose="020F0502020204030204" pitchFamily="34" charset="0"/>
                <a:cs typeface="Arial" panose="020B0604020202020204" pitchFamily="34" charset="0"/>
              </a:rPr>
              <a:t>])</a:t>
            </a:r>
            <a:endParaRPr lang="en-CA" sz="2800" dirty="0"/>
          </a:p>
          <a:p>
            <a:pPr marL="0" indent="0">
              <a:buNone/>
            </a:pPr>
            <a:r>
              <a:rPr lang="en-CA" dirty="0"/>
              <a:t>The above code will display</a:t>
            </a:r>
            <a:r>
              <a:rPr lang="en-CA"/>
              <a:t>:  are</a:t>
            </a:r>
          </a:p>
          <a:p>
            <a:pPr marL="0" indent="0">
              <a:buNone/>
            </a:pPr>
            <a:r>
              <a:rPr lang="en-CA" b="1"/>
              <a:t>The 6 is included; the 9 is not.</a:t>
            </a:r>
            <a:endParaRPr lang="en-CA" b="1" dirty="0"/>
          </a:p>
        </p:txBody>
      </p:sp>
      <p:sp>
        <p:nvSpPr>
          <p:cNvPr id="4" name="Footer Placeholder 3">
            <a:extLst>
              <a:ext uri="{FF2B5EF4-FFF2-40B4-BE49-F238E27FC236}">
                <a16:creationId xmlns:a16="http://schemas.microsoft.com/office/drawing/2014/main" id="{9A12586D-4DA5-4207-B735-E24631FB3C45}"/>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16F72670-4B98-40AE-8FC5-9B5FF735DC92}"/>
              </a:ext>
            </a:extLst>
          </p:cNvPr>
          <p:cNvSpPr>
            <a:spLocks noGrp="1"/>
          </p:cNvSpPr>
          <p:nvPr>
            <p:ph type="sldNum" sz="quarter" idx="12"/>
          </p:nvPr>
        </p:nvSpPr>
        <p:spPr/>
        <p:txBody>
          <a:bodyPr/>
          <a:lstStyle/>
          <a:p>
            <a:fld id="{46044285-87CD-4574-9037-722E1F080841}" type="slidenum">
              <a:rPr lang="en-CA" smtClean="0"/>
              <a:t>26</a:t>
            </a:fld>
            <a:endParaRPr lang="en-CA"/>
          </a:p>
        </p:txBody>
      </p:sp>
      <p:pic>
        <p:nvPicPr>
          <p:cNvPr id="7" name="Picture 6">
            <a:extLst>
              <a:ext uri="{FF2B5EF4-FFF2-40B4-BE49-F238E27FC236}">
                <a16:creationId xmlns:a16="http://schemas.microsoft.com/office/drawing/2014/main" id="{230E3988-C01B-49AA-AE84-020F4D907AF7}"/>
              </a:ext>
            </a:extLst>
          </p:cNvPr>
          <p:cNvPicPr>
            <a:picLocks noChangeAspect="1"/>
          </p:cNvPicPr>
          <p:nvPr/>
        </p:nvPicPr>
        <p:blipFill>
          <a:blip r:embed="rId2"/>
          <a:stretch>
            <a:fillRect/>
          </a:stretch>
        </p:blipFill>
        <p:spPr>
          <a:xfrm>
            <a:off x="1359422" y="3714123"/>
            <a:ext cx="4086225" cy="971550"/>
          </a:xfrm>
          <a:prstGeom prst="rect">
            <a:avLst/>
          </a:prstGeom>
        </p:spPr>
      </p:pic>
    </p:spTree>
    <p:extLst>
      <p:ext uri="{BB962C8B-B14F-4D97-AF65-F5344CB8AC3E}">
        <p14:creationId xmlns:p14="http://schemas.microsoft.com/office/powerpoint/2010/main" val="82855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09863" y="220746"/>
            <a:ext cx="10515600" cy="902201"/>
          </a:xfrm>
        </p:spPr>
        <p:txBody>
          <a:bodyPr/>
          <a:lstStyle/>
          <a:p>
            <a:r>
              <a:rPr lang="en-CA"/>
              <a:t>String slicing</a:t>
            </a:r>
            <a:endParaRPr lang="en-CA" dirty="0"/>
          </a:p>
        </p:txBody>
      </p:sp>
      <p:sp>
        <p:nvSpPr>
          <p:cNvPr id="3" name="Content Placeholder 2"/>
          <p:cNvSpPr>
            <a:spLocks noGrp="1"/>
          </p:cNvSpPr>
          <p:nvPr>
            <p:ph idx="1"/>
          </p:nvPr>
        </p:nvSpPr>
        <p:spPr>
          <a:xfrm>
            <a:off x="709863" y="1122947"/>
            <a:ext cx="10515600" cy="5021932"/>
          </a:xfrm>
        </p:spPr>
        <p:txBody>
          <a:bodyPr/>
          <a:lstStyle/>
          <a:p>
            <a:r>
              <a:rPr lang="en-CA" dirty="0"/>
              <a:t>The operator [</a:t>
            </a:r>
            <a:r>
              <a:rPr lang="en-CA" dirty="0" err="1"/>
              <a:t>n:m</a:t>
            </a:r>
            <a:r>
              <a:rPr lang="en-CA" dirty="0"/>
              <a:t>] returns the part of the string starting from n index inclusive to m index exclusive. </a:t>
            </a:r>
            <a:r>
              <a:rPr lang="en-CA" b="1" dirty="0"/>
              <a:t>n should always be less than m.</a:t>
            </a:r>
          </a:p>
          <a:p>
            <a:r>
              <a:rPr lang="en-CA" dirty="0"/>
              <a:t>If the first index is the same as the last index the result is an empty string, an empty string (‘’) is a string with 0 characters.</a:t>
            </a:r>
          </a:p>
          <a:p>
            <a:r>
              <a:rPr lang="en-CA" dirty="0"/>
              <a:t>Example:</a:t>
            </a:r>
          </a:p>
        </p:txBody>
      </p:sp>
      <p:sp>
        <p:nvSpPr>
          <p:cNvPr id="2" name="Footer Placeholder 1">
            <a:extLst>
              <a:ext uri="{FF2B5EF4-FFF2-40B4-BE49-F238E27FC236}">
                <a16:creationId xmlns:a16="http://schemas.microsoft.com/office/drawing/2014/main" id="{05281B04-CDD7-42F8-AE73-F228FD6EEACA}"/>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77E10750-EFFC-45E7-98A6-053D075042DB}"/>
              </a:ext>
            </a:extLst>
          </p:cNvPr>
          <p:cNvSpPr>
            <a:spLocks noGrp="1"/>
          </p:cNvSpPr>
          <p:nvPr>
            <p:ph type="sldNum" sz="quarter" idx="12"/>
          </p:nvPr>
        </p:nvSpPr>
        <p:spPr/>
        <p:txBody>
          <a:bodyPr/>
          <a:lstStyle/>
          <a:p>
            <a:fld id="{46044285-87CD-4574-9037-722E1F080841}" type="slidenum">
              <a:rPr lang="en-CA" smtClean="0"/>
              <a:t>27</a:t>
            </a:fld>
            <a:endParaRPr lang="en-CA"/>
          </a:p>
        </p:txBody>
      </p:sp>
      <p:pic>
        <p:nvPicPr>
          <p:cNvPr id="7" name="Picture 6"/>
          <p:cNvPicPr/>
          <p:nvPr/>
        </p:nvPicPr>
        <p:blipFill>
          <a:blip r:embed="rId2"/>
          <a:stretch>
            <a:fillRect/>
          </a:stretch>
        </p:blipFill>
        <p:spPr>
          <a:xfrm>
            <a:off x="1910020" y="3480119"/>
            <a:ext cx="6749967" cy="25251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62603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09863" y="220746"/>
            <a:ext cx="10515600" cy="902201"/>
          </a:xfrm>
        </p:spPr>
        <p:txBody>
          <a:bodyPr/>
          <a:lstStyle/>
          <a:p>
            <a:r>
              <a:rPr lang="en-CA"/>
              <a:t>String slicing</a:t>
            </a:r>
            <a:endParaRPr lang="en-CA" dirty="0"/>
          </a:p>
        </p:txBody>
      </p:sp>
      <p:sp>
        <p:nvSpPr>
          <p:cNvPr id="3" name="Content Placeholder 2"/>
          <p:cNvSpPr>
            <a:spLocks noGrp="1"/>
          </p:cNvSpPr>
          <p:nvPr>
            <p:ph idx="1"/>
          </p:nvPr>
        </p:nvSpPr>
        <p:spPr>
          <a:xfrm>
            <a:off x="374469" y="1122947"/>
            <a:ext cx="11416937" cy="5452024"/>
          </a:xfrm>
        </p:spPr>
        <p:txBody>
          <a:bodyPr/>
          <a:lstStyle/>
          <a:p>
            <a:r>
              <a:rPr lang="en-CA" dirty="0"/>
              <a:t>Negative numbers can be used as indexes to identify character positions relative to the end of the string.</a:t>
            </a:r>
          </a:p>
          <a:p>
            <a:r>
              <a:rPr lang="en-CA"/>
              <a:t>The Python </a:t>
            </a:r>
            <a:r>
              <a:rPr lang="en-CA" dirty="0"/>
              <a:t>interpreter adds the negative index to the length of the string to determine the position of the character.</a:t>
            </a:r>
          </a:p>
          <a:p>
            <a:r>
              <a:rPr lang="en-CA" dirty="0"/>
              <a:t>Index[-1] identifies the last character in a string,[ -2] identifies the next to last character and so forth.</a:t>
            </a:r>
          </a:p>
          <a:p>
            <a:pPr marL="0" indent="0">
              <a:buNone/>
            </a:pPr>
            <a:r>
              <a:rPr lang="en-CA" dirty="0"/>
              <a:t>  my_str = “THIS IS A TEST!”</a:t>
            </a:r>
          </a:p>
          <a:p>
            <a:endParaRPr lang="en-CA" dirty="0"/>
          </a:p>
          <a:p>
            <a:pPr marL="0" indent="0">
              <a:buNone/>
            </a:pPr>
            <a:endParaRPr lang="en-CA" dirty="0"/>
          </a:p>
        </p:txBody>
      </p:sp>
      <p:sp>
        <p:nvSpPr>
          <p:cNvPr id="2" name="Footer Placeholder 1">
            <a:extLst>
              <a:ext uri="{FF2B5EF4-FFF2-40B4-BE49-F238E27FC236}">
                <a16:creationId xmlns:a16="http://schemas.microsoft.com/office/drawing/2014/main" id="{2C8CF022-8746-4E28-994E-3AABEFD66C83}"/>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EAD1FDA9-D50B-468B-9E8A-B701D18F46F1}"/>
              </a:ext>
            </a:extLst>
          </p:cNvPr>
          <p:cNvSpPr>
            <a:spLocks noGrp="1"/>
          </p:cNvSpPr>
          <p:nvPr>
            <p:ph type="sldNum" sz="quarter" idx="12"/>
          </p:nvPr>
        </p:nvSpPr>
        <p:spPr/>
        <p:txBody>
          <a:bodyPr/>
          <a:lstStyle/>
          <a:p>
            <a:fld id="{46044285-87CD-4574-9037-722E1F080841}" type="slidenum">
              <a:rPr lang="en-CA" smtClean="0"/>
              <a:t>28</a:t>
            </a:fld>
            <a:endParaRPr lang="en-CA"/>
          </a:p>
        </p:txBody>
      </p:sp>
      <p:graphicFrame>
        <p:nvGraphicFramePr>
          <p:cNvPr id="5" name="Table 4"/>
          <p:cNvGraphicFramePr>
            <a:graphicFrameLocks noGrp="1"/>
          </p:cNvGraphicFramePr>
          <p:nvPr>
            <p:extLst>
              <p:ext uri="{D42A27DB-BD31-4B8C-83A1-F6EECF244321}">
                <p14:modId xmlns:p14="http://schemas.microsoft.com/office/powerpoint/2010/main" val="227643601"/>
              </p:ext>
            </p:extLst>
          </p:nvPr>
        </p:nvGraphicFramePr>
        <p:xfrm>
          <a:off x="709859" y="4345577"/>
          <a:ext cx="10643939" cy="1831386"/>
        </p:xfrm>
        <a:graphic>
          <a:graphicData uri="http://schemas.openxmlformats.org/drawingml/2006/table">
            <a:tbl>
              <a:tblPr firstRow="1" bandRow="1">
                <a:tableStyleId>{BC89EF96-8CEA-46FF-86C4-4CE0E7609802}</a:tableStyleId>
              </a:tblPr>
              <a:tblGrid>
                <a:gridCol w="706684">
                  <a:extLst>
                    <a:ext uri="{9D8B030D-6E8A-4147-A177-3AD203B41FA5}">
                      <a16:colId xmlns:a16="http://schemas.microsoft.com/office/drawing/2014/main" val="20000"/>
                    </a:ext>
                  </a:extLst>
                </a:gridCol>
                <a:gridCol w="707677">
                  <a:extLst>
                    <a:ext uri="{9D8B030D-6E8A-4147-A177-3AD203B41FA5}">
                      <a16:colId xmlns:a16="http://schemas.microsoft.com/office/drawing/2014/main" val="20001"/>
                    </a:ext>
                  </a:extLst>
                </a:gridCol>
                <a:gridCol w="706684">
                  <a:extLst>
                    <a:ext uri="{9D8B030D-6E8A-4147-A177-3AD203B41FA5}">
                      <a16:colId xmlns:a16="http://schemas.microsoft.com/office/drawing/2014/main" val="20002"/>
                    </a:ext>
                  </a:extLst>
                </a:gridCol>
                <a:gridCol w="706684">
                  <a:extLst>
                    <a:ext uri="{9D8B030D-6E8A-4147-A177-3AD203B41FA5}">
                      <a16:colId xmlns:a16="http://schemas.microsoft.com/office/drawing/2014/main" val="20003"/>
                    </a:ext>
                  </a:extLst>
                </a:gridCol>
                <a:gridCol w="679886">
                  <a:extLst>
                    <a:ext uri="{9D8B030D-6E8A-4147-A177-3AD203B41FA5}">
                      <a16:colId xmlns:a16="http://schemas.microsoft.com/office/drawing/2014/main" val="20004"/>
                    </a:ext>
                  </a:extLst>
                </a:gridCol>
                <a:gridCol w="778146">
                  <a:extLst>
                    <a:ext uri="{9D8B030D-6E8A-4147-A177-3AD203B41FA5}">
                      <a16:colId xmlns:a16="http://schemas.microsoft.com/office/drawing/2014/main" val="20005"/>
                    </a:ext>
                  </a:extLst>
                </a:gridCol>
                <a:gridCol w="704700">
                  <a:extLst>
                    <a:ext uri="{9D8B030D-6E8A-4147-A177-3AD203B41FA5}">
                      <a16:colId xmlns:a16="http://schemas.microsoft.com/office/drawing/2014/main" val="20006"/>
                    </a:ext>
                  </a:extLst>
                </a:gridCol>
                <a:gridCol w="704700">
                  <a:extLst>
                    <a:ext uri="{9D8B030D-6E8A-4147-A177-3AD203B41FA5}">
                      <a16:colId xmlns:a16="http://schemas.microsoft.com/office/drawing/2014/main" val="20007"/>
                    </a:ext>
                  </a:extLst>
                </a:gridCol>
                <a:gridCol w="705693">
                  <a:extLst>
                    <a:ext uri="{9D8B030D-6E8A-4147-A177-3AD203B41FA5}">
                      <a16:colId xmlns:a16="http://schemas.microsoft.com/office/drawing/2014/main" val="20008"/>
                    </a:ext>
                  </a:extLst>
                </a:gridCol>
                <a:gridCol w="704700">
                  <a:extLst>
                    <a:ext uri="{9D8B030D-6E8A-4147-A177-3AD203B41FA5}">
                      <a16:colId xmlns:a16="http://schemas.microsoft.com/office/drawing/2014/main" val="20009"/>
                    </a:ext>
                  </a:extLst>
                </a:gridCol>
                <a:gridCol w="707677">
                  <a:extLst>
                    <a:ext uri="{9D8B030D-6E8A-4147-A177-3AD203B41FA5}">
                      <a16:colId xmlns:a16="http://schemas.microsoft.com/office/drawing/2014/main" val="20010"/>
                    </a:ext>
                  </a:extLst>
                </a:gridCol>
                <a:gridCol w="707677">
                  <a:extLst>
                    <a:ext uri="{9D8B030D-6E8A-4147-A177-3AD203B41FA5}">
                      <a16:colId xmlns:a16="http://schemas.microsoft.com/office/drawing/2014/main" val="20011"/>
                    </a:ext>
                  </a:extLst>
                </a:gridCol>
                <a:gridCol w="707677">
                  <a:extLst>
                    <a:ext uri="{9D8B030D-6E8A-4147-A177-3AD203B41FA5}">
                      <a16:colId xmlns:a16="http://schemas.microsoft.com/office/drawing/2014/main" val="20012"/>
                    </a:ext>
                  </a:extLst>
                </a:gridCol>
                <a:gridCol w="707677">
                  <a:extLst>
                    <a:ext uri="{9D8B030D-6E8A-4147-A177-3AD203B41FA5}">
                      <a16:colId xmlns:a16="http://schemas.microsoft.com/office/drawing/2014/main" val="20013"/>
                    </a:ext>
                  </a:extLst>
                </a:gridCol>
                <a:gridCol w="707677">
                  <a:extLst>
                    <a:ext uri="{9D8B030D-6E8A-4147-A177-3AD203B41FA5}">
                      <a16:colId xmlns:a16="http://schemas.microsoft.com/office/drawing/2014/main" val="20014"/>
                    </a:ext>
                  </a:extLst>
                </a:gridCol>
              </a:tblGrid>
              <a:tr h="861640">
                <a:tc>
                  <a:txBody>
                    <a:bodyPr/>
                    <a:lstStyle/>
                    <a:p>
                      <a:pPr algn="ctr">
                        <a:lnSpc>
                          <a:spcPct val="107000"/>
                        </a:lnSpc>
                        <a:spcAft>
                          <a:spcPts val="0"/>
                        </a:spcAft>
                      </a:pPr>
                      <a:r>
                        <a:rPr lang="en-CA" sz="2800" kern="1200" dirty="0">
                          <a:effectLst/>
                        </a:rPr>
                        <a:t>T</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H</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I</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S</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nSpc>
                          <a:spcPct val="107000"/>
                        </a:lnSpc>
                      </a:pPr>
                      <a:endParaRPr lang="en-CA" sz="2800" dirty="0">
                        <a:effectLst/>
                        <a:latin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I</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S</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nSpc>
                          <a:spcPct val="107000"/>
                        </a:lnSpc>
                      </a:pPr>
                      <a:endParaRPr lang="en-CA" sz="2800" dirty="0">
                        <a:effectLst/>
                        <a:latin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a:effectLst/>
                        </a:rPr>
                        <a:t>A</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nSpc>
                          <a:spcPct val="107000"/>
                        </a:lnSpc>
                      </a:pPr>
                      <a:endParaRPr lang="en-CA" sz="2800">
                        <a:effectLst/>
                        <a:latin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a:effectLst/>
                        </a:rPr>
                        <a:t>T</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a:effectLst/>
                        </a:rPr>
                        <a:t>E</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a:effectLst/>
                        </a:rPr>
                        <a:t>S</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a:effectLst/>
                        </a:rPr>
                        <a:t>T</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a:effectLst/>
                        </a:rPr>
                        <a:t>!</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0000"/>
                  </a:ext>
                </a:extLst>
              </a:tr>
              <a:tr h="969746">
                <a:tc>
                  <a:txBody>
                    <a:bodyPr/>
                    <a:lstStyle/>
                    <a:p>
                      <a:pPr algn="ctr">
                        <a:lnSpc>
                          <a:spcPct val="107000"/>
                        </a:lnSpc>
                        <a:spcAft>
                          <a:spcPts val="0"/>
                        </a:spcAft>
                      </a:pPr>
                      <a:r>
                        <a:rPr lang="en-CA" sz="2800" kern="1200">
                          <a:effectLst/>
                        </a:rPr>
                        <a:t>-15</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a:effectLst/>
                        </a:rPr>
                        <a:t>-14</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a:effectLst/>
                        </a:rPr>
                        <a:t>-13</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a:effectLst/>
                        </a:rPr>
                        <a:t>-12</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nSpc>
                          <a:spcPct val="107000"/>
                        </a:lnSpc>
                        <a:spcAft>
                          <a:spcPts val="0"/>
                        </a:spcAft>
                      </a:pPr>
                      <a:r>
                        <a:rPr lang="en-CA" sz="2800" kern="1200">
                          <a:effectLst/>
                        </a:rPr>
                        <a:t>-11</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a:effectLst/>
                        </a:rPr>
                        <a:t>-10</a:t>
                      </a:r>
                      <a:endParaRPr lang="en-CA" sz="28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-9</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-8</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-7</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-6</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-5</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-4</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-3</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-2</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800" kern="1200" dirty="0">
                          <a:effectLst/>
                        </a:rPr>
                        <a:t>-1</a:t>
                      </a:r>
                      <a:endParaRPr lang="en-CA" sz="28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94432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09863" y="220746"/>
            <a:ext cx="10515600" cy="902201"/>
          </a:xfrm>
        </p:spPr>
        <p:txBody>
          <a:bodyPr/>
          <a:lstStyle/>
          <a:p>
            <a:r>
              <a:rPr lang="en-CA"/>
              <a:t>String slicing</a:t>
            </a:r>
            <a:endParaRPr lang="en-CA" dirty="0"/>
          </a:p>
        </p:txBody>
      </p:sp>
      <p:sp>
        <p:nvSpPr>
          <p:cNvPr id="3" name="Content Placeholder 2"/>
          <p:cNvSpPr>
            <a:spLocks noGrp="1"/>
          </p:cNvSpPr>
          <p:nvPr>
            <p:ph idx="1"/>
          </p:nvPr>
        </p:nvSpPr>
        <p:spPr>
          <a:xfrm>
            <a:off x="838200" y="1122947"/>
            <a:ext cx="10515600" cy="5054016"/>
          </a:xfrm>
        </p:spPr>
        <p:txBody>
          <a:bodyPr/>
          <a:lstStyle/>
          <a:p>
            <a:pPr marL="0" indent="0">
              <a:buNone/>
            </a:pPr>
            <a:r>
              <a:rPr lang="en-CA" dirty="0"/>
              <a:t> </a:t>
            </a:r>
          </a:p>
        </p:txBody>
      </p:sp>
      <p:sp>
        <p:nvSpPr>
          <p:cNvPr id="2" name="Footer Placeholder 1">
            <a:extLst>
              <a:ext uri="{FF2B5EF4-FFF2-40B4-BE49-F238E27FC236}">
                <a16:creationId xmlns:a16="http://schemas.microsoft.com/office/drawing/2014/main" id="{6AE4C319-959C-4CF9-A9AD-28F4EACFFA43}"/>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640A3904-0CA7-43FC-B1D2-1190EE3173C7}"/>
              </a:ext>
            </a:extLst>
          </p:cNvPr>
          <p:cNvSpPr>
            <a:spLocks noGrp="1"/>
          </p:cNvSpPr>
          <p:nvPr>
            <p:ph type="sldNum" sz="quarter" idx="12"/>
          </p:nvPr>
        </p:nvSpPr>
        <p:spPr/>
        <p:txBody>
          <a:bodyPr/>
          <a:lstStyle/>
          <a:p>
            <a:fld id="{46044285-87CD-4574-9037-722E1F080841}" type="slidenum">
              <a:rPr lang="en-CA" smtClean="0"/>
              <a:t>29</a:t>
            </a:fld>
            <a:endParaRPr lang="en-CA"/>
          </a:p>
        </p:txBody>
      </p:sp>
      <p:graphicFrame>
        <p:nvGraphicFramePr>
          <p:cNvPr id="7" name="Table 6"/>
          <p:cNvGraphicFramePr>
            <a:graphicFrameLocks noGrp="1"/>
          </p:cNvGraphicFramePr>
          <p:nvPr>
            <p:extLst>
              <p:ext uri="{D42A27DB-BD31-4B8C-83A1-F6EECF244321}">
                <p14:modId xmlns:p14="http://schemas.microsoft.com/office/powerpoint/2010/main" val="1930471911"/>
              </p:ext>
            </p:extLst>
          </p:nvPr>
        </p:nvGraphicFramePr>
        <p:xfrm>
          <a:off x="1231779" y="1477460"/>
          <a:ext cx="9851856" cy="1662903"/>
        </p:xfrm>
        <a:graphic>
          <a:graphicData uri="http://schemas.openxmlformats.org/drawingml/2006/table">
            <a:tbl>
              <a:tblPr firstRow="1" bandRow="1">
                <a:tableStyleId>{BC89EF96-8CEA-46FF-86C4-4CE0E7609802}</a:tableStyleId>
              </a:tblPr>
              <a:tblGrid>
                <a:gridCol w="655014">
                  <a:extLst>
                    <a:ext uri="{9D8B030D-6E8A-4147-A177-3AD203B41FA5}">
                      <a16:colId xmlns:a16="http://schemas.microsoft.com/office/drawing/2014/main" val="20000"/>
                    </a:ext>
                  </a:extLst>
                </a:gridCol>
                <a:gridCol w="655933">
                  <a:extLst>
                    <a:ext uri="{9D8B030D-6E8A-4147-A177-3AD203B41FA5}">
                      <a16:colId xmlns:a16="http://schemas.microsoft.com/office/drawing/2014/main" val="20001"/>
                    </a:ext>
                  </a:extLst>
                </a:gridCol>
                <a:gridCol w="655933">
                  <a:extLst>
                    <a:ext uri="{9D8B030D-6E8A-4147-A177-3AD203B41FA5}">
                      <a16:colId xmlns:a16="http://schemas.microsoft.com/office/drawing/2014/main" val="20002"/>
                    </a:ext>
                  </a:extLst>
                </a:gridCol>
                <a:gridCol w="655933">
                  <a:extLst>
                    <a:ext uri="{9D8B030D-6E8A-4147-A177-3AD203B41FA5}">
                      <a16:colId xmlns:a16="http://schemas.microsoft.com/office/drawing/2014/main" val="20003"/>
                    </a:ext>
                  </a:extLst>
                </a:gridCol>
                <a:gridCol w="655933">
                  <a:extLst>
                    <a:ext uri="{9D8B030D-6E8A-4147-A177-3AD203B41FA5}">
                      <a16:colId xmlns:a16="http://schemas.microsoft.com/office/drawing/2014/main" val="20004"/>
                    </a:ext>
                  </a:extLst>
                </a:gridCol>
                <a:gridCol w="655933">
                  <a:extLst>
                    <a:ext uri="{9D8B030D-6E8A-4147-A177-3AD203B41FA5}">
                      <a16:colId xmlns:a16="http://schemas.microsoft.com/office/drawing/2014/main" val="20005"/>
                    </a:ext>
                  </a:extLst>
                </a:gridCol>
                <a:gridCol w="655933">
                  <a:extLst>
                    <a:ext uri="{9D8B030D-6E8A-4147-A177-3AD203B41FA5}">
                      <a16:colId xmlns:a16="http://schemas.microsoft.com/office/drawing/2014/main" val="20006"/>
                    </a:ext>
                  </a:extLst>
                </a:gridCol>
                <a:gridCol w="655933">
                  <a:extLst>
                    <a:ext uri="{9D8B030D-6E8A-4147-A177-3AD203B41FA5}">
                      <a16:colId xmlns:a16="http://schemas.microsoft.com/office/drawing/2014/main" val="20007"/>
                    </a:ext>
                  </a:extLst>
                </a:gridCol>
                <a:gridCol w="655933">
                  <a:extLst>
                    <a:ext uri="{9D8B030D-6E8A-4147-A177-3AD203B41FA5}">
                      <a16:colId xmlns:a16="http://schemas.microsoft.com/office/drawing/2014/main" val="20008"/>
                    </a:ext>
                  </a:extLst>
                </a:gridCol>
                <a:gridCol w="655933">
                  <a:extLst>
                    <a:ext uri="{9D8B030D-6E8A-4147-A177-3AD203B41FA5}">
                      <a16:colId xmlns:a16="http://schemas.microsoft.com/office/drawing/2014/main" val="20009"/>
                    </a:ext>
                  </a:extLst>
                </a:gridCol>
                <a:gridCol w="658689">
                  <a:extLst>
                    <a:ext uri="{9D8B030D-6E8A-4147-A177-3AD203B41FA5}">
                      <a16:colId xmlns:a16="http://schemas.microsoft.com/office/drawing/2014/main" val="20010"/>
                    </a:ext>
                  </a:extLst>
                </a:gridCol>
                <a:gridCol w="658689">
                  <a:extLst>
                    <a:ext uri="{9D8B030D-6E8A-4147-A177-3AD203B41FA5}">
                      <a16:colId xmlns:a16="http://schemas.microsoft.com/office/drawing/2014/main" val="20011"/>
                    </a:ext>
                  </a:extLst>
                </a:gridCol>
                <a:gridCol w="658689">
                  <a:extLst>
                    <a:ext uri="{9D8B030D-6E8A-4147-A177-3AD203B41FA5}">
                      <a16:colId xmlns:a16="http://schemas.microsoft.com/office/drawing/2014/main" val="20012"/>
                    </a:ext>
                  </a:extLst>
                </a:gridCol>
                <a:gridCol w="658689">
                  <a:extLst>
                    <a:ext uri="{9D8B030D-6E8A-4147-A177-3AD203B41FA5}">
                      <a16:colId xmlns:a16="http://schemas.microsoft.com/office/drawing/2014/main" val="20013"/>
                    </a:ext>
                  </a:extLst>
                </a:gridCol>
                <a:gridCol w="658689">
                  <a:extLst>
                    <a:ext uri="{9D8B030D-6E8A-4147-A177-3AD203B41FA5}">
                      <a16:colId xmlns:a16="http://schemas.microsoft.com/office/drawing/2014/main" val="20014"/>
                    </a:ext>
                  </a:extLst>
                </a:gridCol>
              </a:tblGrid>
              <a:tr h="554301">
                <a:tc>
                  <a:txBody>
                    <a:bodyPr/>
                    <a:lstStyle/>
                    <a:p>
                      <a:pPr algn="ctr">
                        <a:lnSpc>
                          <a:spcPct val="107000"/>
                        </a:lnSpc>
                        <a:spcAft>
                          <a:spcPts val="0"/>
                        </a:spcAft>
                      </a:pPr>
                      <a:r>
                        <a:rPr lang="en-CA" sz="2400" kern="1200" dirty="0">
                          <a:effectLst/>
                        </a:rPr>
                        <a:t>T</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H</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I</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S</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nSpc>
                          <a:spcPct val="107000"/>
                        </a:lnSpc>
                      </a:pPr>
                      <a:endParaRPr lang="en-CA" sz="2400">
                        <a:effectLst/>
                        <a:latin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I</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S</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nSpc>
                          <a:spcPct val="107000"/>
                        </a:lnSpc>
                      </a:pPr>
                      <a:endParaRPr lang="en-CA" sz="2400">
                        <a:effectLst/>
                        <a:latin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A</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nSpc>
                          <a:spcPct val="107000"/>
                        </a:lnSpc>
                      </a:pPr>
                      <a:endParaRPr lang="en-CA" sz="2400">
                        <a:effectLst/>
                        <a:latin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T</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E</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S</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T</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0000"/>
                  </a:ext>
                </a:extLst>
              </a:tr>
              <a:tr h="554301">
                <a:tc>
                  <a:txBody>
                    <a:bodyPr/>
                    <a:lstStyle/>
                    <a:p>
                      <a:pPr algn="ctr">
                        <a:lnSpc>
                          <a:spcPct val="107000"/>
                        </a:lnSpc>
                        <a:spcAft>
                          <a:spcPts val="0"/>
                        </a:spcAft>
                      </a:pPr>
                      <a:r>
                        <a:rPr lang="en-CA" sz="2400" kern="1200">
                          <a:effectLst/>
                        </a:rPr>
                        <a:t>0</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1</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2</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3</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4</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5</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6</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7</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8</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9</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10</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11</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12</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13</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14</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0001"/>
                  </a:ext>
                </a:extLst>
              </a:tr>
              <a:tr h="554301">
                <a:tc>
                  <a:txBody>
                    <a:bodyPr/>
                    <a:lstStyle/>
                    <a:p>
                      <a:pPr algn="ctr">
                        <a:lnSpc>
                          <a:spcPct val="107000"/>
                        </a:lnSpc>
                        <a:spcAft>
                          <a:spcPts val="0"/>
                        </a:spcAft>
                      </a:pPr>
                      <a:r>
                        <a:rPr lang="en-CA" sz="2400" kern="1200">
                          <a:effectLst/>
                        </a:rPr>
                        <a:t>-15</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-14</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-13</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-12</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-11</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-10</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-9</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-8</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-7</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a:effectLst/>
                        </a:rPr>
                        <a:t>-6</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-5</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-4</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-3</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-2</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gn="ctr">
                        <a:lnSpc>
                          <a:spcPct val="107000"/>
                        </a:lnSpc>
                        <a:spcAft>
                          <a:spcPts val="0"/>
                        </a:spcAft>
                      </a:pPr>
                      <a:r>
                        <a:rPr lang="en-CA" sz="2400" kern="1200" dirty="0">
                          <a:effectLst/>
                        </a:rPr>
                        <a:t>-1</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1231779" y="3314641"/>
            <a:ext cx="8948002" cy="3139321"/>
          </a:xfrm>
          <a:prstGeom prst="rect">
            <a:avLst/>
          </a:prstGeom>
          <a:noFill/>
        </p:spPr>
        <p:txBody>
          <a:bodyPr wrap="square" rtlCol="0">
            <a:spAutoFit/>
          </a:bodyPr>
          <a:lstStyle/>
          <a:p>
            <a:endParaRPr lang="en-CA" dirty="0"/>
          </a:p>
          <a:p>
            <a:r>
              <a:rPr lang="en-CA" dirty="0"/>
              <a:t>my_str = “THIS IS A TEST!”</a:t>
            </a:r>
          </a:p>
          <a:p>
            <a:r>
              <a:rPr lang="en-CA" dirty="0"/>
              <a:t>my_str[0:4]	# “THIS”</a:t>
            </a:r>
          </a:p>
          <a:p>
            <a:r>
              <a:rPr lang="en-CA" dirty="0"/>
              <a:t>my_str[:4]	# “THIS”</a:t>
            </a:r>
          </a:p>
          <a:p>
            <a:r>
              <a:rPr lang="en-CA" dirty="0"/>
              <a:t>my_str[0:7]	# “THIS IS”</a:t>
            </a:r>
          </a:p>
          <a:p>
            <a:r>
              <a:rPr lang="en-CA" dirty="0"/>
              <a:t>my_str[:7]	# “THIS IS”</a:t>
            </a:r>
          </a:p>
          <a:p>
            <a:r>
              <a:rPr lang="en-CA" dirty="0"/>
              <a:t>my_str[10:14]	# “TEST”</a:t>
            </a:r>
          </a:p>
          <a:p>
            <a:r>
              <a:rPr lang="en-CA" dirty="0"/>
              <a:t>my_str[10:]	# “TEST!”</a:t>
            </a:r>
          </a:p>
          <a:p>
            <a:r>
              <a:rPr lang="en-CA" dirty="0"/>
              <a:t>my_str[:-1]	# “THIS IS A TEST” – all but the </a:t>
            </a:r>
            <a:r>
              <a:rPr lang="en-CA"/>
              <a:t>last character; chops off the final character</a:t>
            </a:r>
            <a:endParaRPr lang="en-CA" dirty="0"/>
          </a:p>
          <a:p>
            <a:endParaRPr lang="en-CA" dirty="0"/>
          </a:p>
          <a:p>
            <a:endParaRPr lang="en-CA" dirty="0"/>
          </a:p>
        </p:txBody>
      </p:sp>
    </p:spTree>
    <p:extLst>
      <p:ext uri="{BB962C8B-B14F-4D97-AF65-F5344CB8AC3E}">
        <p14:creationId xmlns:p14="http://schemas.microsoft.com/office/powerpoint/2010/main" val="34752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String</a:t>
            </a:r>
          </a:p>
        </p:txBody>
      </p:sp>
      <p:sp>
        <p:nvSpPr>
          <p:cNvPr id="3" name="Content Placeholder 2"/>
          <p:cNvSpPr>
            <a:spLocks noGrp="1"/>
          </p:cNvSpPr>
          <p:nvPr>
            <p:ph idx="1"/>
          </p:nvPr>
        </p:nvSpPr>
        <p:spPr/>
        <p:txBody>
          <a:bodyPr/>
          <a:lstStyle/>
          <a:p>
            <a:r>
              <a:rPr lang="en-CA"/>
              <a:t>A </a:t>
            </a:r>
            <a:r>
              <a:rPr lang="en-CA" dirty="0"/>
              <a:t>s</a:t>
            </a:r>
            <a:r>
              <a:rPr lang="en-CA"/>
              <a:t>tring </a:t>
            </a:r>
            <a:r>
              <a:rPr lang="en-CA" dirty="0"/>
              <a:t>is a sequence of zero or more alphanumeric characters or symbols enclosed in quotation marks (single or double)</a:t>
            </a:r>
          </a:p>
          <a:p>
            <a:r>
              <a:rPr lang="en-CA" dirty="0"/>
              <a:t>Example:</a:t>
            </a:r>
          </a:p>
          <a:p>
            <a:pPr marL="0" indent="0">
              <a:buNone/>
            </a:pPr>
            <a:r>
              <a:rPr lang="en-CA" dirty="0"/>
              <a:t>	“Hello World”</a:t>
            </a:r>
          </a:p>
          <a:p>
            <a:pPr marL="0" indent="0">
              <a:buNone/>
            </a:pPr>
            <a:r>
              <a:rPr lang="en-CA"/>
              <a:t>	full_name </a:t>
            </a:r>
            <a:r>
              <a:rPr lang="en-CA" dirty="0"/>
              <a:t>= “John Doe”</a:t>
            </a:r>
          </a:p>
          <a:p>
            <a:r>
              <a:rPr lang="en-CA"/>
              <a:t>full_</a:t>
            </a:r>
            <a:r>
              <a:rPr lang="en-CA" dirty="0"/>
              <a:t>n</a:t>
            </a:r>
            <a:r>
              <a:rPr lang="en-CA"/>
              <a:t>ame </a:t>
            </a:r>
            <a:r>
              <a:rPr lang="en-CA" dirty="0"/>
              <a:t>is a variable of type string</a:t>
            </a:r>
          </a:p>
          <a:p>
            <a:r>
              <a:rPr lang="en-CA" dirty="0"/>
              <a:t>“John Doe” is  a string </a:t>
            </a:r>
            <a:r>
              <a:rPr lang="en-CA"/>
              <a:t>literal (string </a:t>
            </a:r>
            <a:r>
              <a:rPr lang="en-CA" dirty="0"/>
              <a:t>value)</a:t>
            </a:r>
          </a:p>
        </p:txBody>
      </p:sp>
      <p:sp>
        <p:nvSpPr>
          <p:cNvPr id="4" name="Footer Placeholder 3">
            <a:extLst>
              <a:ext uri="{FF2B5EF4-FFF2-40B4-BE49-F238E27FC236}">
                <a16:creationId xmlns:a16="http://schemas.microsoft.com/office/drawing/2014/main" id="{8DA79920-B15E-43A8-B07C-08BC6FF35C95}"/>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F0DEBAFF-69DE-4FE3-8085-9EA574541C23}"/>
              </a:ext>
            </a:extLst>
          </p:cNvPr>
          <p:cNvSpPr>
            <a:spLocks noGrp="1"/>
          </p:cNvSpPr>
          <p:nvPr>
            <p:ph type="sldNum" sz="quarter" idx="12"/>
          </p:nvPr>
        </p:nvSpPr>
        <p:spPr/>
        <p:txBody>
          <a:bodyPr/>
          <a:lstStyle/>
          <a:p>
            <a:fld id="{46044285-87CD-4574-9037-722E1F080841}" type="slidenum">
              <a:rPr lang="en-CA" smtClean="0"/>
              <a:t>3</a:t>
            </a:fld>
            <a:endParaRPr lang="en-CA"/>
          </a:p>
        </p:txBody>
      </p:sp>
    </p:spTree>
    <p:extLst>
      <p:ext uri="{BB962C8B-B14F-4D97-AF65-F5344CB8AC3E}">
        <p14:creationId xmlns:p14="http://schemas.microsoft.com/office/powerpoint/2010/main" val="374159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09863" y="220746"/>
            <a:ext cx="10515600" cy="902201"/>
          </a:xfrm>
        </p:spPr>
        <p:txBody>
          <a:bodyPr/>
          <a:lstStyle/>
          <a:p>
            <a:r>
              <a:rPr lang="en-CA"/>
              <a:t>String slicing</a:t>
            </a:r>
            <a:endParaRPr lang="en-CA" dirty="0"/>
          </a:p>
        </p:txBody>
      </p:sp>
      <p:sp>
        <p:nvSpPr>
          <p:cNvPr id="3" name="Content Placeholder 2"/>
          <p:cNvSpPr>
            <a:spLocks noGrp="1"/>
          </p:cNvSpPr>
          <p:nvPr>
            <p:ph idx="1"/>
          </p:nvPr>
        </p:nvSpPr>
        <p:spPr>
          <a:xfrm>
            <a:off x="838200" y="1122947"/>
            <a:ext cx="10515600" cy="5054016"/>
          </a:xfrm>
        </p:spPr>
        <p:txBody>
          <a:bodyPr/>
          <a:lstStyle/>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r>
              <a:rPr lang="en-CA" dirty="0"/>
              <a:t>Note if an index number is out </a:t>
            </a:r>
            <a:r>
              <a:rPr lang="en-CA"/>
              <a:t>of bounds, </a:t>
            </a:r>
            <a:r>
              <a:rPr lang="en-CA" dirty="0"/>
              <a:t>it is ignored and the slice will use the start or the end index.</a:t>
            </a:r>
          </a:p>
          <a:p>
            <a:pPr marL="0" indent="0">
              <a:buNone/>
            </a:pPr>
            <a:endParaRPr lang="en-CA" dirty="0"/>
          </a:p>
        </p:txBody>
      </p:sp>
      <p:sp>
        <p:nvSpPr>
          <p:cNvPr id="2" name="Footer Placeholder 1">
            <a:extLst>
              <a:ext uri="{FF2B5EF4-FFF2-40B4-BE49-F238E27FC236}">
                <a16:creationId xmlns:a16="http://schemas.microsoft.com/office/drawing/2014/main" id="{A8C8A7C3-F8F0-41E9-9997-D48C141DE10C}"/>
              </a:ext>
            </a:extLst>
          </p:cNvPr>
          <p:cNvSpPr>
            <a:spLocks noGrp="1"/>
          </p:cNvSpPr>
          <p:nvPr>
            <p:ph type="ftr" sz="quarter" idx="11"/>
          </p:nvPr>
        </p:nvSpPr>
        <p:spPr/>
        <p:txBody>
          <a:bodyPr/>
          <a:lstStyle/>
          <a:p>
            <a:r>
              <a:rPr lang="en-CA"/>
              <a:t>1516 Lesson 4: Strings</a:t>
            </a:r>
          </a:p>
        </p:txBody>
      </p:sp>
      <p:sp>
        <p:nvSpPr>
          <p:cNvPr id="9" name="Slide Number Placeholder 8">
            <a:extLst>
              <a:ext uri="{FF2B5EF4-FFF2-40B4-BE49-F238E27FC236}">
                <a16:creationId xmlns:a16="http://schemas.microsoft.com/office/drawing/2014/main" id="{2790AA3A-A94E-4690-9F9E-20ADEEF02CA6}"/>
              </a:ext>
            </a:extLst>
          </p:cNvPr>
          <p:cNvSpPr>
            <a:spLocks noGrp="1"/>
          </p:cNvSpPr>
          <p:nvPr>
            <p:ph type="sldNum" sz="quarter" idx="12"/>
          </p:nvPr>
        </p:nvSpPr>
        <p:spPr/>
        <p:txBody>
          <a:bodyPr/>
          <a:lstStyle/>
          <a:p>
            <a:fld id="{46044285-87CD-4574-9037-722E1F080841}" type="slidenum">
              <a:rPr lang="en-CA" smtClean="0"/>
              <a:t>30</a:t>
            </a:fld>
            <a:endParaRPr lang="en-CA"/>
          </a:p>
        </p:txBody>
      </p:sp>
      <p:sp>
        <p:nvSpPr>
          <p:cNvPr id="5" name="TextBox 4"/>
          <p:cNvSpPr txBox="1"/>
          <p:nvPr/>
        </p:nvSpPr>
        <p:spPr>
          <a:xfrm>
            <a:off x="838200" y="1367246"/>
            <a:ext cx="5111931" cy="2585323"/>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Example:</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6" name="Picture 5"/>
          <p:cNvPicPr/>
          <p:nvPr/>
        </p:nvPicPr>
        <p:blipFill>
          <a:blip r:embed="rId2"/>
          <a:stretch>
            <a:fillRect/>
          </a:stretch>
        </p:blipFill>
        <p:spPr>
          <a:xfrm>
            <a:off x="1345173" y="1945531"/>
            <a:ext cx="3884553" cy="20070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6670765" y="1367246"/>
            <a:ext cx="4310743" cy="2585323"/>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Output:</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8" name="Picture 7"/>
          <p:cNvPicPr/>
          <p:nvPr/>
        </p:nvPicPr>
        <p:blipFill>
          <a:blip r:embed="rId3"/>
          <a:stretch>
            <a:fillRect/>
          </a:stretch>
        </p:blipFill>
        <p:spPr>
          <a:xfrm>
            <a:off x="7055984" y="2025148"/>
            <a:ext cx="1678713" cy="11534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33919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8243"/>
          </a:xfrm>
        </p:spPr>
        <p:txBody>
          <a:bodyPr/>
          <a:lstStyle/>
          <a:p>
            <a:r>
              <a:rPr lang="en-CA"/>
              <a:t>String methods: </a:t>
            </a:r>
            <a:r>
              <a:rPr lang="en-CA" dirty="0"/>
              <a:t>len()</a:t>
            </a:r>
          </a:p>
        </p:txBody>
      </p:sp>
      <p:sp>
        <p:nvSpPr>
          <p:cNvPr id="3" name="Content Placeholder 2"/>
          <p:cNvSpPr>
            <a:spLocks noGrp="1"/>
          </p:cNvSpPr>
          <p:nvPr>
            <p:ph idx="1"/>
          </p:nvPr>
        </p:nvSpPr>
        <p:spPr>
          <a:xfrm>
            <a:off x="838200" y="1283368"/>
            <a:ext cx="10515600" cy="4893595"/>
          </a:xfrm>
        </p:spPr>
        <p:txBody>
          <a:bodyPr/>
          <a:lstStyle/>
          <a:p>
            <a:r>
              <a:rPr lang="en-CA" dirty="0"/>
              <a:t>Method </a:t>
            </a:r>
            <a:r>
              <a:rPr lang="en-CA" dirty="0" err="1"/>
              <a:t>len</a:t>
            </a:r>
            <a:r>
              <a:rPr lang="en-CA" dirty="0"/>
              <a:t>() returns the length (number of characters) of a string.</a:t>
            </a:r>
          </a:p>
          <a:p>
            <a:r>
              <a:rPr lang="en-CA" dirty="0"/>
              <a:t>Example:</a:t>
            </a:r>
          </a:p>
        </p:txBody>
      </p:sp>
      <p:sp>
        <p:nvSpPr>
          <p:cNvPr id="5" name="Footer Placeholder 4">
            <a:extLst>
              <a:ext uri="{FF2B5EF4-FFF2-40B4-BE49-F238E27FC236}">
                <a16:creationId xmlns:a16="http://schemas.microsoft.com/office/drawing/2014/main" id="{8AF958E7-415A-4D09-8858-554C6662FC80}"/>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E0374F86-A667-4DB8-AF49-689FA00AA19E}"/>
              </a:ext>
            </a:extLst>
          </p:cNvPr>
          <p:cNvSpPr>
            <a:spLocks noGrp="1"/>
          </p:cNvSpPr>
          <p:nvPr>
            <p:ph type="sldNum" sz="quarter" idx="12"/>
          </p:nvPr>
        </p:nvSpPr>
        <p:spPr/>
        <p:txBody>
          <a:bodyPr/>
          <a:lstStyle/>
          <a:p>
            <a:fld id="{46044285-87CD-4574-9037-722E1F080841}" type="slidenum">
              <a:rPr lang="en-CA" smtClean="0"/>
              <a:t>31</a:t>
            </a:fld>
            <a:endParaRPr lang="en-CA"/>
          </a:p>
        </p:txBody>
      </p:sp>
      <p:pic>
        <p:nvPicPr>
          <p:cNvPr id="4" name="Picture 3"/>
          <p:cNvPicPr/>
          <p:nvPr/>
        </p:nvPicPr>
        <p:blipFill>
          <a:blip r:embed="rId2"/>
          <a:stretch>
            <a:fillRect/>
          </a:stretch>
        </p:blipFill>
        <p:spPr>
          <a:xfrm>
            <a:off x="2101515" y="2941219"/>
            <a:ext cx="6625390" cy="27537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89270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765" y="220662"/>
            <a:ext cx="10515600" cy="1042081"/>
          </a:xfrm>
        </p:spPr>
        <p:txBody>
          <a:bodyPr/>
          <a:lstStyle/>
          <a:p>
            <a:r>
              <a:rPr lang="en-CA"/>
              <a:t>String methods: </a:t>
            </a:r>
            <a:r>
              <a:rPr lang="en-CA" dirty="0"/>
              <a:t>split()</a:t>
            </a:r>
          </a:p>
        </p:txBody>
      </p:sp>
      <p:sp>
        <p:nvSpPr>
          <p:cNvPr id="3" name="Content Placeholder 2"/>
          <p:cNvSpPr>
            <a:spLocks noGrp="1"/>
          </p:cNvSpPr>
          <p:nvPr>
            <p:ph idx="1"/>
          </p:nvPr>
        </p:nvSpPr>
        <p:spPr>
          <a:xfrm>
            <a:off x="278674" y="984069"/>
            <a:ext cx="11075126" cy="5192894"/>
          </a:xfrm>
        </p:spPr>
        <p:txBody>
          <a:bodyPr/>
          <a:lstStyle/>
          <a:p>
            <a:r>
              <a:rPr lang="en-CA" dirty="0"/>
              <a:t>Method split splits the string into a list based on a separator.</a:t>
            </a:r>
          </a:p>
          <a:p>
            <a:r>
              <a:rPr lang="en-CA" dirty="0"/>
              <a:t>Example:</a:t>
            </a:r>
          </a:p>
        </p:txBody>
      </p:sp>
      <p:sp>
        <p:nvSpPr>
          <p:cNvPr id="6" name="Footer Placeholder 5">
            <a:extLst>
              <a:ext uri="{FF2B5EF4-FFF2-40B4-BE49-F238E27FC236}">
                <a16:creationId xmlns:a16="http://schemas.microsoft.com/office/drawing/2014/main" id="{8B2FD66B-FD60-45E7-B999-0DBA8D03957E}"/>
              </a:ext>
            </a:extLst>
          </p:cNvPr>
          <p:cNvSpPr>
            <a:spLocks noGrp="1"/>
          </p:cNvSpPr>
          <p:nvPr>
            <p:ph type="ftr" sz="quarter" idx="11"/>
          </p:nvPr>
        </p:nvSpPr>
        <p:spPr/>
        <p:txBody>
          <a:bodyPr/>
          <a:lstStyle/>
          <a:p>
            <a:r>
              <a:rPr lang="en-CA"/>
              <a:t>1516 Lesson 4: Strings</a:t>
            </a:r>
          </a:p>
        </p:txBody>
      </p:sp>
      <p:sp>
        <p:nvSpPr>
          <p:cNvPr id="7" name="Slide Number Placeholder 6">
            <a:extLst>
              <a:ext uri="{FF2B5EF4-FFF2-40B4-BE49-F238E27FC236}">
                <a16:creationId xmlns:a16="http://schemas.microsoft.com/office/drawing/2014/main" id="{25841CC3-05EA-465D-A3D6-DBD275F087F2}"/>
              </a:ext>
            </a:extLst>
          </p:cNvPr>
          <p:cNvSpPr>
            <a:spLocks noGrp="1"/>
          </p:cNvSpPr>
          <p:nvPr>
            <p:ph type="sldNum" sz="quarter" idx="12"/>
          </p:nvPr>
        </p:nvSpPr>
        <p:spPr/>
        <p:txBody>
          <a:bodyPr/>
          <a:lstStyle/>
          <a:p>
            <a:fld id="{46044285-87CD-4574-9037-722E1F080841}" type="slidenum">
              <a:rPr lang="en-CA" smtClean="0"/>
              <a:t>32</a:t>
            </a:fld>
            <a:endParaRPr lang="en-CA"/>
          </a:p>
        </p:txBody>
      </p:sp>
      <p:pic>
        <p:nvPicPr>
          <p:cNvPr id="4" name="Picture 3"/>
          <p:cNvPicPr>
            <a:picLocks noChangeAspect="1"/>
          </p:cNvPicPr>
          <p:nvPr/>
        </p:nvPicPr>
        <p:blipFill>
          <a:blip r:embed="rId2"/>
          <a:stretch>
            <a:fillRect/>
          </a:stretch>
        </p:blipFill>
        <p:spPr>
          <a:xfrm>
            <a:off x="304045" y="2026150"/>
            <a:ext cx="5156230" cy="21903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278674" y="4485416"/>
            <a:ext cx="8171279" cy="18892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62373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765" y="220662"/>
            <a:ext cx="10515600" cy="1042081"/>
          </a:xfrm>
        </p:spPr>
        <p:txBody>
          <a:bodyPr/>
          <a:lstStyle/>
          <a:p>
            <a:r>
              <a:rPr lang="en-CA"/>
              <a:t>String methods: </a:t>
            </a:r>
            <a:r>
              <a:rPr lang="en-CA" dirty="0"/>
              <a:t>split()</a:t>
            </a:r>
          </a:p>
        </p:txBody>
      </p:sp>
      <p:sp>
        <p:nvSpPr>
          <p:cNvPr id="11" name="Content Placeholder 10">
            <a:extLst>
              <a:ext uri="{FF2B5EF4-FFF2-40B4-BE49-F238E27FC236}">
                <a16:creationId xmlns:a16="http://schemas.microsoft.com/office/drawing/2014/main" id="{2415A56B-19B0-4871-AD47-F43614CE4E9A}"/>
              </a:ext>
            </a:extLst>
          </p:cNvPr>
          <p:cNvSpPr>
            <a:spLocks noGrp="1"/>
          </p:cNvSpPr>
          <p:nvPr>
            <p:ph idx="1"/>
          </p:nvPr>
        </p:nvSpPr>
        <p:spPr/>
        <p:txBody>
          <a:bodyPr>
            <a:normAutofit lnSpcReduction="10000"/>
          </a:bodyPr>
          <a:lstStyle/>
          <a:p>
            <a:r>
              <a:rPr lang="en-CA"/>
              <a:t>m = "I love Python"</a:t>
            </a:r>
            <a:br>
              <a:rPr lang="en-CA"/>
            </a:br>
            <a:r>
              <a:rPr lang="en-CA"/>
              <a:t>tokens = m.split(" ")</a:t>
            </a:r>
            <a:br>
              <a:rPr lang="en-CA"/>
            </a:br>
            <a:r>
              <a:rPr lang="en-CA"/>
              <a:t>print(tokens)</a:t>
            </a:r>
            <a:br>
              <a:rPr lang="en-CA"/>
            </a:br>
            <a:br>
              <a:rPr lang="en-CA"/>
            </a:br>
            <a:br>
              <a:rPr lang="en-CA"/>
            </a:br>
            <a:r>
              <a:rPr lang="en-CA"/>
              <a:t>m = "I love Python"</a:t>
            </a:r>
            <a:br>
              <a:rPr lang="en-CA"/>
            </a:br>
            <a:r>
              <a:rPr lang="en-CA"/>
              <a:t>tokens = m.split("o")</a:t>
            </a:r>
            <a:br>
              <a:rPr lang="en-CA"/>
            </a:br>
            <a:r>
              <a:rPr lang="en-CA"/>
              <a:t>print(tokens)</a:t>
            </a:r>
          </a:p>
          <a:p>
            <a:endParaRPr lang="en-CA"/>
          </a:p>
          <a:p>
            <a:r>
              <a:rPr lang="en-CA"/>
              <a:t>['I', 'love', 'Python']</a:t>
            </a:r>
          </a:p>
          <a:p>
            <a:r>
              <a:rPr lang="en-CA"/>
              <a:t>['I l', 've Pyth', 'n']</a:t>
            </a:r>
          </a:p>
          <a:p>
            <a:endParaRPr lang="en-CA"/>
          </a:p>
        </p:txBody>
      </p:sp>
      <p:sp>
        <p:nvSpPr>
          <p:cNvPr id="6" name="Footer Placeholder 5">
            <a:extLst>
              <a:ext uri="{FF2B5EF4-FFF2-40B4-BE49-F238E27FC236}">
                <a16:creationId xmlns:a16="http://schemas.microsoft.com/office/drawing/2014/main" id="{8B2FD66B-FD60-45E7-B999-0DBA8D03957E}"/>
              </a:ext>
            </a:extLst>
          </p:cNvPr>
          <p:cNvSpPr>
            <a:spLocks noGrp="1"/>
          </p:cNvSpPr>
          <p:nvPr>
            <p:ph type="ftr" sz="quarter" idx="11"/>
          </p:nvPr>
        </p:nvSpPr>
        <p:spPr/>
        <p:txBody>
          <a:bodyPr/>
          <a:lstStyle/>
          <a:p>
            <a:r>
              <a:rPr lang="en-CA"/>
              <a:t>1516 Lesson 4: Strings</a:t>
            </a:r>
          </a:p>
        </p:txBody>
      </p:sp>
      <p:sp>
        <p:nvSpPr>
          <p:cNvPr id="7" name="Slide Number Placeholder 6">
            <a:extLst>
              <a:ext uri="{FF2B5EF4-FFF2-40B4-BE49-F238E27FC236}">
                <a16:creationId xmlns:a16="http://schemas.microsoft.com/office/drawing/2014/main" id="{25841CC3-05EA-465D-A3D6-DBD275F087F2}"/>
              </a:ext>
            </a:extLst>
          </p:cNvPr>
          <p:cNvSpPr>
            <a:spLocks noGrp="1"/>
          </p:cNvSpPr>
          <p:nvPr>
            <p:ph type="sldNum" sz="quarter" idx="12"/>
          </p:nvPr>
        </p:nvSpPr>
        <p:spPr/>
        <p:txBody>
          <a:bodyPr/>
          <a:lstStyle/>
          <a:p>
            <a:fld id="{46044285-87CD-4574-9037-722E1F080841}" type="slidenum">
              <a:rPr lang="en-CA" smtClean="0"/>
              <a:t>33</a:t>
            </a:fld>
            <a:endParaRPr lang="en-CA"/>
          </a:p>
        </p:txBody>
      </p:sp>
    </p:spTree>
    <p:extLst>
      <p:ext uri="{BB962C8B-B14F-4D97-AF65-F5344CB8AC3E}">
        <p14:creationId xmlns:p14="http://schemas.microsoft.com/office/powerpoint/2010/main" val="1417953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6780"/>
          </a:xfrm>
        </p:spPr>
        <p:txBody>
          <a:bodyPr/>
          <a:lstStyle/>
          <a:p>
            <a:r>
              <a:rPr lang="en-CA"/>
              <a:t>String methods: </a:t>
            </a:r>
            <a:r>
              <a:rPr lang="en-CA" dirty="0"/>
              <a:t>join()</a:t>
            </a:r>
          </a:p>
        </p:txBody>
      </p:sp>
      <p:sp>
        <p:nvSpPr>
          <p:cNvPr id="3" name="Content Placeholder 2"/>
          <p:cNvSpPr>
            <a:spLocks noGrp="1"/>
          </p:cNvSpPr>
          <p:nvPr>
            <p:ph idx="1"/>
          </p:nvPr>
        </p:nvSpPr>
        <p:spPr>
          <a:xfrm>
            <a:off x="418011" y="1053737"/>
            <a:ext cx="10935789" cy="5123226"/>
          </a:xfrm>
        </p:spPr>
        <p:txBody>
          <a:bodyPr/>
          <a:lstStyle/>
          <a:p>
            <a:r>
              <a:rPr lang="en-CA" dirty="0"/>
              <a:t>Method join is opposite of split, it joins a list of strings with a separator.</a:t>
            </a:r>
          </a:p>
          <a:p>
            <a:r>
              <a:rPr lang="en-CA" dirty="0"/>
              <a:t>Example:</a:t>
            </a:r>
          </a:p>
          <a:p>
            <a:pPr marL="0" indent="0">
              <a:buNone/>
            </a:pPr>
            <a:endParaRPr lang="en-CA" dirty="0"/>
          </a:p>
          <a:p>
            <a:pPr marL="0" indent="0">
              <a:buNone/>
            </a:pPr>
            <a:endParaRPr lang="en-CA" dirty="0"/>
          </a:p>
        </p:txBody>
      </p:sp>
      <p:sp>
        <p:nvSpPr>
          <p:cNvPr id="6" name="Footer Placeholder 5">
            <a:extLst>
              <a:ext uri="{FF2B5EF4-FFF2-40B4-BE49-F238E27FC236}">
                <a16:creationId xmlns:a16="http://schemas.microsoft.com/office/drawing/2014/main" id="{C5BDCE35-74E2-47F7-ABE5-2CBE04A0466D}"/>
              </a:ext>
            </a:extLst>
          </p:cNvPr>
          <p:cNvSpPr>
            <a:spLocks noGrp="1"/>
          </p:cNvSpPr>
          <p:nvPr>
            <p:ph type="ftr" sz="quarter" idx="11"/>
          </p:nvPr>
        </p:nvSpPr>
        <p:spPr/>
        <p:txBody>
          <a:bodyPr/>
          <a:lstStyle/>
          <a:p>
            <a:r>
              <a:rPr lang="en-CA"/>
              <a:t>1516 Lesson 4: Strings</a:t>
            </a:r>
          </a:p>
        </p:txBody>
      </p:sp>
      <p:sp>
        <p:nvSpPr>
          <p:cNvPr id="7" name="Slide Number Placeholder 6">
            <a:extLst>
              <a:ext uri="{FF2B5EF4-FFF2-40B4-BE49-F238E27FC236}">
                <a16:creationId xmlns:a16="http://schemas.microsoft.com/office/drawing/2014/main" id="{9214D85F-D830-4F5F-A6EA-50F23F63DA44}"/>
              </a:ext>
            </a:extLst>
          </p:cNvPr>
          <p:cNvSpPr>
            <a:spLocks noGrp="1"/>
          </p:cNvSpPr>
          <p:nvPr>
            <p:ph type="sldNum" sz="quarter" idx="12"/>
          </p:nvPr>
        </p:nvSpPr>
        <p:spPr/>
        <p:txBody>
          <a:bodyPr/>
          <a:lstStyle/>
          <a:p>
            <a:fld id="{46044285-87CD-4574-9037-722E1F080841}" type="slidenum">
              <a:rPr lang="en-CA" smtClean="0"/>
              <a:t>34</a:t>
            </a:fld>
            <a:endParaRPr lang="en-CA"/>
          </a:p>
        </p:txBody>
      </p:sp>
      <p:pic>
        <p:nvPicPr>
          <p:cNvPr id="4" name="Picture 3"/>
          <p:cNvPicPr/>
          <p:nvPr/>
        </p:nvPicPr>
        <p:blipFill>
          <a:blip r:embed="rId2"/>
          <a:stretch>
            <a:fillRect/>
          </a:stretch>
        </p:blipFill>
        <p:spPr>
          <a:xfrm>
            <a:off x="1210490" y="2207409"/>
            <a:ext cx="5094515" cy="15941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1210490" y="3980912"/>
            <a:ext cx="8156650" cy="16448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56499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6780"/>
          </a:xfrm>
        </p:spPr>
        <p:txBody>
          <a:bodyPr/>
          <a:lstStyle/>
          <a:p>
            <a:r>
              <a:rPr lang="en-CA"/>
              <a:t>String methods: </a:t>
            </a:r>
            <a:r>
              <a:rPr lang="en-CA" dirty="0"/>
              <a:t>join()</a:t>
            </a:r>
          </a:p>
        </p:txBody>
      </p:sp>
      <p:sp>
        <p:nvSpPr>
          <p:cNvPr id="3" name="Content Placeholder 2"/>
          <p:cNvSpPr>
            <a:spLocks noGrp="1"/>
          </p:cNvSpPr>
          <p:nvPr>
            <p:ph idx="1"/>
          </p:nvPr>
        </p:nvSpPr>
        <p:spPr>
          <a:xfrm>
            <a:off x="418011" y="1053737"/>
            <a:ext cx="10935789" cy="5123226"/>
          </a:xfrm>
        </p:spPr>
        <p:txBody>
          <a:bodyPr/>
          <a:lstStyle/>
          <a:p>
            <a:pPr marL="0" indent="0">
              <a:buNone/>
            </a:pPr>
            <a:r>
              <a:rPr lang="en-CA"/>
              <a:t>	tokens = ["I", "love", "Python"]</a:t>
            </a:r>
          </a:p>
          <a:p>
            <a:pPr marL="0" indent="0">
              <a:buNone/>
            </a:pPr>
            <a:r>
              <a:rPr lang="en-CA"/>
              <a:t>	m = "!!!".join(tokens)</a:t>
            </a:r>
          </a:p>
          <a:p>
            <a:pPr marL="0" indent="0">
              <a:buNone/>
            </a:pPr>
            <a:r>
              <a:rPr lang="en-CA"/>
              <a:t>	print(m)</a:t>
            </a:r>
          </a:p>
          <a:p>
            <a:pPr marL="0" indent="0">
              <a:buNone/>
            </a:pPr>
            <a:endParaRPr lang="en-CA"/>
          </a:p>
          <a:p>
            <a:pPr marL="0" indent="0">
              <a:buNone/>
            </a:pPr>
            <a:endParaRPr lang="en-CA"/>
          </a:p>
          <a:p>
            <a:pPr marL="0" indent="0">
              <a:buNone/>
            </a:pPr>
            <a:r>
              <a:rPr lang="en-CA"/>
              <a:t>	I!!!love!!!Python</a:t>
            </a:r>
          </a:p>
          <a:p>
            <a:pPr marL="0" indent="0">
              <a:buNone/>
            </a:pPr>
            <a:endParaRPr lang="en-CA" dirty="0"/>
          </a:p>
          <a:p>
            <a:pPr marL="0" indent="0">
              <a:buNone/>
            </a:pPr>
            <a:endParaRPr lang="en-CA" dirty="0"/>
          </a:p>
        </p:txBody>
      </p:sp>
      <p:sp>
        <p:nvSpPr>
          <p:cNvPr id="6" name="Footer Placeholder 5">
            <a:extLst>
              <a:ext uri="{FF2B5EF4-FFF2-40B4-BE49-F238E27FC236}">
                <a16:creationId xmlns:a16="http://schemas.microsoft.com/office/drawing/2014/main" id="{C5BDCE35-74E2-47F7-ABE5-2CBE04A0466D}"/>
              </a:ext>
            </a:extLst>
          </p:cNvPr>
          <p:cNvSpPr>
            <a:spLocks noGrp="1"/>
          </p:cNvSpPr>
          <p:nvPr>
            <p:ph type="ftr" sz="quarter" idx="11"/>
          </p:nvPr>
        </p:nvSpPr>
        <p:spPr/>
        <p:txBody>
          <a:bodyPr/>
          <a:lstStyle/>
          <a:p>
            <a:r>
              <a:rPr lang="en-CA"/>
              <a:t>1516 Lesson 4: Strings</a:t>
            </a:r>
          </a:p>
        </p:txBody>
      </p:sp>
      <p:sp>
        <p:nvSpPr>
          <p:cNvPr id="7" name="Slide Number Placeholder 6">
            <a:extLst>
              <a:ext uri="{FF2B5EF4-FFF2-40B4-BE49-F238E27FC236}">
                <a16:creationId xmlns:a16="http://schemas.microsoft.com/office/drawing/2014/main" id="{9214D85F-D830-4F5F-A6EA-50F23F63DA44}"/>
              </a:ext>
            </a:extLst>
          </p:cNvPr>
          <p:cNvSpPr>
            <a:spLocks noGrp="1"/>
          </p:cNvSpPr>
          <p:nvPr>
            <p:ph type="sldNum" sz="quarter" idx="12"/>
          </p:nvPr>
        </p:nvSpPr>
        <p:spPr/>
        <p:txBody>
          <a:bodyPr/>
          <a:lstStyle/>
          <a:p>
            <a:fld id="{46044285-87CD-4574-9037-722E1F080841}" type="slidenum">
              <a:rPr lang="en-CA" smtClean="0"/>
              <a:t>35</a:t>
            </a:fld>
            <a:endParaRPr lang="en-CA"/>
          </a:p>
        </p:txBody>
      </p:sp>
    </p:spTree>
    <p:extLst>
      <p:ext uri="{BB962C8B-B14F-4D97-AF65-F5344CB8AC3E}">
        <p14:creationId xmlns:p14="http://schemas.microsoft.com/office/powerpoint/2010/main" val="557263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More string methods</a:t>
            </a:r>
            <a:endParaRPr lang="en-CA" dirty="0"/>
          </a:p>
        </p:txBody>
      </p:sp>
      <p:sp>
        <p:nvSpPr>
          <p:cNvPr id="3" name="Content Placeholder 2"/>
          <p:cNvSpPr>
            <a:spLocks noGrp="1"/>
          </p:cNvSpPr>
          <p:nvPr>
            <p:ph idx="1"/>
          </p:nvPr>
        </p:nvSpPr>
        <p:spPr/>
        <p:txBody>
          <a:bodyPr>
            <a:normAutofit fontScale="85000" lnSpcReduction="20000"/>
          </a:bodyPr>
          <a:lstStyle/>
          <a:p>
            <a:pPr lvl="0"/>
            <a:r>
              <a:rPr lang="en-CA" b="1" i="1" dirty="0"/>
              <a:t>replace(old, new)</a:t>
            </a:r>
            <a:r>
              <a:rPr lang="en-CA" dirty="0"/>
              <a:t> -- Returns a copy of the string with all occurrences of the substring </a:t>
            </a:r>
            <a:r>
              <a:rPr lang="en-CA" b="1" dirty="0"/>
              <a:t>old</a:t>
            </a:r>
            <a:r>
              <a:rPr lang="en-CA" dirty="0"/>
              <a:t> replaced by the string </a:t>
            </a:r>
            <a:r>
              <a:rPr lang="en-CA" b="1" dirty="0"/>
              <a:t>new</a:t>
            </a:r>
            <a:r>
              <a:rPr lang="en-CA" dirty="0"/>
              <a:t>. The old and new arguments may be string variables or string literals.</a:t>
            </a:r>
          </a:p>
          <a:p>
            <a:pPr lvl="0"/>
            <a:r>
              <a:rPr lang="en-CA" b="1" i="1" dirty="0"/>
              <a:t>replace(old, new, count)</a:t>
            </a:r>
            <a:r>
              <a:rPr lang="en-CA" dirty="0"/>
              <a:t> -- Same as above, except only replaces the first count occurrences of old.</a:t>
            </a:r>
          </a:p>
          <a:p>
            <a:pPr lvl="0"/>
            <a:r>
              <a:rPr lang="en-CA" b="1" i="1" dirty="0"/>
              <a:t>find(x)</a:t>
            </a:r>
            <a:r>
              <a:rPr lang="en-CA" dirty="0"/>
              <a:t> -- Returns the position of the first occurrence of item x in the string, otherwise returns -1, if x was not in the string. x may be a string variable or string literal. </a:t>
            </a:r>
          </a:p>
          <a:p>
            <a:pPr lvl="0"/>
            <a:r>
              <a:rPr lang="en-CA" b="1" i="1" dirty="0"/>
              <a:t>find(x, start)</a:t>
            </a:r>
            <a:r>
              <a:rPr lang="en-CA" dirty="0"/>
              <a:t> -- Same as find(x), but begins the search at position start</a:t>
            </a:r>
          </a:p>
          <a:p>
            <a:pPr lvl="0"/>
            <a:r>
              <a:rPr lang="en-CA" b="1" i="1" dirty="0"/>
              <a:t>find(x, start, end)</a:t>
            </a:r>
            <a:r>
              <a:rPr lang="en-CA" dirty="0"/>
              <a:t> -- Same as find(x, start), but stops the search at position end</a:t>
            </a:r>
          </a:p>
          <a:p>
            <a:pPr lvl="0"/>
            <a:r>
              <a:rPr lang="en-CA" b="1" i="1" dirty="0" err="1"/>
              <a:t>rfind</a:t>
            </a:r>
            <a:r>
              <a:rPr lang="en-CA" b="1" i="1" dirty="0"/>
              <a:t>(x)</a:t>
            </a:r>
            <a:r>
              <a:rPr lang="en-CA" dirty="0"/>
              <a:t> -- Same as find(x) but searches the string in reverse, returning the last occurrence in the string.</a:t>
            </a:r>
          </a:p>
          <a:p>
            <a:pPr lvl="0"/>
            <a:r>
              <a:rPr lang="en-CA" b="1" i="1" dirty="0"/>
              <a:t>count(x)</a:t>
            </a:r>
            <a:r>
              <a:rPr lang="en-CA" dirty="0"/>
              <a:t> -- Returns the number of times x occurs in the string.</a:t>
            </a:r>
          </a:p>
          <a:p>
            <a:pPr marL="0" indent="0">
              <a:buNone/>
            </a:pPr>
            <a:endParaRPr lang="en-CA" dirty="0"/>
          </a:p>
        </p:txBody>
      </p:sp>
      <p:sp>
        <p:nvSpPr>
          <p:cNvPr id="4" name="Footer Placeholder 3">
            <a:extLst>
              <a:ext uri="{FF2B5EF4-FFF2-40B4-BE49-F238E27FC236}">
                <a16:creationId xmlns:a16="http://schemas.microsoft.com/office/drawing/2014/main" id="{B857AFDC-D5EC-4C45-A6B6-42754EF9B210}"/>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87E03CAF-FDC1-49EF-A6A2-49E1E4124B65}"/>
              </a:ext>
            </a:extLst>
          </p:cNvPr>
          <p:cNvSpPr>
            <a:spLocks noGrp="1"/>
          </p:cNvSpPr>
          <p:nvPr>
            <p:ph type="sldNum" sz="quarter" idx="12"/>
          </p:nvPr>
        </p:nvSpPr>
        <p:spPr/>
        <p:txBody>
          <a:bodyPr/>
          <a:lstStyle/>
          <a:p>
            <a:fld id="{46044285-87CD-4574-9037-722E1F080841}" type="slidenum">
              <a:rPr lang="en-CA" smtClean="0"/>
              <a:t>36</a:t>
            </a:fld>
            <a:endParaRPr lang="en-CA"/>
          </a:p>
        </p:txBody>
      </p:sp>
    </p:spTree>
    <p:extLst>
      <p:ext uri="{BB962C8B-B14F-4D97-AF65-F5344CB8AC3E}">
        <p14:creationId xmlns:p14="http://schemas.microsoft.com/office/powerpoint/2010/main" val="2230366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String methods: </a:t>
            </a:r>
            <a:r>
              <a:rPr lang="en-CA" dirty="0"/>
              <a:t>boolean return</a:t>
            </a:r>
          </a:p>
        </p:txBody>
      </p:sp>
      <p:sp>
        <p:nvSpPr>
          <p:cNvPr id="3" name="Content Placeholder 2"/>
          <p:cNvSpPr>
            <a:spLocks noGrp="1"/>
          </p:cNvSpPr>
          <p:nvPr>
            <p:ph idx="1"/>
          </p:nvPr>
        </p:nvSpPr>
        <p:spPr/>
        <p:txBody>
          <a:bodyPr/>
          <a:lstStyle/>
          <a:p>
            <a:pPr lvl="0"/>
            <a:r>
              <a:rPr lang="en-CA" b="1" i="1" dirty="0" err="1"/>
              <a:t>isalnum</a:t>
            </a:r>
            <a:r>
              <a:rPr lang="en-CA" b="1" i="1" dirty="0"/>
              <a:t>()</a:t>
            </a:r>
            <a:r>
              <a:rPr lang="en-CA" dirty="0"/>
              <a:t> -- Returns True if all characters in the string are lowercase or uppercase letters, or the numbers 0-9.</a:t>
            </a:r>
          </a:p>
          <a:p>
            <a:pPr lvl="0"/>
            <a:r>
              <a:rPr lang="en-CA" b="1" i="1" dirty="0"/>
              <a:t>isdigit()</a:t>
            </a:r>
            <a:r>
              <a:rPr lang="en-CA" dirty="0"/>
              <a:t> -- Returns True if all characters are the numbers 0-9.</a:t>
            </a:r>
          </a:p>
          <a:p>
            <a:pPr lvl="0"/>
            <a:r>
              <a:rPr lang="en-CA" b="1" i="1" dirty="0"/>
              <a:t>islower()</a:t>
            </a:r>
            <a:r>
              <a:rPr lang="en-CA" dirty="0"/>
              <a:t> -- Returns True if all characters are lowercase letters.</a:t>
            </a:r>
          </a:p>
          <a:p>
            <a:pPr lvl="0"/>
            <a:r>
              <a:rPr lang="en-CA" b="1" i="1" dirty="0"/>
              <a:t>isupper()</a:t>
            </a:r>
            <a:r>
              <a:rPr lang="en-CA" dirty="0"/>
              <a:t> -- Returns True if all cased characters are uppercase letters.</a:t>
            </a:r>
          </a:p>
          <a:p>
            <a:pPr lvl="0"/>
            <a:r>
              <a:rPr lang="en-CA" b="1" i="1" dirty="0" err="1"/>
              <a:t>isspace</a:t>
            </a:r>
            <a:r>
              <a:rPr lang="en-CA" b="1" i="1" dirty="0"/>
              <a:t>()</a:t>
            </a:r>
            <a:r>
              <a:rPr lang="en-CA" dirty="0"/>
              <a:t> -- Returns True if all characters are whitespace.</a:t>
            </a:r>
          </a:p>
          <a:p>
            <a:pPr lvl="0"/>
            <a:r>
              <a:rPr lang="en-CA" b="1" i="1" dirty="0" err="1"/>
              <a:t>startswith</a:t>
            </a:r>
            <a:r>
              <a:rPr lang="en-CA" b="1" i="1" dirty="0"/>
              <a:t>(x)</a:t>
            </a:r>
            <a:r>
              <a:rPr lang="en-CA" dirty="0"/>
              <a:t> -- Returns True if the string starts with x.</a:t>
            </a:r>
          </a:p>
          <a:p>
            <a:pPr lvl="0"/>
            <a:r>
              <a:rPr lang="en-CA" b="1" i="1" dirty="0" err="1"/>
              <a:t>endswith</a:t>
            </a:r>
            <a:r>
              <a:rPr lang="en-CA" b="1" i="1" dirty="0"/>
              <a:t>(x)</a:t>
            </a:r>
            <a:r>
              <a:rPr lang="en-CA" dirty="0"/>
              <a:t> -- Returns True if the string ends with x.</a:t>
            </a:r>
          </a:p>
          <a:p>
            <a:endParaRPr lang="en-CA" dirty="0"/>
          </a:p>
        </p:txBody>
      </p:sp>
      <p:sp>
        <p:nvSpPr>
          <p:cNvPr id="4" name="Footer Placeholder 3">
            <a:extLst>
              <a:ext uri="{FF2B5EF4-FFF2-40B4-BE49-F238E27FC236}">
                <a16:creationId xmlns:a16="http://schemas.microsoft.com/office/drawing/2014/main" id="{6900EFAD-6664-4F17-9D98-EF5F413ACEF9}"/>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23DE6C90-8928-40C9-903B-64904C5F87AE}"/>
              </a:ext>
            </a:extLst>
          </p:cNvPr>
          <p:cNvSpPr>
            <a:spLocks noGrp="1"/>
          </p:cNvSpPr>
          <p:nvPr>
            <p:ph type="sldNum" sz="quarter" idx="12"/>
          </p:nvPr>
        </p:nvSpPr>
        <p:spPr/>
        <p:txBody>
          <a:bodyPr/>
          <a:lstStyle/>
          <a:p>
            <a:fld id="{46044285-87CD-4574-9037-722E1F080841}" type="slidenum">
              <a:rPr lang="en-CA" smtClean="0"/>
              <a:t>37</a:t>
            </a:fld>
            <a:endParaRPr lang="en-CA"/>
          </a:p>
        </p:txBody>
      </p:sp>
    </p:spTree>
    <p:extLst>
      <p:ext uri="{BB962C8B-B14F-4D97-AF65-F5344CB8AC3E}">
        <p14:creationId xmlns:p14="http://schemas.microsoft.com/office/powerpoint/2010/main" val="3010656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String methods: string </a:t>
            </a:r>
            <a:r>
              <a:rPr lang="en-CA" dirty="0"/>
              <a:t>return</a:t>
            </a:r>
          </a:p>
        </p:txBody>
      </p:sp>
      <p:sp>
        <p:nvSpPr>
          <p:cNvPr id="3" name="Content Placeholder 2"/>
          <p:cNvSpPr>
            <a:spLocks noGrp="1"/>
          </p:cNvSpPr>
          <p:nvPr>
            <p:ph idx="1"/>
          </p:nvPr>
        </p:nvSpPr>
        <p:spPr/>
        <p:txBody>
          <a:bodyPr/>
          <a:lstStyle/>
          <a:p>
            <a:pPr lvl="0"/>
            <a:r>
              <a:rPr lang="en-CA" b="1" i="1" dirty="0"/>
              <a:t>capitalize()</a:t>
            </a:r>
            <a:r>
              <a:rPr lang="en-CA" dirty="0"/>
              <a:t> -- Returns a copy of the string with the first character capitalized and the rest lowercased.</a:t>
            </a:r>
          </a:p>
          <a:p>
            <a:pPr lvl="0"/>
            <a:r>
              <a:rPr lang="en-CA" b="1" i="1" dirty="0"/>
              <a:t>lower()</a:t>
            </a:r>
            <a:r>
              <a:rPr lang="en-CA" dirty="0"/>
              <a:t> -- Returns a copy of the string with all characters lowercased.</a:t>
            </a:r>
          </a:p>
          <a:p>
            <a:pPr lvl="0"/>
            <a:r>
              <a:rPr lang="en-CA" b="1" i="1" dirty="0"/>
              <a:t>upper()</a:t>
            </a:r>
            <a:r>
              <a:rPr lang="en-CA" dirty="0"/>
              <a:t> -- Returns a copy of the string with all characters uppercased.</a:t>
            </a:r>
          </a:p>
          <a:p>
            <a:pPr lvl="0"/>
            <a:r>
              <a:rPr lang="en-CA" b="1" i="1" dirty="0"/>
              <a:t>strip()</a:t>
            </a:r>
            <a:r>
              <a:rPr lang="en-CA" dirty="0"/>
              <a:t> -- Returns a copy of the string with leading and trailing whitespace removed.</a:t>
            </a:r>
          </a:p>
          <a:p>
            <a:pPr lvl="0"/>
            <a:r>
              <a:rPr lang="en-CA" b="1" i="1" dirty="0"/>
              <a:t>title()</a:t>
            </a:r>
            <a:r>
              <a:rPr lang="en-CA" dirty="0"/>
              <a:t> -- Returns a copy of the string as a title, with first letters of words capitalized.</a:t>
            </a:r>
          </a:p>
          <a:p>
            <a:endParaRPr lang="en-CA" dirty="0"/>
          </a:p>
        </p:txBody>
      </p:sp>
      <p:sp>
        <p:nvSpPr>
          <p:cNvPr id="4" name="Footer Placeholder 3">
            <a:extLst>
              <a:ext uri="{FF2B5EF4-FFF2-40B4-BE49-F238E27FC236}">
                <a16:creationId xmlns:a16="http://schemas.microsoft.com/office/drawing/2014/main" id="{346B2135-5A25-47FF-A63F-AB38D7CE2FA3}"/>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AB09F28C-D8F5-4012-8F1E-26289B070AAF}"/>
              </a:ext>
            </a:extLst>
          </p:cNvPr>
          <p:cNvSpPr>
            <a:spLocks noGrp="1"/>
          </p:cNvSpPr>
          <p:nvPr>
            <p:ph type="sldNum" sz="quarter" idx="12"/>
          </p:nvPr>
        </p:nvSpPr>
        <p:spPr/>
        <p:txBody>
          <a:bodyPr/>
          <a:lstStyle/>
          <a:p>
            <a:fld id="{46044285-87CD-4574-9037-722E1F080841}" type="slidenum">
              <a:rPr lang="en-CA" smtClean="0"/>
              <a:t>38</a:t>
            </a:fld>
            <a:endParaRPr lang="en-CA"/>
          </a:p>
        </p:txBody>
      </p:sp>
    </p:spTree>
    <p:extLst>
      <p:ext uri="{BB962C8B-B14F-4D97-AF65-F5344CB8AC3E}">
        <p14:creationId xmlns:p14="http://schemas.microsoft.com/office/powerpoint/2010/main" val="3150439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In</a:t>
            </a:r>
            <a:endParaRPr lang="en-CA" dirty="0"/>
          </a:p>
        </p:txBody>
      </p:sp>
      <p:sp>
        <p:nvSpPr>
          <p:cNvPr id="3" name="Content Placeholder 2"/>
          <p:cNvSpPr>
            <a:spLocks noGrp="1"/>
          </p:cNvSpPr>
          <p:nvPr>
            <p:ph idx="1"/>
          </p:nvPr>
        </p:nvSpPr>
        <p:spPr>
          <a:xfrm>
            <a:off x="838200" y="1553671"/>
            <a:ext cx="10515600" cy="4623292"/>
          </a:xfrm>
        </p:spPr>
        <p:txBody>
          <a:bodyPr/>
          <a:lstStyle/>
          <a:p>
            <a:r>
              <a:rPr lang="en-CA"/>
              <a:t>The </a:t>
            </a:r>
            <a:r>
              <a:rPr lang="en-CA" u="sng"/>
              <a:t>in</a:t>
            </a:r>
            <a:r>
              <a:rPr lang="en-CA"/>
              <a:t> operator is </a:t>
            </a:r>
            <a:r>
              <a:rPr lang="en-CA" dirty="0"/>
              <a:t>used to check if an item exists in a sequence.</a:t>
            </a:r>
          </a:p>
          <a:p>
            <a:r>
              <a:rPr lang="en-CA"/>
              <a:t>The </a:t>
            </a:r>
            <a:r>
              <a:rPr lang="en-CA" u="sng"/>
              <a:t>in</a:t>
            </a:r>
            <a:r>
              <a:rPr lang="en-CA"/>
              <a:t> </a:t>
            </a:r>
            <a:r>
              <a:rPr lang="en-CA" dirty="0"/>
              <a:t>operator can be used to check if a substring exists in another string. </a:t>
            </a:r>
          </a:p>
          <a:p>
            <a:r>
              <a:rPr lang="en-CA" dirty="0"/>
              <a:t>Example:</a:t>
            </a:r>
          </a:p>
          <a:p>
            <a:pPr marL="0" indent="0">
              <a:buNone/>
            </a:pPr>
            <a:r>
              <a:rPr lang="en-CA" dirty="0"/>
              <a:t>         			            Output:     </a:t>
            </a:r>
          </a:p>
          <a:p>
            <a:pPr marL="0" indent="0">
              <a:buNone/>
            </a:pPr>
            <a:endParaRPr lang="en-CA" dirty="0"/>
          </a:p>
          <a:p>
            <a:pPr marL="0" indent="0">
              <a:buNone/>
            </a:pPr>
            <a:endParaRPr lang="en-CA" dirty="0"/>
          </a:p>
          <a:p>
            <a:pPr marL="0" indent="0">
              <a:buNone/>
            </a:pPr>
            <a:r>
              <a:rPr lang="en-CA" dirty="0"/>
              <a:t>				 Output:</a:t>
            </a:r>
          </a:p>
        </p:txBody>
      </p:sp>
      <p:sp>
        <p:nvSpPr>
          <p:cNvPr id="8" name="Footer Placeholder 7">
            <a:extLst>
              <a:ext uri="{FF2B5EF4-FFF2-40B4-BE49-F238E27FC236}">
                <a16:creationId xmlns:a16="http://schemas.microsoft.com/office/drawing/2014/main" id="{F26679CE-11D5-4030-9C30-120E8906F7E9}"/>
              </a:ext>
            </a:extLst>
          </p:cNvPr>
          <p:cNvSpPr>
            <a:spLocks noGrp="1"/>
          </p:cNvSpPr>
          <p:nvPr>
            <p:ph type="ftr" sz="quarter" idx="11"/>
          </p:nvPr>
        </p:nvSpPr>
        <p:spPr/>
        <p:txBody>
          <a:bodyPr/>
          <a:lstStyle/>
          <a:p>
            <a:r>
              <a:rPr lang="en-CA"/>
              <a:t>1516 Lesson 4: Strings</a:t>
            </a:r>
          </a:p>
        </p:txBody>
      </p:sp>
      <p:sp>
        <p:nvSpPr>
          <p:cNvPr id="9" name="Slide Number Placeholder 8">
            <a:extLst>
              <a:ext uri="{FF2B5EF4-FFF2-40B4-BE49-F238E27FC236}">
                <a16:creationId xmlns:a16="http://schemas.microsoft.com/office/drawing/2014/main" id="{459CB2D8-B62D-4B30-96DD-3F6CE5C998F9}"/>
              </a:ext>
            </a:extLst>
          </p:cNvPr>
          <p:cNvSpPr>
            <a:spLocks noGrp="1"/>
          </p:cNvSpPr>
          <p:nvPr>
            <p:ph type="sldNum" sz="quarter" idx="12"/>
          </p:nvPr>
        </p:nvSpPr>
        <p:spPr/>
        <p:txBody>
          <a:bodyPr/>
          <a:lstStyle/>
          <a:p>
            <a:fld id="{46044285-87CD-4574-9037-722E1F080841}" type="slidenum">
              <a:rPr lang="en-CA" smtClean="0"/>
              <a:t>39</a:t>
            </a:fld>
            <a:endParaRPr lang="en-CA"/>
          </a:p>
        </p:txBody>
      </p:sp>
      <p:pic>
        <p:nvPicPr>
          <p:cNvPr id="4" name="Picture 3"/>
          <p:cNvPicPr>
            <a:picLocks noChangeAspect="1"/>
          </p:cNvPicPr>
          <p:nvPr/>
        </p:nvPicPr>
        <p:blipFill>
          <a:blip r:embed="rId2"/>
          <a:stretch>
            <a:fillRect/>
          </a:stretch>
        </p:blipFill>
        <p:spPr>
          <a:xfrm>
            <a:off x="1161798" y="3625056"/>
            <a:ext cx="3191084" cy="10913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5956633" y="3625056"/>
            <a:ext cx="1884783" cy="6581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stretch>
            <a:fillRect/>
          </a:stretch>
        </p:blipFill>
        <p:spPr>
          <a:xfrm>
            <a:off x="1161798" y="4940731"/>
            <a:ext cx="3222213" cy="10108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5"/>
          <a:stretch>
            <a:fillRect/>
          </a:stretch>
        </p:blipFill>
        <p:spPr>
          <a:xfrm>
            <a:off x="5956633" y="5010660"/>
            <a:ext cx="1471339" cy="7356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2996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252"/>
          </a:xfrm>
        </p:spPr>
        <p:txBody>
          <a:bodyPr>
            <a:normAutofit fontScale="90000"/>
          </a:bodyPr>
          <a:lstStyle/>
          <a:p>
            <a:r>
              <a:rPr lang="en-CA" dirty="0"/>
              <a:t>String</a:t>
            </a:r>
          </a:p>
        </p:txBody>
      </p:sp>
      <p:sp>
        <p:nvSpPr>
          <p:cNvPr id="3" name="Content Placeholder 2"/>
          <p:cNvSpPr>
            <a:spLocks noGrp="1"/>
          </p:cNvSpPr>
          <p:nvPr>
            <p:ph idx="1"/>
          </p:nvPr>
        </p:nvSpPr>
        <p:spPr>
          <a:xfrm>
            <a:off x="838200" y="955378"/>
            <a:ext cx="10515600" cy="5789453"/>
          </a:xfrm>
        </p:spPr>
        <p:txBody>
          <a:bodyPr/>
          <a:lstStyle/>
          <a:p>
            <a:r>
              <a:rPr lang="en-CA" dirty="0"/>
              <a:t>If the string contains single quotes, use double quotes to enclose the string</a:t>
            </a:r>
          </a:p>
          <a:p>
            <a:r>
              <a:rPr lang="en-CA" dirty="0"/>
              <a:t>If the string literal contains single or double quotes use triple quotes(“”” or ‘’’) to enclose the string</a:t>
            </a:r>
          </a:p>
          <a:p>
            <a:r>
              <a:rPr lang="en-CA" dirty="0"/>
              <a:t>Example:						       Output:</a:t>
            </a:r>
          </a:p>
          <a:p>
            <a:pPr marL="0" indent="0">
              <a:buNone/>
            </a:pPr>
            <a:endParaRPr lang="en-CA" dirty="0"/>
          </a:p>
        </p:txBody>
      </p:sp>
      <p:sp>
        <p:nvSpPr>
          <p:cNvPr id="4" name="Footer Placeholder 3">
            <a:extLst>
              <a:ext uri="{FF2B5EF4-FFF2-40B4-BE49-F238E27FC236}">
                <a16:creationId xmlns:a16="http://schemas.microsoft.com/office/drawing/2014/main" id="{098666D8-59E0-41B2-AE07-37AEF11274C1}"/>
              </a:ext>
            </a:extLst>
          </p:cNvPr>
          <p:cNvSpPr>
            <a:spLocks noGrp="1"/>
          </p:cNvSpPr>
          <p:nvPr>
            <p:ph type="ftr" sz="quarter" idx="11"/>
          </p:nvPr>
        </p:nvSpPr>
        <p:spPr/>
        <p:txBody>
          <a:bodyPr/>
          <a:lstStyle/>
          <a:p>
            <a:r>
              <a:rPr lang="en-CA"/>
              <a:t>1516 Lesson 4: Strings</a:t>
            </a:r>
          </a:p>
        </p:txBody>
      </p:sp>
      <p:sp>
        <p:nvSpPr>
          <p:cNvPr id="7" name="Slide Number Placeholder 6">
            <a:extLst>
              <a:ext uri="{FF2B5EF4-FFF2-40B4-BE49-F238E27FC236}">
                <a16:creationId xmlns:a16="http://schemas.microsoft.com/office/drawing/2014/main" id="{ABB3BBD5-F573-4E16-92D5-1CC6F497A218}"/>
              </a:ext>
            </a:extLst>
          </p:cNvPr>
          <p:cNvSpPr>
            <a:spLocks noGrp="1"/>
          </p:cNvSpPr>
          <p:nvPr>
            <p:ph type="sldNum" sz="quarter" idx="12"/>
          </p:nvPr>
        </p:nvSpPr>
        <p:spPr/>
        <p:txBody>
          <a:bodyPr/>
          <a:lstStyle/>
          <a:p>
            <a:fld id="{46044285-87CD-4574-9037-722E1F080841}" type="slidenum">
              <a:rPr lang="en-CA" smtClean="0"/>
              <a:t>4</a:t>
            </a:fld>
            <a:endParaRPr lang="en-CA"/>
          </a:p>
        </p:txBody>
      </p:sp>
      <p:pic>
        <p:nvPicPr>
          <p:cNvPr id="5" name="Picture 4"/>
          <p:cNvPicPr/>
          <p:nvPr/>
        </p:nvPicPr>
        <p:blipFill>
          <a:blip r:embed="rId2"/>
          <a:stretch>
            <a:fillRect/>
          </a:stretch>
        </p:blipFill>
        <p:spPr>
          <a:xfrm>
            <a:off x="1738791" y="3246073"/>
            <a:ext cx="4634850" cy="323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p:nvPr/>
        </p:nvPicPr>
        <p:blipFill>
          <a:blip r:embed="rId3"/>
          <a:stretch>
            <a:fillRect/>
          </a:stretch>
        </p:blipFill>
        <p:spPr>
          <a:xfrm>
            <a:off x="7627674" y="3246073"/>
            <a:ext cx="3378925" cy="16388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462650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31560"/>
          </a:xfrm>
        </p:spPr>
        <p:txBody>
          <a:bodyPr>
            <a:normAutofit fontScale="90000"/>
          </a:bodyPr>
          <a:lstStyle/>
          <a:p>
            <a:r>
              <a:rPr lang="en-CA"/>
              <a:t>Comparing strings</a:t>
            </a:r>
            <a:endParaRPr lang="en-CA"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4211497"/>
              </p:ext>
            </p:extLst>
          </p:nvPr>
        </p:nvGraphicFramePr>
        <p:xfrm>
          <a:off x="1093433" y="781708"/>
          <a:ext cx="8550732" cy="5865224"/>
        </p:xfrm>
        <a:graphic>
          <a:graphicData uri="http://schemas.openxmlformats.org/drawingml/2006/table">
            <a:tbl>
              <a:tblPr>
                <a:tableStyleId>{69CF1AB2-1976-4502-BF36-3FF5EA218861}</a:tableStyleId>
              </a:tblPr>
              <a:tblGrid>
                <a:gridCol w="2853728">
                  <a:extLst>
                    <a:ext uri="{9D8B030D-6E8A-4147-A177-3AD203B41FA5}">
                      <a16:colId xmlns:a16="http://schemas.microsoft.com/office/drawing/2014/main" val="20000"/>
                    </a:ext>
                  </a:extLst>
                </a:gridCol>
                <a:gridCol w="2137683">
                  <a:extLst>
                    <a:ext uri="{9D8B030D-6E8A-4147-A177-3AD203B41FA5}">
                      <a16:colId xmlns:a16="http://schemas.microsoft.com/office/drawing/2014/main" val="20001"/>
                    </a:ext>
                  </a:extLst>
                </a:gridCol>
                <a:gridCol w="3559321">
                  <a:extLst>
                    <a:ext uri="{9D8B030D-6E8A-4147-A177-3AD203B41FA5}">
                      <a16:colId xmlns:a16="http://schemas.microsoft.com/office/drawing/2014/main" val="20002"/>
                    </a:ext>
                  </a:extLst>
                </a:gridCol>
              </a:tblGrid>
              <a:tr h="312106">
                <a:tc>
                  <a:txBody>
                    <a:bodyPr/>
                    <a:lstStyle/>
                    <a:p>
                      <a:pPr>
                        <a:lnSpc>
                          <a:spcPct val="107000"/>
                        </a:lnSpc>
                        <a:spcAft>
                          <a:spcPts val="800"/>
                        </a:spcAft>
                      </a:pPr>
                      <a:r>
                        <a:rPr lang="en-CA" sz="1600" dirty="0">
                          <a:effectLst/>
                        </a:rPr>
                        <a:t>Example</a:t>
                      </a:r>
                      <a:endParaRPr lang="en-CA" sz="1600" dirty="0">
                        <a:effectLst/>
                        <a:latin typeface="Calibri" panose="020F0502020204030204" pitchFamily="34" charset="0"/>
                        <a:ea typeface="Calibri" panose="020F0502020204030204" pitchFamily="34" charset="0"/>
                        <a:cs typeface="Arial" panose="020B0604020202020204" pitchFamily="34" charset="0"/>
                      </a:endParaRPr>
                    </a:p>
                  </a:txBody>
                  <a:tcPr marL="24130" marR="24130" marT="24130" marB="24130" anchor="ctr"/>
                </a:tc>
                <a:tc>
                  <a:txBody>
                    <a:bodyPr/>
                    <a:lstStyle/>
                    <a:p>
                      <a:pPr>
                        <a:lnSpc>
                          <a:spcPct val="107000"/>
                        </a:lnSpc>
                        <a:spcAft>
                          <a:spcPts val="800"/>
                        </a:spcAft>
                      </a:pPr>
                      <a:r>
                        <a:rPr lang="en-CA" sz="1600" dirty="0">
                          <a:effectLst/>
                        </a:rPr>
                        <a:t>Expression result</a:t>
                      </a:r>
                      <a:endParaRPr lang="en-CA" sz="1600" dirty="0">
                        <a:effectLst/>
                        <a:latin typeface="Calibri" panose="020F0502020204030204" pitchFamily="34" charset="0"/>
                        <a:ea typeface="Calibri" panose="020F0502020204030204" pitchFamily="34" charset="0"/>
                        <a:cs typeface="Arial" panose="020B0604020202020204" pitchFamily="34" charset="0"/>
                      </a:endParaRPr>
                    </a:p>
                  </a:txBody>
                  <a:tcPr marL="24130" marR="24130" marT="24130" marB="24130" anchor="ctr"/>
                </a:tc>
                <a:tc>
                  <a:txBody>
                    <a:bodyPr/>
                    <a:lstStyle/>
                    <a:p>
                      <a:pPr>
                        <a:lnSpc>
                          <a:spcPct val="107000"/>
                        </a:lnSpc>
                        <a:spcAft>
                          <a:spcPts val="800"/>
                        </a:spcAft>
                      </a:pPr>
                      <a:r>
                        <a:rPr lang="en-CA" sz="1600" dirty="0">
                          <a:effectLst/>
                        </a:rPr>
                        <a:t>Why?</a:t>
                      </a:r>
                      <a:endParaRPr lang="en-CA" sz="1600" dirty="0">
                        <a:effectLst/>
                        <a:latin typeface="Calibri" panose="020F0502020204030204" pitchFamily="34" charset="0"/>
                        <a:ea typeface="Calibri" panose="020F0502020204030204" pitchFamily="34" charset="0"/>
                        <a:cs typeface="Arial" panose="020B0604020202020204" pitchFamily="34" charset="0"/>
                      </a:endParaRPr>
                    </a:p>
                  </a:txBody>
                  <a:tcPr marL="24130" marR="24130" marT="24130" marB="24130" anchor="ctr"/>
                </a:tc>
                <a:extLst>
                  <a:ext uri="{0D108BD9-81ED-4DB2-BD59-A6C34878D82A}">
                    <a16:rowId xmlns:a16="http://schemas.microsoft.com/office/drawing/2014/main" val="10000"/>
                  </a:ext>
                </a:extLst>
              </a:tr>
              <a:tr h="608332">
                <a:tc>
                  <a:txBody>
                    <a:bodyPr/>
                    <a:lstStyle/>
                    <a:p>
                      <a:pPr>
                        <a:lnSpc>
                          <a:spcPct val="107000"/>
                        </a:lnSpc>
                        <a:spcAft>
                          <a:spcPts val="800"/>
                        </a:spcAft>
                      </a:pPr>
                      <a:r>
                        <a:rPr lang="en-CA" sz="1600">
                          <a:effectLst/>
                        </a:rPr>
                        <a:t>'Hello' == 'Hello'</a:t>
                      </a:r>
                      <a:endParaRPr lang="en-CA" sz="160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a:effectLst/>
                        </a:rPr>
                        <a:t>True</a:t>
                      </a:r>
                      <a:endParaRPr lang="en-CA" sz="160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dirty="0">
                          <a:effectLst/>
                        </a:rPr>
                        <a:t>The strings are exactly identical values</a:t>
                      </a:r>
                      <a:endParaRPr lang="en-CA" sz="1600" dirty="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extLst>
                  <a:ext uri="{0D108BD9-81ED-4DB2-BD59-A6C34878D82A}">
                    <a16:rowId xmlns:a16="http://schemas.microsoft.com/office/drawing/2014/main" val="10001"/>
                  </a:ext>
                </a:extLst>
              </a:tr>
              <a:tr h="608332">
                <a:tc>
                  <a:txBody>
                    <a:bodyPr/>
                    <a:lstStyle/>
                    <a:p>
                      <a:pPr>
                        <a:lnSpc>
                          <a:spcPct val="107000"/>
                        </a:lnSpc>
                        <a:spcAft>
                          <a:spcPts val="800"/>
                        </a:spcAft>
                      </a:pPr>
                      <a:r>
                        <a:rPr lang="en-CA" sz="1600">
                          <a:effectLst/>
                        </a:rPr>
                        <a:t>'Hello' == 'Hello!'</a:t>
                      </a:r>
                      <a:endParaRPr lang="en-CA" sz="160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a:effectLst/>
                        </a:rPr>
                        <a:t>False</a:t>
                      </a:r>
                      <a:endParaRPr lang="en-CA" sz="160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dirty="0">
                          <a:effectLst/>
                        </a:rPr>
                        <a:t>The left hand string does not end with '!'</a:t>
                      </a:r>
                      <a:endParaRPr lang="en-CA" sz="1600" dirty="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extLst>
                  <a:ext uri="{0D108BD9-81ED-4DB2-BD59-A6C34878D82A}">
                    <a16:rowId xmlns:a16="http://schemas.microsoft.com/office/drawing/2014/main" val="10002"/>
                  </a:ext>
                </a:extLst>
              </a:tr>
              <a:tr h="1152082">
                <a:tc>
                  <a:txBody>
                    <a:bodyPr/>
                    <a:lstStyle/>
                    <a:p>
                      <a:pPr>
                        <a:lnSpc>
                          <a:spcPct val="107000"/>
                        </a:lnSpc>
                        <a:spcAft>
                          <a:spcPts val="800"/>
                        </a:spcAft>
                      </a:pPr>
                      <a:r>
                        <a:rPr lang="en-CA" sz="1600">
                          <a:effectLst/>
                        </a:rPr>
                        <a:t>'Yankee Sierra' &gt; 'Amy Wise'</a:t>
                      </a:r>
                      <a:endParaRPr lang="en-CA" sz="160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a:effectLst/>
                        </a:rPr>
                        <a:t>True</a:t>
                      </a:r>
                      <a:endParaRPr lang="en-CA" sz="160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dirty="0">
                          <a:effectLst/>
                        </a:rPr>
                        <a:t>The first character of the left side 'Y' is "greater than" (in ASCII value) the first character of the right side 'A'</a:t>
                      </a:r>
                      <a:endParaRPr lang="en-CA" sz="1600" dirty="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extLst>
                  <a:ext uri="{0D108BD9-81ED-4DB2-BD59-A6C34878D82A}">
                    <a16:rowId xmlns:a16="http://schemas.microsoft.com/office/drawing/2014/main" val="10003"/>
                  </a:ext>
                </a:extLst>
              </a:tr>
              <a:tr h="1695833">
                <a:tc>
                  <a:txBody>
                    <a:bodyPr/>
                    <a:lstStyle/>
                    <a:p>
                      <a:pPr>
                        <a:lnSpc>
                          <a:spcPct val="107000"/>
                        </a:lnSpc>
                        <a:spcAft>
                          <a:spcPts val="800"/>
                        </a:spcAft>
                      </a:pPr>
                      <a:r>
                        <a:rPr lang="en-CA" sz="1600">
                          <a:effectLst/>
                        </a:rPr>
                        <a:t>'Yankee Sierra' &gt; 'Yankee Zulu'</a:t>
                      </a:r>
                      <a:endParaRPr lang="en-CA" sz="160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a:effectLst/>
                        </a:rPr>
                        <a:t>False</a:t>
                      </a:r>
                      <a:endParaRPr lang="en-CA" sz="160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dirty="0">
                          <a:effectLst/>
                        </a:rPr>
                        <a:t>The characters of both sides match until the second word. The first character of the second word on the left 'S' is not "greater than" (in ASCII value) the first character on the right side 'Z'</a:t>
                      </a:r>
                      <a:endParaRPr lang="en-CA" sz="1600" dirty="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extLst>
                  <a:ext uri="{0D108BD9-81ED-4DB2-BD59-A6C34878D82A}">
                    <a16:rowId xmlns:a16="http://schemas.microsoft.com/office/drawing/2014/main" val="10004"/>
                  </a:ext>
                </a:extLst>
              </a:tr>
              <a:tr h="880207">
                <a:tc>
                  <a:txBody>
                    <a:bodyPr/>
                    <a:lstStyle/>
                    <a:p>
                      <a:pPr>
                        <a:lnSpc>
                          <a:spcPct val="107000"/>
                        </a:lnSpc>
                        <a:spcAft>
                          <a:spcPts val="800"/>
                        </a:spcAft>
                      </a:pPr>
                      <a:r>
                        <a:rPr lang="en-CA" sz="1600">
                          <a:effectLst/>
                        </a:rPr>
                        <a:t>'seph' in 'Joseph'</a:t>
                      </a:r>
                      <a:endParaRPr lang="en-CA" sz="160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a:effectLst/>
                        </a:rPr>
                        <a:t>True</a:t>
                      </a:r>
                      <a:endParaRPr lang="en-CA" sz="160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dirty="0">
                          <a:effectLst/>
                        </a:rPr>
                        <a:t>The substring '</a:t>
                      </a:r>
                      <a:r>
                        <a:rPr lang="en-CA" sz="1600" dirty="0" err="1">
                          <a:effectLst/>
                        </a:rPr>
                        <a:t>seph</a:t>
                      </a:r>
                      <a:r>
                        <a:rPr lang="en-CA" sz="1600" dirty="0">
                          <a:effectLst/>
                        </a:rPr>
                        <a:t>' can be found starting at the 3rd position of 'Joseph'</a:t>
                      </a:r>
                      <a:endParaRPr lang="en-CA" sz="1600" dirty="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extLst>
                  <a:ext uri="{0D108BD9-81ED-4DB2-BD59-A6C34878D82A}">
                    <a16:rowId xmlns:a16="http://schemas.microsoft.com/office/drawing/2014/main" val="10005"/>
                  </a:ext>
                </a:extLst>
              </a:tr>
              <a:tr h="608332">
                <a:tc>
                  <a:txBody>
                    <a:bodyPr/>
                    <a:lstStyle/>
                    <a:p>
                      <a:pPr>
                        <a:lnSpc>
                          <a:spcPct val="107000"/>
                        </a:lnSpc>
                        <a:spcAft>
                          <a:spcPts val="800"/>
                        </a:spcAft>
                      </a:pPr>
                      <a:r>
                        <a:rPr lang="en-CA" sz="1600">
                          <a:effectLst/>
                        </a:rPr>
                        <a:t>'jo' in 'Joseph'</a:t>
                      </a:r>
                      <a:endParaRPr lang="en-CA" sz="160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dirty="0">
                          <a:effectLst/>
                        </a:rPr>
                        <a:t>False</a:t>
                      </a:r>
                      <a:endParaRPr lang="en-CA" sz="1600" dirty="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tc>
                  <a:txBody>
                    <a:bodyPr/>
                    <a:lstStyle/>
                    <a:p>
                      <a:pPr>
                        <a:lnSpc>
                          <a:spcPct val="107000"/>
                        </a:lnSpc>
                        <a:spcAft>
                          <a:spcPts val="800"/>
                        </a:spcAft>
                      </a:pPr>
                      <a:r>
                        <a:rPr lang="en-CA" sz="1600" dirty="0">
                          <a:effectLst/>
                        </a:rPr>
                        <a:t>'jo' (with a lowercase 'j') is not in 'Joseph' (with an uppercase 'J')</a:t>
                      </a:r>
                      <a:endParaRPr lang="en-CA" sz="1600" dirty="0">
                        <a:effectLst/>
                        <a:latin typeface="Calibri" panose="020F0502020204030204" pitchFamily="34" charset="0"/>
                        <a:ea typeface="Calibri" panose="020F0502020204030204" pitchFamily="34" charset="0"/>
                        <a:cs typeface="Arial" panose="020B0604020202020204" pitchFamily="34" charset="0"/>
                      </a:endParaRPr>
                    </a:p>
                  </a:txBody>
                  <a:tcPr marL="38735" marR="38735" marT="38735" marB="38735" anchor="ctr"/>
                </a:tc>
                <a:extLst>
                  <a:ext uri="{0D108BD9-81ED-4DB2-BD59-A6C34878D82A}">
                    <a16:rowId xmlns:a16="http://schemas.microsoft.com/office/drawing/2014/main" val="10006"/>
                  </a:ext>
                </a:extLst>
              </a:tr>
            </a:tbl>
          </a:graphicData>
        </a:graphic>
      </p:graphicFrame>
      <p:sp>
        <p:nvSpPr>
          <p:cNvPr id="3" name="Footer Placeholder 2">
            <a:extLst>
              <a:ext uri="{FF2B5EF4-FFF2-40B4-BE49-F238E27FC236}">
                <a16:creationId xmlns:a16="http://schemas.microsoft.com/office/drawing/2014/main" id="{3AABDF34-5F39-46CF-8BCC-CE0B6C1EB6D8}"/>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80084E3A-7587-45E1-967F-01EEA1069F52}"/>
              </a:ext>
            </a:extLst>
          </p:cNvPr>
          <p:cNvSpPr>
            <a:spLocks noGrp="1"/>
          </p:cNvSpPr>
          <p:nvPr>
            <p:ph type="sldNum" sz="quarter" idx="12"/>
          </p:nvPr>
        </p:nvSpPr>
        <p:spPr/>
        <p:txBody>
          <a:bodyPr/>
          <a:lstStyle/>
          <a:p>
            <a:fld id="{46044285-87CD-4574-9037-722E1F080841}" type="slidenum">
              <a:rPr lang="en-CA" smtClean="0"/>
              <a:t>40</a:t>
            </a:fld>
            <a:endParaRPr lang="en-CA"/>
          </a:p>
        </p:txBody>
      </p:sp>
    </p:spTree>
    <p:extLst>
      <p:ext uri="{BB962C8B-B14F-4D97-AF65-F5344CB8AC3E}">
        <p14:creationId xmlns:p14="http://schemas.microsoft.com/office/powerpoint/2010/main" val="1212445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3989"/>
          </a:xfrm>
        </p:spPr>
        <p:txBody>
          <a:bodyPr>
            <a:normAutofit fontScale="90000"/>
          </a:bodyPr>
          <a:lstStyle/>
          <a:p>
            <a:r>
              <a:rPr lang="en-CA"/>
              <a:t>String comparison</a:t>
            </a:r>
            <a:endParaRPr lang="en-CA" dirty="0"/>
          </a:p>
        </p:txBody>
      </p:sp>
      <p:sp>
        <p:nvSpPr>
          <p:cNvPr id="3" name="Content Placeholder 2"/>
          <p:cNvSpPr>
            <a:spLocks noGrp="1"/>
          </p:cNvSpPr>
          <p:nvPr>
            <p:ph idx="1"/>
          </p:nvPr>
        </p:nvSpPr>
        <p:spPr>
          <a:xfrm>
            <a:off x="838200" y="939114"/>
            <a:ext cx="10515600" cy="5237849"/>
          </a:xfrm>
        </p:spPr>
        <p:txBody>
          <a:bodyPr/>
          <a:lstStyle/>
          <a:p>
            <a:r>
              <a:rPr lang="en-CA" dirty="0"/>
              <a:t>Operator == is used to compare the equality of two String values</a:t>
            </a:r>
          </a:p>
          <a:p>
            <a:r>
              <a:rPr lang="en-CA" dirty="0"/>
              <a:t>Example: </a:t>
            </a:r>
          </a:p>
          <a:p>
            <a:endParaRPr lang="en-CA" dirty="0"/>
          </a:p>
          <a:p>
            <a:pPr marL="0" indent="0">
              <a:buNone/>
            </a:pPr>
            <a:endParaRPr lang="en-CA" dirty="0"/>
          </a:p>
          <a:p>
            <a:endParaRPr lang="en-CA" dirty="0"/>
          </a:p>
          <a:p>
            <a:r>
              <a:rPr lang="en-CA"/>
              <a:t>The </a:t>
            </a:r>
            <a:r>
              <a:rPr lang="en-CA" u="sng"/>
              <a:t>in</a:t>
            </a:r>
            <a:r>
              <a:rPr lang="en-CA"/>
              <a:t> operator is </a:t>
            </a:r>
            <a:r>
              <a:rPr lang="en-CA" dirty="0"/>
              <a:t>used to check if one string is a substring </a:t>
            </a:r>
            <a:r>
              <a:rPr lang="en-CA"/>
              <a:t>of another.</a:t>
            </a:r>
            <a:endParaRPr lang="en-CA" dirty="0"/>
          </a:p>
          <a:p>
            <a:r>
              <a:rPr lang="en-CA" dirty="0"/>
              <a:t>Example:</a:t>
            </a:r>
          </a:p>
          <a:p>
            <a:pPr marL="0" indent="0">
              <a:buNone/>
            </a:pPr>
            <a:endParaRPr lang="en-CA" dirty="0"/>
          </a:p>
        </p:txBody>
      </p:sp>
      <p:sp>
        <p:nvSpPr>
          <p:cNvPr id="6" name="Footer Placeholder 5">
            <a:extLst>
              <a:ext uri="{FF2B5EF4-FFF2-40B4-BE49-F238E27FC236}">
                <a16:creationId xmlns:a16="http://schemas.microsoft.com/office/drawing/2014/main" id="{519A337E-7E0A-4F2B-8509-EF7C8974AFF2}"/>
              </a:ext>
            </a:extLst>
          </p:cNvPr>
          <p:cNvSpPr>
            <a:spLocks noGrp="1"/>
          </p:cNvSpPr>
          <p:nvPr>
            <p:ph type="ftr" sz="quarter" idx="11"/>
          </p:nvPr>
        </p:nvSpPr>
        <p:spPr/>
        <p:txBody>
          <a:bodyPr/>
          <a:lstStyle/>
          <a:p>
            <a:r>
              <a:rPr lang="en-CA"/>
              <a:t>1516 Lesson 4: Strings</a:t>
            </a:r>
          </a:p>
        </p:txBody>
      </p:sp>
      <p:sp>
        <p:nvSpPr>
          <p:cNvPr id="7" name="Slide Number Placeholder 6">
            <a:extLst>
              <a:ext uri="{FF2B5EF4-FFF2-40B4-BE49-F238E27FC236}">
                <a16:creationId xmlns:a16="http://schemas.microsoft.com/office/drawing/2014/main" id="{56282B9B-1867-45E8-935B-5B4BEF8EE6DF}"/>
              </a:ext>
            </a:extLst>
          </p:cNvPr>
          <p:cNvSpPr>
            <a:spLocks noGrp="1"/>
          </p:cNvSpPr>
          <p:nvPr>
            <p:ph type="sldNum" sz="quarter" idx="12"/>
          </p:nvPr>
        </p:nvSpPr>
        <p:spPr/>
        <p:txBody>
          <a:bodyPr/>
          <a:lstStyle/>
          <a:p>
            <a:fld id="{46044285-87CD-4574-9037-722E1F080841}" type="slidenum">
              <a:rPr lang="en-CA" smtClean="0"/>
              <a:t>41</a:t>
            </a:fld>
            <a:endParaRPr lang="en-CA"/>
          </a:p>
        </p:txBody>
      </p:sp>
      <p:pic>
        <p:nvPicPr>
          <p:cNvPr id="4" name="Picture 3"/>
          <p:cNvPicPr>
            <a:picLocks noChangeAspect="1"/>
          </p:cNvPicPr>
          <p:nvPr/>
        </p:nvPicPr>
        <p:blipFill>
          <a:blip r:embed="rId2"/>
          <a:stretch>
            <a:fillRect/>
          </a:stretch>
        </p:blipFill>
        <p:spPr>
          <a:xfrm>
            <a:off x="2964078" y="1513103"/>
            <a:ext cx="2705100" cy="1447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3426811" y="4271576"/>
            <a:ext cx="2867025" cy="14287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5101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is</a:t>
            </a:r>
            <a:endParaRPr lang="en-CA" dirty="0"/>
          </a:p>
        </p:txBody>
      </p:sp>
      <p:sp>
        <p:nvSpPr>
          <p:cNvPr id="3" name="Content Placeholder 2"/>
          <p:cNvSpPr>
            <a:spLocks noGrp="1"/>
          </p:cNvSpPr>
          <p:nvPr>
            <p:ph idx="1"/>
          </p:nvPr>
        </p:nvSpPr>
        <p:spPr>
          <a:xfrm>
            <a:off x="838200" y="1825624"/>
            <a:ext cx="10515600" cy="4690505"/>
          </a:xfrm>
        </p:spPr>
        <p:txBody>
          <a:bodyPr/>
          <a:lstStyle/>
          <a:p>
            <a:r>
              <a:rPr lang="en-CA"/>
              <a:t>The </a:t>
            </a:r>
            <a:r>
              <a:rPr lang="en-CA" u="sng"/>
              <a:t>is</a:t>
            </a:r>
            <a:r>
              <a:rPr lang="en-CA"/>
              <a:t> operator checks </a:t>
            </a:r>
            <a:r>
              <a:rPr lang="en-CA" u="sng" dirty="0"/>
              <a:t>memory addresses</a:t>
            </a:r>
            <a:r>
              <a:rPr lang="en-CA" dirty="0"/>
              <a:t> of the </a:t>
            </a:r>
            <a:r>
              <a:rPr lang="en-CA"/>
              <a:t>String objects, </a:t>
            </a:r>
            <a:r>
              <a:rPr lang="en-CA" dirty="0"/>
              <a:t>not </a:t>
            </a:r>
            <a:r>
              <a:rPr lang="en-CA"/>
              <a:t>the letter contents </a:t>
            </a:r>
            <a:r>
              <a:rPr lang="en-CA" dirty="0"/>
              <a:t>of the string.</a:t>
            </a:r>
          </a:p>
          <a:p>
            <a:r>
              <a:rPr lang="en-CA" dirty="0"/>
              <a:t>Example:</a:t>
            </a:r>
          </a:p>
        </p:txBody>
      </p:sp>
      <p:sp>
        <p:nvSpPr>
          <p:cNvPr id="5" name="Footer Placeholder 4">
            <a:extLst>
              <a:ext uri="{FF2B5EF4-FFF2-40B4-BE49-F238E27FC236}">
                <a16:creationId xmlns:a16="http://schemas.microsoft.com/office/drawing/2014/main" id="{A87CF947-62D2-4540-B681-FD4EC3F138B5}"/>
              </a:ext>
            </a:extLst>
          </p:cNvPr>
          <p:cNvSpPr>
            <a:spLocks noGrp="1"/>
          </p:cNvSpPr>
          <p:nvPr>
            <p:ph type="ftr" sz="quarter" idx="11"/>
          </p:nvPr>
        </p:nvSpPr>
        <p:spPr/>
        <p:txBody>
          <a:bodyPr/>
          <a:lstStyle/>
          <a:p>
            <a:r>
              <a:rPr lang="en-CA"/>
              <a:t>1516 Lesson 4: Strings</a:t>
            </a:r>
          </a:p>
        </p:txBody>
      </p:sp>
      <p:sp>
        <p:nvSpPr>
          <p:cNvPr id="6" name="Slide Number Placeholder 5">
            <a:extLst>
              <a:ext uri="{FF2B5EF4-FFF2-40B4-BE49-F238E27FC236}">
                <a16:creationId xmlns:a16="http://schemas.microsoft.com/office/drawing/2014/main" id="{978FE02B-7E0F-4EF2-AC8A-86A57C4F2159}"/>
              </a:ext>
            </a:extLst>
          </p:cNvPr>
          <p:cNvSpPr>
            <a:spLocks noGrp="1"/>
          </p:cNvSpPr>
          <p:nvPr>
            <p:ph type="sldNum" sz="quarter" idx="12"/>
          </p:nvPr>
        </p:nvSpPr>
        <p:spPr/>
        <p:txBody>
          <a:bodyPr/>
          <a:lstStyle/>
          <a:p>
            <a:fld id="{46044285-87CD-4574-9037-722E1F080841}" type="slidenum">
              <a:rPr lang="en-CA" smtClean="0"/>
              <a:t>42</a:t>
            </a:fld>
            <a:endParaRPr lang="en-CA"/>
          </a:p>
        </p:txBody>
      </p:sp>
      <p:pic>
        <p:nvPicPr>
          <p:cNvPr id="4" name="Picture 3"/>
          <p:cNvPicPr>
            <a:picLocks noChangeAspect="1"/>
          </p:cNvPicPr>
          <p:nvPr/>
        </p:nvPicPr>
        <p:blipFill>
          <a:blip r:embed="rId2"/>
          <a:stretch>
            <a:fillRect/>
          </a:stretch>
        </p:blipFill>
        <p:spPr>
          <a:xfrm>
            <a:off x="2818627" y="2901651"/>
            <a:ext cx="3343275" cy="3267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418151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Homework</a:t>
            </a:r>
          </a:p>
        </p:txBody>
      </p:sp>
      <p:sp>
        <p:nvSpPr>
          <p:cNvPr id="3" name="Content Placeholder 2"/>
          <p:cNvSpPr>
            <a:spLocks noGrp="1"/>
          </p:cNvSpPr>
          <p:nvPr>
            <p:ph idx="1"/>
          </p:nvPr>
        </p:nvSpPr>
        <p:spPr/>
        <p:txBody>
          <a:bodyPr/>
          <a:lstStyle/>
          <a:p>
            <a:r>
              <a:rPr lang="en-CA" dirty="0"/>
              <a:t>Complete the lab</a:t>
            </a:r>
          </a:p>
          <a:p>
            <a:r>
              <a:rPr lang="en-CA" dirty="0"/>
              <a:t>Read from 8.1 to 8.9 in the book</a:t>
            </a:r>
          </a:p>
          <a:p>
            <a:pPr marL="0" indent="0">
              <a:buNone/>
            </a:pPr>
            <a:r>
              <a:rPr lang="en-CA" dirty="0">
                <a:hlinkClick r:id="rId2"/>
              </a:rPr>
              <a:t>http://do1.dr-chuck.com/pythonlearn/EN_us/pythonlearn.pdf</a:t>
            </a:r>
            <a:endParaRPr lang="en-CA" dirty="0"/>
          </a:p>
          <a:p>
            <a:r>
              <a:rPr lang="en-CA" dirty="0"/>
              <a:t>Prepare for next week’s quiz</a:t>
            </a:r>
          </a:p>
        </p:txBody>
      </p:sp>
      <p:sp>
        <p:nvSpPr>
          <p:cNvPr id="4" name="Footer Placeholder 3">
            <a:extLst>
              <a:ext uri="{FF2B5EF4-FFF2-40B4-BE49-F238E27FC236}">
                <a16:creationId xmlns:a16="http://schemas.microsoft.com/office/drawing/2014/main" id="{57877085-4917-4821-9F07-E410BE0B1DBD}"/>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23602C09-466E-4CFE-AAEB-889E6E2F7CFC}"/>
              </a:ext>
            </a:extLst>
          </p:cNvPr>
          <p:cNvSpPr>
            <a:spLocks noGrp="1"/>
          </p:cNvSpPr>
          <p:nvPr>
            <p:ph type="sldNum" sz="quarter" idx="12"/>
          </p:nvPr>
        </p:nvSpPr>
        <p:spPr/>
        <p:txBody>
          <a:bodyPr/>
          <a:lstStyle/>
          <a:p>
            <a:fld id="{46044285-87CD-4574-9037-722E1F080841}" type="slidenum">
              <a:rPr lang="en-CA" smtClean="0"/>
              <a:t>43</a:t>
            </a:fld>
            <a:endParaRPr lang="en-CA"/>
          </a:p>
        </p:txBody>
      </p:sp>
    </p:spTree>
    <p:extLst>
      <p:ext uri="{BB962C8B-B14F-4D97-AF65-F5344CB8AC3E}">
        <p14:creationId xmlns:p14="http://schemas.microsoft.com/office/powerpoint/2010/main" val="3855320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String </a:t>
            </a:r>
            <a:r>
              <a:rPr lang="en-CA"/>
              <a:t>: special </a:t>
            </a:r>
            <a:r>
              <a:rPr lang="en-CA" dirty="0"/>
              <a:t>characters</a:t>
            </a:r>
          </a:p>
        </p:txBody>
      </p:sp>
      <p:sp>
        <p:nvSpPr>
          <p:cNvPr id="3" name="Content Placeholder 2"/>
          <p:cNvSpPr>
            <a:spLocks noGrp="1"/>
          </p:cNvSpPr>
          <p:nvPr>
            <p:ph idx="1"/>
          </p:nvPr>
        </p:nvSpPr>
        <p:spPr/>
        <p:txBody>
          <a:bodyPr/>
          <a:lstStyle/>
          <a:p>
            <a:r>
              <a:rPr lang="en-CA" dirty="0"/>
              <a:t>The special characters are symbols that </a:t>
            </a:r>
            <a:r>
              <a:rPr lang="en-CA"/>
              <a:t>have special, built-in </a:t>
            </a:r>
            <a:r>
              <a:rPr lang="en-CA" dirty="0"/>
              <a:t>meaning in a programming language. </a:t>
            </a:r>
          </a:p>
          <a:p>
            <a:r>
              <a:rPr lang="en-CA" dirty="0"/>
              <a:t>Example :</a:t>
            </a:r>
          </a:p>
          <a:p>
            <a:r>
              <a:rPr lang="en-CA" dirty="0"/>
              <a:t>In Python: ‘ ,”,</a:t>
            </a:r>
          </a:p>
          <a:p>
            <a:r>
              <a:rPr lang="en-CA" dirty="0"/>
              <a:t>In python the </a:t>
            </a:r>
            <a:r>
              <a:rPr lang="en-CA"/>
              <a:t>backslash (\) </a:t>
            </a:r>
            <a:r>
              <a:rPr lang="en-CA" dirty="0"/>
              <a:t>character is used to escape characters that otherwise have special meaning.</a:t>
            </a:r>
          </a:p>
        </p:txBody>
      </p:sp>
      <p:sp>
        <p:nvSpPr>
          <p:cNvPr id="4" name="Footer Placeholder 3">
            <a:extLst>
              <a:ext uri="{FF2B5EF4-FFF2-40B4-BE49-F238E27FC236}">
                <a16:creationId xmlns:a16="http://schemas.microsoft.com/office/drawing/2014/main" id="{C0F2B018-8F2F-4588-B29A-8C3C1CFBA509}"/>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34C3198F-9ED7-400F-A2F7-9F1C9C0227E4}"/>
              </a:ext>
            </a:extLst>
          </p:cNvPr>
          <p:cNvSpPr>
            <a:spLocks noGrp="1"/>
          </p:cNvSpPr>
          <p:nvPr>
            <p:ph type="sldNum" sz="quarter" idx="12"/>
          </p:nvPr>
        </p:nvSpPr>
        <p:spPr/>
        <p:txBody>
          <a:bodyPr/>
          <a:lstStyle/>
          <a:p>
            <a:fld id="{46044285-87CD-4574-9037-722E1F080841}" type="slidenum">
              <a:rPr lang="en-CA" smtClean="0"/>
              <a:t>5</a:t>
            </a:fld>
            <a:endParaRPr lang="en-CA"/>
          </a:p>
        </p:txBody>
      </p:sp>
    </p:spTree>
    <p:extLst>
      <p:ext uri="{BB962C8B-B14F-4D97-AF65-F5344CB8AC3E}">
        <p14:creationId xmlns:p14="http://schemas.microsoft.com/office/powerpoint/2010/main" val="4285007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8243"/>
          </a:xfrm>
        </p:spPr>
        <p:txBody>
          <a:bodyPr/>
          <a:lstStyle/>
          <a:p>
            <a:r>
              <a:rPr lang="en-CA"/>
              <a:t>String: escape character</a:t>
            </a:r>
            <a:endParaRPr lang="en-CA" dirty="0"/>
          </a:p>
        </p:txBody>
      </p:sp>
      <p:sp>
        <p:nvSpPr>
          <p:cNvPr id="3" name="Content Placeholder 2"/>
          <p:cNvSpPr>
            <a:spLocks noGrp="1"/>
          </p:cNvSpPr>
          <p:nvPr>
            <p:ph idx="1"/>
          </p:nvPr>
        </p:nvSpPr>
        <p:spPr>
          <a:xfrm>
            <a:off x="838200" y="1283368"/>
            <a:ext cx="10515600" cy="4893595"/>
          </a:xfrm>
        </p:spPr>
        <p:txBody>
          <a:bodyPr/>
          <a:lstStyle/>
          <a:p>
            <a:pPr marL="0" indent="0">
              <a:buNone/>
            </a:pPr>
            <a:endParaRPr lang="en-CA" dirty="0"/>
          </a:p>
          <a:p>
            <a:pPr marL="0" indent="0">
              <a:buNone/>
            </a:pPr>
            <a:endParaRPr lang="en-CA" dirty="0"/>
          </a:p>
        </p:txBody>
      </p:sp>
      <p:sp>
        <p:nvSpPr>
          <p:cNvPr id="4" name="Footer Placeholder 3">
            <a:extLst>
              <a:ext uri="{FF2B5EF4-FFF2-40B4-BE49-F238E27FC236}">
                <a16:creationId xmlns:a16="http://schemas.microsoft.com/office/drawing/2014/main" id="{651025B6-A907-479A-BEBA-205F2BD85B24}"/>
              </a:ext>
            </a:extLst>
          </p:cNvPr>
          <p:cNvSpPr>
            <a:spLocks noGrp="1"/>
          </p:cNvSpPr>
          <p:nvPr>
            <p:ph type="ftr" sz="quarter" idx="11"/>
          </p:nvPr>
        </p:nvSpPr>
        <p:spPr/>
        <p:txBody>
          <a:bodyPr/>
          <a:lstStyle/>
          <a:p>
            <a:r>
              <a:rPr lang="en-CA"/>
              <a:t>1516 Lesson 4: Strings</a:t>
            </a:r>
          </a:p>
        </p:txBody>
      </p:sp>
      <p:sp>
        <p:nvSpPr>
          <p:cNvPr id="9" name="Slide Number Placeholder 8">
            <a:extLst>
              <a:ext uri="{FF2B5EF4-FFF2-40B4-BE49-F238E27FC236}">
                <a16:creationId xmlns:a16="http://schemas.microsoft.com/office/drawing/2014/main" id="{7A5AE811-56D9-4E21-A939-96CF5B33B93E}"/>
              </a:ext>
            </a:extLst>
          </p:cNvPr>
          <p:cNvSpPr>
            <a:spLocks noGrp="1"/>
          </p:cNvSpPr>
          <p:nvPr>
            <p:ph type="sldNum" sz="quarter" idx="12"/>
          </p:nvPr>
        </p:nvSpPr>
        <p:spPr/>
        <p:txBody>
          <a:bodyPr/>
          <a:lstStyle/>
          <a:p>
            <a:fld id="{46044285-87CD-4574-9037-722E1F080841}" type="slidenum">
              <a:rPr lang="en-CA" smtClean="0"/>
              <a:t>6</a:t>
            </a:fld>
            <a:endParaRPr lang="en-CA"/>
          </a:p>
        </p:txBody>
      </p:sp>
      <p:sp>
        <p:nvSpPr>
          <p:cNvPr id="5" name="TextBox 4"/>
          <p:cNvSpPr txBox="1"/>
          <p:nvPr/>
        </p:nvSpPr>
        <p:spPr>
          <a:xfrm>
            <a:off x="949234" y="1680753"/>
            <a:ext cx="4406537" cy="452431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A string using a special character without the backslash.</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7" name="Picture 6"/>
          <p:cNvPicPr/>
          <p:nvPr/>
        </p:nvPicPr>
        <p:blipFill>
          <a:blip r:embed="rId2"/>
          <a:stretch>
            <a:fillRect/>
          </a:stretch>
        </p:blipFill>
        <p:spPr>
          <a:xfrm>
            <a:off x="1049381" y="2366445"/>
            <a:ext cx="4106092" cy="2867406"/>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0" name="Group 9"/>
          <p:cNvGrpSpPr/>
          <p:nvPr/>
        </p:nvGrpSpPr>
        <p:grpSpPr>
          <a:xfrm>
            <a:off x="6592388" y="1680753"/>
            <a:ext cx="4761412" cy="4524315"/>
            <a:chOff x="6592388" y="1680754"/>
            <a:chExt cx="4761412" cy="4524315"/>
          </a:xfrm>
        </p:grpSpPr>
        <p:sp>
          <p:nvSpPr>
            <p:cNvPr id="6" name="TextBox 5"/>
            <p:cNvSpPr txBox="1"/>
            <p:nvPr/>
          </p:nvSpPr>
          <p:spPr>
            <a:xfrm>
              <a:off x="6592388" y="1680754"/>
              <a:ext cx="4761412" cy="452431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A string using a special character with the backslash.</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8" name="Picture 7"/>
            <p:cNvPicPr/>
            <p:nvPr/>
          </p:nvPicPr>
          <p:blipFill>
            <a:blip r:embed="rId3"/>
            <a:stretch>
              <a:fillRect/>
            </a:stretch>
          </p:blipFill>
          <p:spPr>
            <a:xfrm>
              <a:off x="6711658" y="2652461"/>
              <a:ext cx="4522871" cy="135806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Tree>
    <p:extLst>
      <p:ext uri="{BB962C8B-B14F-4D97-AF65-F5344CB8AC3E}">
        <p14:creationId xmlns:p14="http://schemas.microsoft.com/office/powerpoint/2010/main" val="314545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918243"/>
          </a:xfrm>
        </p:spPr>
        <p:txBody>
          <a:bodyPr/>
          <a:lstStyle/>
          <a:p>
            <a:r>
              <a:rPr lang="en-CA"/>
              <a:t>String: string operators</a:t>
            </a:r>
            <a:endParaRPr lang="en-CA" dirty="0"/>
          </a:p>
        </p:txBody>
      </p:sp>
      <p:sp>
        <p:nvSpPr>
          <p:cNvPr id="3" name="Content Placeholder 2"/>
          <p:cNvSpPr>
            <a:spLocks noGrp="1"/>
          </p:cNvSpPr>
          <p:nvPr>
            <p:ph idx="1"/>
          </p:nvPr>
        </p:nvSpPr>
        <p:spPr>
          <a:xfrm>
            <a:off x="838200" y="1348510"/>
            <a:ext cx="10515600" cy="5412508"/>
          </a:xfrm>
        </p:spPr>
        <p:txBody>
          <a:bodyPr/>
          <a:lstStyle/>
          <a:p>
            <a:r>
              <a:rPr lang="en-CA" dirty="0"/>
              <a:t>+ is used to join (concatenate Strings together).</a:t>
            </a:r>
          </a:p>
          <a:p>
            <a:pPr marL="0" indent="0">
              <a:buNone/>
            </a:pPr>
            <a:r>
              <a:rPr lang="en-CA" dirty="0"/>
              <a:t> </a:t>
            </a:r>
          </a:p>
        </p:txBody>
      </p:sp>
      <p:sp>
        <p:nvSpPr>
          <p:cNvPr id="2" name="Footer Placeholder 1">
            <a:extLst>
              <a:ext uri="{FF2B5EF4-FFF2-40B4-BE49-F238E27FC236}">
                <a16:creationId xmlns:a16="http://schemas.microsoft.com/office/drawing/2014/main" id="{4DB8593D-83CA-4331-BA3F-63849823E9C9}"/>
              </a:ext>
            </a:extLst>
          </p:cNvPr>
          <p:cNvSpPr>
            <a:spLocks noGrp="1"/>
          </p:cNvSpPr>
          <p:nvPr>
            <p:ph type="ftr" sz="quarter" idx="11"/>
          </p:nvPr>
        </p:nvSpPr>
        <p:spPr/>
        <p:txBody>
          <a:bodyPr/>
          <a:lstStyle/>
          <a:p>
            <a:r>
              <a:rPr lang="en-CA"/>
              <a:t>1516 Lesson 4: Strings</a:t>
            </a:r>
          </a:p>
        </p:txBody>
      </p:sp>
      <p:sp>
        <p:nvSpPr>
          <p:cNvPr id="5" name="Slide Number Placeholder 4">
            <a:extLst>
              <a:ext uri="{FF2B5EF4-FFF2-40B4-BE49-F238E27FC236}">
                <a16:creationId xmlns:a16="http://schemas.microsoft.com/office/drawing/2014/main" id="{67EF479F-F4E4-46C8-BCA1-4A688F1C201F}"/>
              </a:ext>
            </a:extLst>
          </p:cNvPr>
          <p:cNvSpPr>
            <a:spLocks noGrp="1"/>
          </p:cNvSpPr>
          <p:nvPr>
            <p:ph type="sldNum" sz="quarter" idx="12"/>
          </p:nvPr>
        </p:nvSpPr>
        <p:spPr/>
        <p:txBody>
          <a:bodyPr/>
          <a:lstStyle/>
          <a:p>
            <a:fld id="{46044285-87CD-4574-9037-722E1F080841}" type="slidenum">
              <a:rPr lang="en-CA" smtClean="0"/>
              <a:t>7</a:t>
            </a:fld>
            <a:endParaRPr lang="en-CA"/>
          </a:p>
        </p:txBody>
      </p:sp>
      <p:grpSp>
        <p:nvGrpSpPr>
          <p:cNvPr id="12" name="Group 11"/>
          <p:cNvGrpSpPr/>
          <p:nvPr/>
        </p:nvGrpSpPr>
        <p:grpSpPr>
          <a:xfrm>
            <a:off x="969817" y="1976579"/>
            <a:ext cx="5615709" cy="4156366"/>
            <a:chOff x="1099127" y="3094179"/>
            <a:chExt cx="5126182" cy="3416320"/>
          </a:xfrm>
        </p:grpSpPr>
        <p:sp>
          <p:nvSpPr>
            <p:cNvPr id="11" name="TextBox 10"/>
            <p:cNvSpPr txBox="1"/>
            <p:nvPr/>
          </p:nvSpPr>
          <p:spPr>
            <a:xfrm>
              <a:off x="1099127" y="3094179"/>
              <a:ext cx="5126182" cy="34163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Example:</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 name="Picture 9"/>
            <p:cNvPicPr/>
            <p:nvPr/>
          </p:nvPicPr>
          <p:blipFill>
            <a:blip r:embed="rId2"/>
            <a:stretch>
              <a:fillRect/>
            </a:stretch>
          </p:blipFill>
          <p:spPr>
            <a:xfrm>
              <a:off x="1209010" y="3462916"/>
              <a:ext cx="4229100" cy="2390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13" name="TextBox 12"/>
          <p:cNvSpPr txBox="1"/>
          <p:nvPr/>
        </p:nvSpPr>
        <p:spPr>
          <a:xfrm>
            <a:off x="7715796" y="1976579"/>
            <a:ext cx="3126377" cy="175432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Output:</a:t>
            </a:r>
          </a:p>
          <a:p>
            <a:endParaRPr lang="en-CA" dirty="0"/>
          </a:p>
          <a:p>
            <a:endParaRPr lang="en-CA" dirty="0"/>
          </a:p>
          <a:p>
            <a:endParaRPr lang="en-CA" dirty="0"/>
          </a:p>
          <a:p>
            <a:endParaRPr lang="en-CA" dirty="0"/>
          </a:p>
          <a:p>
            <a:endParaRPr lang="en-CA" dirty="0"/>
          </a:p>
        </p:txBody>
      </p:sp>
      <p:pic>
        <p:nvPicPr>
          <p:cNvPr id="14" name="Picture 13"/>
          <p:cNvPicPr/>
          <p:nvPr/>
        </p:nvPicPr>
        <p:blipFill>
          <a:blip r:embed="rId3"/>
          <a:stretch>
            <a:fillRect/>
          </a:stretch>
        </p:blipFill>
        <p:spPr>
          <a:xfrm>
            <a:off x="7818430" y="2700881"/>
            <a:ext cx="2302465" cy="8522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32631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97321"/>
          </a:xfrm>
        </p:spPr>
        <p:txBody>
          <a:bodyPr/>
          <a:lstStyle/>
          <a:p>
            <a:r>
              <a:rPr lang="en-CA"/>
              <a:t>String: string operators</a:t>
            </a:r>
            <a:endParaRPr lang="en-CA" dirty="0"/>
          </a:p>
        </p:txBody>
      </p:sp>
      <p:sp>
        <p:nvSpPr>
          <p:cNvPr id="3" name="Content Placeholder 2"/>
          <p:cNvSpPr>
            <a:spLocks noGrp="1"/>
          </p:cNvSpPr>
          <p:nvPr>
            <p:ph idx="1"/>
          </p:nvPr>
        </p:nvSpPr>
        <p:spPr>
          <a:xfrm>
            <a:off x="838200" y="1062446"/>
            <a:ext cx="10515600" cy="5114517"/>
          </a:xfrm>
        </p:spPr>
        <p:txBody>
          <a:bodyPr/>
          <a:lstStyle/>
          <a:p>
            <a:r>
              <a:rPr lang="en-CA" dirty="0"/>
              <a:t>Any other type such </a:t>
            </a:r>
            <a:r>
              <a:rPr lang="en-CA"/>
              <a:t>as int </a:t>
            </a:r>
            <a:r>
              <a:rPr lang="en-CA" b="1" dirty="0"/>
              <a:t>will not </a:t>
            </a:r>
            <a:r>
              <a:rPr lang="en-CA" dirty="0"/>
              <a:t>be converted to </a:t>
            </a:r>
            <a:r>
              <a:rPr lang="en-CA"/>
              <a:t>a String with +</a:t>
            </a:r>
            <a:endParaRPr lang="en-CA" dirty="0"/>
          </a:p>
          <a:p>
            <a:r>
              <a:rPr lang="en-CA" dirty="0"/>
              <a:t>Example:</a:t>
            </a:r>
          </a:p>
          <a:p>
            <a:pPr marL="0" indent="0">
              <a:buNone/>
            </a:pPr>
            <a:endParaRPr lang="en-CA" dirty="0"/>
          </a:p>
          <a:p>
            <a:pPr marL="0" indent="0">
              <a:buNone/>
            </a:pPr>
            <a:endParaRPr lang="en-CA" dirty="0"/>
          </a:p>
          <a:p>
            <a:pPr marL="0" indent="0">
              <a:buNone/>
            </a:pPr>
            <a:endParaRPr lang="en-CA" dirty="0"/>
          </a:p>
          <a:p>
            <a:r>
              <a:rPr lang="en-CA" dirty="0"/>
              <a:t>Use function str() to convert any type to string</a:t>
            </a:r>
          </a:p>
          <a:p>
            <a:r>
              <a:rPr lang="en-CA" dirty="0"/>
              <a:t>Example:</a:t>
            </a:r>
          </a:p>
          <a:p>
            <a:pPr marL="0" indent="0">
              <a:buNone/>
            </a:pPr>
            <a:endParaRPr lang="en-CA" dirty="0"/>
          </a:p>
        </p:txBody>
      </p:sp>
      <p:sp>
        <p:nvSpPr>
          <p:cNvPr id="2" name="Footer Placeholder 1">
            <a:extLst>
              <a:ext uri="{FF2B5EF4-FFF2-40B4-BE49-F238E27FC236}">
                <a16:creationId xmlns:a16="http://schemas.microsoft.com/office/drawing/2014/main" id="{A29CA27A-9F1E-4FFF-AC62-C73C653E6BC9}"/>
              </a:ext>
            </a:extLst>
          </p:cNvPr>
          <p:cNvSpPr>
            <a:spLocks noGrp="1"/>
          </p:cNvSpPr>
          <p:nvPr>
            <p:ph type="ftr" sz="quarter" idx="11"/>
          </p:nvPr>
        </p:nvSpPr>
        <p:spPr/>
        <p:txBody>
          <a:bodyPr/>
          <a:lstStyle/>
          <a:p>
            <a:r>
              <a:rPr lang="en-CA"/>
              <a:t>1516 Lesson 4: Strings</a:t>
            </a:r>
          </a:p>
        </p:txBody>
      </p:sp>
      <p:sp>
        <p:nvSpPr>
          <p:cNvPr id="7" name="Slide Number Placeholder 6">
            <a:extLst>
              <a:ext uri="{FF2B5EF4-FFF2-40B4-BE49-F238E27FC236}">
                <a16:creationId xmlns:a16="http://schemas.microsoft.com/office/drawing/2014/main" id="{97E69AFC-C554-45F2-B852-76D5ED3DA045}"/>
              </a:ext>
            </a:extLst>
          </p:cNvPr>
          <p:cNvSpPr>
            <a:spLocks noGrp="1"/>
          </p:cNvSpPr>
          <p:nvPr>
            <p:ph type="sldNum" sz="quarter" idx="12"/>
          </p:nvPr>
        </p:nvSpPr>
        <p:spPr/>
        <p:txBody>
          <a:bodyPr/>
          <a:lstStyle/>
          <a:p>
            <a:fld id="{46044285-87CD-4574-9037-722E1F080841}" type="slidenum">
              <a:rPr lang="en-CA" smtClean="0"/>
              <a:t>8</a:t>
            </a:fld>
            <a:endParaRPr lang="en-CA"/>
          </a:p>
        </p:txBody>
      </p:sp>
      <p:pic>
        <p:nvPicPr>
          <p:cNvPr id="5" name="Picture 4"/>
          <p:cNvPicPr/>
          <p:nvPr/>
        </p:nvPicPr>
        <p:blipFill>
          <a:blip r:embed="rId2"/>
          <a:stretch>
            <a:fillRect/>
          </a:stretch>
        </p:blipFill>
        <p:spPr>
          <a:xfrm>
            <a:off x="3041327" y="4395671"/>
            <a:ext cx="5810250" cy="7858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p:cNvPicPr>
          <p:nvPr/>
        </p:nvPicPr>
        <p:blipFill>
          <a:blip r:embed="rId3"/>
          <a:stretch>
            <a:fillRect/>
          </a:stretch>
        </p:blipFill>
        <p:spPr>
          <a:xfrm>
            <a:off x="2886948" y="1759767"/>
            <a:ext cx="8991600" cy="15859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53490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515600" cy="697321"/>
          </a:xfrm>
        </p:spPr>
        <p:txBody>
          <a:bodyPr/>
          <a:lstStyle/>
          <a:p>
            <a:r>
              <a:rPr lang="en-CA"/>
              <a:t>String: string operators</a:t>
            </a:r>
            <a:endParaRPr lang="en-CA" dirty="0"/>
          </a:p>
        </p:txBody>
      </p:sp>
      <p:sp>
        <p:nvSpPr>
          <p:cNvPr id="3" name="Content Placeholder 2"/>
          <p:cNvSpPr>
            <a:spLocks noGrp="1"/>
          </p:cNvSpPr>
          <p:nvPr>
            <p:ph idx="1"/>
          </p:nvPr>
        </p:nvSpPr>
        <p:spPr>
          <a:xfrm>
            <a:off x="838200" y="1363579"/>
            <a:ext cx="10515600" cy="4813384"/>
          </a:xfrm>
        </p:spPr>
        <p:txBody>
          <a:bodyPr/>
          <a:lstStyle/>
          <a:p>
            <a:r>
              <a:rPr lang="en-CA" dirty="0"/>
              <a:t>Symbol Asterisk * is used to repeat the String</a:t>
            </a:r>
          </a:p>
          <a:p>
            <a:endParaRPr lang="en-CA" dirty="0"/>
          </a:p>
          <a:p>
            <a:endParaRPr lang="en-CA" dirty="0"/>
          </a:p>
          <a:p>
            <a:endParaRPr lang="en-CA" dirty="0"/>
          </a:p>
          <a:p>
            <a:endParaRPr lang="en-CA" dirty="0"/>
          </a:p>
          <a:p>
            <a:pPr marL="0" indent="0">
              <a:buNone/>
            </a:pPr>
            <a:endParaRPr lang="en-CA" dirty="0"/>
          </a:p>
          <a:p>
            <a:endParaRPr lang="en-CA" dirty="0"/>
          </a:p>
          <a:p>
            <a:r>
              <a:rPr lang="en-CA" dirty="0"/>
              <a:t>What will be the result of executing the following statement?</a:t>
            </a:r>
          </a:p>
          <a:p>
            <a:pPr marL="457200" lvl="1" indent="0">
              <a:buNone/>
            </a:pPr>
            <a:r>
              <a:rPr lang="en-CA"/>
              <a:t>print</a:t>
            </a:r>
            <a:r>
              <a:rPr lang="en-CA" dirty="0"/>
              <a:t>(“ba” + “na” *2)</a:t>
            </a:r>
          </a:p>
          <a:p>
            <a:endParaRPr lang="en-CA" dirty="0"/>
          </a:p>
        </p:txBody>
      </p:sp>
      <p:sp>
        <p:nvSpPr>
          <p:cNvPr id="2" name="Footer Placeholder 1">
            <a:extLst>
              <a:ext uri="{FF2B5EF4-FFF2-40B4-BE49-F238E27FC236}">
                <a16:creationId xmlns:a16="http://schemas.microsoft.com/office/drawing/2014/main" id="{025CA2AE-E3D3-492E-AACF-DF4AAF530C3C}"/>
              </a:ext>
            </a:extLst>
          </p:cNvPr>
          <p:cNvSpPr>
            <a:spLocks noGrp="1"/>
          </p:cNvSpPr>
          <p:nvPr>
            <p:ph type="ftr" sz="quarter" idx="11"/>
          </p:nvPr>
        </p:nvSpPr>
        <p:spPr/>
        <p:txBody>
          <a:bodyPr/>
          <a:lstStyle/>
          <a:p>
            <a:r>
              <a:rPr lang="en-CA"/>
              <a:t>1516 Lesson 4: Strings</a:t>
            </a:r>
          </a:p>
        </p:txBody>
      </p:sp>
      <p:sp>
        <p:nvSpPr>
          <p:cNvPr id="4" name="Slide Number Placeholder 3">
            <a:extLst>
              <a:ext uri="{FF2B5EF4-FFF2-40B4-BE49-F238E27FC236}">
                <a16:creationId xmlns:a16="http://schemas.microsoft.com/office/drawing/2014/main" id="{E3181373-52A4-45AA-B7FE-AC33C9A308DD}"/>
              </a:ext>
            </a:extLst>
          </p:cNvPr>
          <p:cNvSpPr>
            <a:spLocks noGrp="1"/>
          </p:cNvSpPr>
          <p:nvPr>
            <p:ph type="sldNum" sz="quarter" idx="12"/>
          </p:nvPr>
        </p:nvSpPr>
        <p:spPr/>
        <p:txBody>
          <a:bodyPr/>
          <a:lstStyle/>
          <a:p>
            <a:fld id="{46044285-87CD-4574-9037-722E1F080841}" type="slidenum">
              <a:rPr lang="en-CA" smtClean="0"/>
              <a:t>9</a:t>
            </a:fld>
            <a:endParaRPr lang="en-CA"/>
          </a:p>
        </p:txBody>
      </p:sp>
      <p:grpSp>
        <p:nvGrpSpPr>
          <p:cNvPr id="10" name="Group 9"/>
          <p:cNvGrpSpPr>
            <a:grpSpLocks/>
          </p:cNvGrpSpPr>
          <p:nvPr/>
        </p:nvGrpSpPr>
        <p:grpSpPr>
          <a:xfrm>
            <a:off x="1297578" y="1976579"/>
            <a:ext cx="4058193" cy="2482210"/>
            <a:chOff x="1297578" y="1976579"/>
            <a:chExt cx="3126377" cy="1754326"/>
          </a:xfrm>
        </p:grpSpPr>
        <p:sp>
          <p:nvSpPr>
            <p:cNvPr id="7" name="TextBox 6"/>
            <p:cNvSpPr txBox="1"/>
            <p:nvPr/>
          </p:nvSpPr>
          <p:spPr>
            <a:xfrm>
              <a:off x="1297578" y="1976579"/>
              <a:ext cx="3126377" cy="175432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Example:</a:t>
              </a:r>
            </a:p>
            <a:p>
              <a:endParaRPr lang="en-CA" dirty="0"/>
            </a:p>
            <a:p>
              <a:endParaRPr lang="en-CA" dirty="0"/>
            </a:p>
            <a:p>
              <a:endParaRPr lang="en-CA" dirty="0"/>
            </a:p>
            <a:p>
              <a:endParaRPr lang="en-CA" dirty="0"/>
            </a:p>
            <a:p>
              <a:endParaRPr lang="en-CA" dirty="0"/>
            </a:p>
          </p:txBody>
        </p:sp>
        <p:pic>
          <p:nvPicPr>
            <p:cNvPr id="9" name="Picture 8"/>
            <p:cNvPicPr/>
            <p:nvPr/>
          </p:nvPicPr>
          <p:blipFill>
            <a:blip r:embed="rId2"/>
            <a:stretch>
              <a:fillRect/>
            </a:stretch>
          </p:blipFill>
          <p:spPr>
            <a:xfrm>
              <a:off x="1774916" y="2406067"/>
              <a:ext cx="2327009" cy="10294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grpSp>
        <p:nvGrpSpPr>
          <p:cNvPr id="12" name="Group 11"/>
          <p:cNvGrpSpPr/>
          <p:nvPr/>
        </p:nvGrpSpPr>
        <p:grpSpPr>
          <a:xfrm>
            <a:off x="7715796" y="1976579"/>
            <a:ext cx="3126377" cy="2482210"/>
            <a:chOff x="7715796" y="1976579"/>
            <a:chExt cx="3126377" cy="2308324"/>
          </a:xfrm>
        </p:grpSpPr>
        <p:sp>
          <p:nvSpPr>
            <p:cNvPr id="8" name="TextBox 7"/>
            <p:cNvSpPr txBox="1"/>
            <p:nvPr/>
          </p:nvSpPr>
          <p:spPr>
            <a:xfrm>
              <a:off x="7715796" y="1976579"/>
              <a:ext cx="3126377" cy="2308324"/>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a:t>Output:</a:t>
              </a:r>
            </a:p>
            <a:p>
              <a:endParaRPr lang="en-CA" dirty="0"/>
            </a:p>
            <a:p>
              <a:endParaRPr lang="en-CA" dirty="0"/>
            </a:p>
            <a:p>
              <a:endParaRPr lang="en-CA" dirty="0"/>
            </a:p>
            <a:p>
              <a:endParaRPr lang="en-CA" dirty="0"/>
            </a:p>
            <a:p>
              <a:endParaRPr lang="en-CA" dirty="0"/>
            </a:p>
            <a:p>
              <a:endParaRPr lang="en-CA" dirty="0"/>
            </a:p>
            <a:p>
              <a:endParaRPr lang="en-CA" dirty="0"/>
            </a:p>
          </p:txBody>
        </p:sp>
        <p:pic>
          <p:nvPicPr>
            <p:cNvPr id="11" name="Picture 10"/>
            <p:cNvPicPr/>
            <p:nvPr/>
          </p:nvPicPr>
          <p:blipFill>
            <a:blip r:embed="rId3"/>
            <a:stretch>
              <a:fillRect/>
            </a:stretch>
          </p:blipFill>
          <p:spPr>
            <a:xfrm>
              <a:off x="7919748" y="2463218"/>
              <a:ext cx="2922425" cy="11009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Tree>
    <p:extLst>
      <p:ext uri="{BB962C8B-B14F-4D97-AF65-F5344CB8AC3E}">
        <p14:creationId xmlns:p14="http://schemas.microsoft.com/office/powerpoint/2010/main" val="3036359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4517</TotalTime>
  <Words>2663</Words>
  <Application>Microsoft Office PowerPoint</Application>
  <PresentationFormat>Widescreen</PresentationFormat>
  <Paragraphs>619</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Wingdings 3</vt:lpstr>
      <vt:lpstr>Office Theme</vt:lpstr>
      <vt:lpstr>COMP1516: Lesson 4 Strings</vt:lpstr>
      <vt:lpstr>Learning outcomes:</vt:lpstr>
      <vt:lpstr>String</vt:lpstr>
      <vt:lpstr>String</vt:lpstr>
      <vt:lpstr>String : special characters</vt:lpstr>
      <vt:lpstr>String: escape character</vt:lpstr>
      <vt:lpstr>String: string operators</vt:lpstr>
      <vt:lpstr>String: string operators</vt:lpstr>
      <vt:lpstr>String: string operators</vt:lpstr>
      <vt:lpstr>Formatting a string</vt:lpstr>
      <vt:lpstr>Formatting a string</vt:lpstr>
      <vt:lpstr>Formatting a string</vt:lpstr>
      <vt:lpstr>Formatting a string</vt:lpstr>
      <vt:lpstr>Formatting a string: using f-string</vt:lpstr>
      <vt:lpstr>Formatting a string: format()</vt:lpstr>
      <vt:lpstr>Data formats: CSV</vt:lpstr>
      <vt:lpstr>Data formats: CSV</vt:lpstr>
      <vt:lpstr>Data formats: CSV</vt:lpstr>
      <vt:lpstr>Data formats: JSON</vt:lpstr>
      <vt:lpstr>Data formats: JSON</vt:lpstr>
      <vt:lpstr>Data formats: JSON</vt:lpstr>
      <vt:lpstr>Data Formats</vt:lpstr>
      <vt:lpstr>Strings: indexing and slicing</vt:lpstr>
      <vt:lpstr>String: indexing and slicing</vt:lpstr>
      <vt:lpstr>String: indexing and slicing</vt:lpstr>
      <vt:lpstr>String slicing</vt:lpstr>
      <vt:lpstr>String slicing</vt:lpstr>
      <vt:lpstr>String slicing</vt:lpstr>
      <vt:lpstr>String slicing</vt:lpstr>
      <vt:lpstr>String slicing</vt:lpstr>
      <vt:lpstr>String methods: len()</vt:lpstr>
      <vt:lpstr>String methods: split()</vt:lpstr>
      <vt:lpstr>String methods: split()</vt:lpstr>
      <vt:lpstr>String methods: join()</vt:lpstr>
      <vt:lpstr>String methods: join()</vt:lpstr>
      <vt:lpstr>More string methods</vt:lpstr>
      <vt:lpstr>String methods: boolean return</vt:lpstr>
      <vt:lpstr>String methods: string return</vt:lpstr>
      <vt:lpstr>In</vt:lpstr>
      <vt:lpstr>Comparing strings</vt:lpstr>
      <vt:lpstr>String comparison</vt:lpstr>
      <vt:lpstr>is</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dc:title>
  <dc:creator>Rana Alsammarraie</dc:creator>
  <cp:lastModifiedBy>jason harrison</cp:lastModifiedBy>
  <cp:revision>111</cp:revision>
  <dcterms:created xsi:type="dcterms:W3CDTF">2020-08-12T16:13:09Z</dcterms:created>
  <dcterms:modified xsi:type="dcterms:W3CDTF">2020-09-29T21:04:15Z</dcterms:modified>
</cp:coreProperties>
</file>