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0cffe7db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0cffe7db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0cffe7db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0cffe7db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cffe7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cffe7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0cffe7d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0cffe7d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0cffe7d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0cffe7d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0cffe7d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0cffe7d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0cffe7d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0cffe7d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cffe7d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cffe7d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0cffe7d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0cffe7d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0cffe7db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0cffe7d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57450" y="744575"/>
            <a:ext cx="66747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Express.js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                                             What is express.js? How we use?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9900"/>
                </a:solidFill>
              </a:rPr>
              <a:t>Error Handling</a:t>
            </a:r>
            <a:endParaRPr sz="4100">
              <a:solidFill>
                <a:srgbClr val="FF9900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86725" y="1152475"/>
            <a:ext cx="87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Basic Error Handling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34343"/>
                </a:solidFill>
              </a:rPr>
              <a:t>javascript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FF"/>
                </a:solidFill>
              </a:rPr>
              <a:t>app.</a:t>
            </a:r>
            <a:r>
              <a:rPr lang="en" sz="1700">
                <a:solidFill>
                  <a:srgbClr val="4A86E8"/>
                </a:solidFill>
              </a:rPr>
              <a:t>use</a:t>
            </a:r>
            <a:r>
              <a:rPr lang="en" sz="1700">
                <a:solidFill>
                  <a:srgbClr val="E69138"/>
                </a:solidFill>
              </a:rPr>
              <a:t>((err, req, res, next) =&gt; {</a:t>
            </a:r>
            <a:endParaRPr sz="17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E69138"/>
                </a:solidFill>
              </a:rPr>
              <a:t>	</a:t>
            </a:r>
            <a:r>
              <a:rPr lang="en" sz="1700">
                <a:solidFill>
                  <a:srgbClr val="A61C00"/>
                </a:solidFill>
              </a:rPr>
              <a:t>console.error(err.stack);</a:t>
            </a:r>
            <a:endParaRPr sz="17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61C00"/>
                </a:solidFill>
              </a:rPr>
              <a:t>	res.status(500).send('Something went wrong!');</a:t>
            </a:r>
            <a:endParaRPr sz="17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E69138"/>
                </a:solidFill>
              </a:rPr>
              <a:t>});</a:t>
            </a:r>
            <a:endParaRPr sz="17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00FF"/>
                </a:solidFill>
              </a:rPr>
              <a:t>404 Error Handling</a:t>
            </a:r>
            <a:endParaRPr sz="16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34343"/>
                </a:solidFill>
              </a:rPr>
              <a:t>javascript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FF"/>
                </a:solidFill>
              </a:rPr>
              <a:t>app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4A86E8"/>
                </a:solidFill>
              </a:rPr>
              <a:t>use</a:t>
            </a:r>
            <a:r>
              <a:rPr lang="en" sz="1700">
                <a:solidFill>
                  <a:srgbClr val="E69138"/>
                </a:solidFill>
              </a:rPr>
              <a:t>((req, res, next) =&gt; {</a:t>
            </a:r>
            <a:endParaRPr sz="17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E69138"/>
                </a:solidFill>
              </a:rPr>
              <a:t>	</a:t>
            </a:r>
            <a:r>
              <a:rPr lang="en" sz="1700">
                <a:solidFill>
                  <a:srgbClr val="A61C00"/>
                </a:solidFill>
              </a:rPr>
              <a:t>res.status(404).send('Sorry, page not found');</a:t>
            </a:r>
            <a:endParaRPr sz="17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E69138"/>
                </a:solidFill>
              </a:rPr>
              <a:t>});</a:t>
            </a:r>
            <a:endParaRPr sz="24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FF9900"/>
                </a:solidFill>
              </a:rPr>
              <a:t>conclusion</a:t>
            </a:r>
            <a:endParaRPr sz="2920">
              <a:solidFill>
                <a:srgbClr val="FF9900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</a:t>
            </a:r>
            <a:r>
              <a:rPr lang="en" sz="1600">
                <a:solidFill>
                  <a:srgbClr val="9900FF"/>
                </a:solidFill>
              </a:rPr>
              <a:t>Express.js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666666"/>
                </a:solidFill>
              </a:rPr>
              <a:t>is a powerful framework for building web applications and APIs.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It provides essential features such as routing, middleware, and scalability.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With Express.js, developers can create robust and maintainable server-side applications efficiently.</a:t>
            </a:r>
            <a:endParaRPr sz="2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9750" y="241775"/>
            <a:ext cx="828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920">
                <a:solidFill>
                  <a:srgbClr val="FF99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is Express.js?</a:t>
            </a:r>
            <a:endParaRPr sz="3820"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1875" y="947975"/>
            <a:ext cx="7460400" cy="21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Express.js</a:t>
            </a:r>
            <a:r>
              <a:rPr lang="en">
                <a:solidFill>
                  <a:srgbClr val="00FFFF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is a minimal and flexible Node.js web application framework that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provides a robust set of features to develop web and mobile applications. It is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designed for building web applications and APIs.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-396550" y="1946650"/>
            <a:ext cx="9085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9900"/>
                </a:solidFill>
              </a:rPr>
              <a:t>Why Do We Need Express.js?</a:t>
            </a:r>
            <a:endParaRPr sz="2500">
              <a:solidFill>
                <a:srgbClr val="FF99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Simplicity:</a:t>
            </a:r>
            <a:r>
              <a:rPr lang="en" sz="1600">
                <a:solidFill>
                  <a:srgbClr val="00FFFF"/>
                </a:solidFill>
              </a:rPr>
              <a:t> </a:t>
            </a:r>
            <a:r>
              <a:rPr lang="en" sz="1600">
                <a:solidFill>
                  <a:srgbClr val="666666"/>
                </a:solidFill>
              </a:rPr>
              <a:t>Simplifies the process of building server-side applications.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Flexibility:</a:t>
            </a:r>
            <a:r>
              <a:rPr lang="en" sz="1600">
                <a:solidFill>
                  <a:srgbClr val="00FFFF"/>
                </a:solidFill>
              </a:rPr>
              <a:t> </a:t>
            </a:r>
            <a:r>
              <a:rPr lang="en" sz="1600">
                <a:solidFill>
                  <a:srgbClr val="666666"/>
                </a:solidFill>
              </a:rPr>
              <a:t>Allows the creation of complex applications with minimal effort.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Middleware:</a:t>
            </a:r>
            <a:r>
              <a:rPr lang="en" sz="1600">
                <a:solidFill>
                  <a:srgbClr val="00FFFF"/>
                </a:solidFill>
              </a:rPr>
              <a:t> </a:t>
            </a:r>
            <a:r>
              <a:rPr lang="en" sz="1600">
                <a:solidFill>
                  <a:srgbClr val="666666"/>
                </a:solidFill>
              </a:rPr>
              <a:t>Facilitates the use of middleware for handling requests and responses.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Routing:</a:t>
            </a:r>
            <a:r>
              <a:rPr lang="en" sz="1600">
                <a:solidFill>
                  <a:srgbClr val="00FFFF"/>
                </a:solidFill>
              </a:rPr>
              <a:t> </a:t>
            </a:r>
            <a:r>
              <a:rPr lang="en" sz="1600">
                <a:solidFill>
                  <a:srgbClr val="666666"/>
                </a:solidFill>
              </a:rPr>
              <a:t>Provides powerful routing mechanisms.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</a:rPr>
              <a:t>Scalability:</a:t>
            </a:r>
            <a:r>
              <a:rPr lang="en" sz="1600">
                <a:solidFill>
                  <a:srgbClr val="666666"/>
                </a:solidFill>
              </a:rPr>
              <a:t> Helps in building scalable and maintainable applications.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9900"/>
                </a:solidFill>
              </a:rPr>
              <a:t>Setting Up Express.js</a:t>
            </a:r>
            <a:endParaRPr sz="4100">
              <a:solidFill>
                <a:srgbClr val="FF99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17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</a:rPr>
              <a:t>Install Node.js and npm:</a:t>
            </a:r>
            <a:r>
              <a:rPr lang="en" sz="1100">
                <a:solidFill>
                  <a:srgbClr val="666666"/>
                </a:solidFill>
              </a:rPr>
              <a:t> </a:t>
            </a:r>
            <a:r>
              <a:rPr lang="en" sz="1700">
                <a:solidFill>
                  <a:srgbClr val="666666"/>
                </a:solidFill>
              </a:rPr>
              <a:t>Ensure Node.js and npm are installed on your system.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Initialize a Project: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bash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61C00"/>
                </a:solidFill>
              </a:rPr>
              <a:t>mkdir</a:t>
            </a:r>
            <a:r>
              <a:rPr lang="en" sz="1600">
                <a:solidFill>
                  <a:srgbClr val="00FFFF"/>
                </a:solidFill>
              </a:rPr>
              <a:t> </a:t>
            </a:r>
            <a:r>
              <a:rPr lang="en" sz="1600">
                <a:solidFill>
                  <a:srgbClr val="4A86E8"/>
                </a:solidFill>
              </a:rPr>
              <a:t>myapp</a:t>
            </a:r>
            <a:endParaRPr sz="1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61C00"/>
                </a:solidFill>
              </a:rPr>
              <a:t>cd</a:t>
            </a:r>
            <a:r>
              <a:rPr lang="en" sz="1600">
                <a:solidFill>
                  <a:srgbClr val="00FFFF"/>
                </a:solidFill>
              </a:rPr>
              <a:t> </a:t>
            </a:r>
            <a:r>
              <a:rPr lang="en" sz="1600">
                <a:solidFill>
                  <a:srgbClr val="4A86E8"/>
                </a:solidFill>
              </a:rPr>
              <a:t>myapp</a:t>
            </a:r>
            <a:endParaRPr sz="1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86E8"/>
                </a:solidFill>
              </a:rPr>
              <a:t>npm init -y</a:t>
            </a:r>
            <a:endParaRPr sz="1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FF"/>
                </a:solidFill>
              </a:rPr>
              <a:t>Install Express: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bash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npm install express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49825" y="17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9900"/>
                </a:solidFill>
              </a:rPr>
              <a:t>Basic Express.js Application</a:t>
            </a:r>
            <a:endParaRPr sz="2600">
              <a:solidFill>
                <a:srgbClr val="FF99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91700"/>
            <a:ext cx="8458800" cy="4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48">
                <a:solidFill>
                  <a:srgbClr val="FF00FF"/>
                </a:solidFill>
              </a:rPr>
              <a:t>Creating a Simple Server</a:t>
            </a:r>
            <a:endParaRPr sz="1448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48">
                <a:solidFill>
                  <a:srgbClr val="FF00FF"/>
                </a:solidFill>
              </a:rPr>
              <a:t>Create app.js:</a:t>
            </a:r>
            <a:endParaRPr sz="1448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63">
                <a:solidFill>
                  <a:srgbClr val="434343"/>
                </a:solidFill>
              </a:rPr>
              <a:t>   </a:t>
            </a:r>
            <a:r>
              <a:rPr lang="en" sz="1363">
                <a:solidFill>
                  <a:srgbClr val="434343"/>
                </a:solidFill>
              </a:rPr>
              <a:t>javascript</a:t>
            </a:r>
            <a:endParaRPr sz="1175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94">
                <a:solidFill>
                  <a:srgbClr val="0000FF"/>
                </a:solidFill>
              </a:rPr>
              <a:t>Const </a:t>
            </a:r>
            <a:r>
              <a:rPr lang="en" sz="1394">
                <a:solidFill>
                  <a:srgbClr val="4A86E8"/>
                </a:solidFill>
              </a:rPr>
              <a:t>express</a:t>
            </a:r>
            <a:r>
              <a:rPr lang="en" sz="1394">
                <a:solidFill>
                  <a:srgbClr val="0000FF"/>
                </a:solidFill>
              </a:rPr>
              <a:t> = </a:t>
            </a:r>
            <a:r>
              <a:rPr lang="en" sz="1394">
                <a:solidFill>
                  <a:srgbClr val="BF9000"/>
                </a:solidFill>
              </a:rPr>
              <a:t>require('express');</a:t>
            </a:r>
            <a:endParaRPr sz="173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94">
                <a:solidFill>
                  <a:srgbClr val="0000FF"/>
                </a:solidFill>
              </a:rPr>
              <a:t>Const </a:t>
            </a:r>
            <a:r>
              <a:rPr lang="en" sz="1394">
                <a:solidFill>
                  <a:srgbClr val="4A86E8"/>
                </a:solidFill>
              </a:rPr>
              <a:t>app </a:t>
            </a:r>
            <a:r>
              <a:rPr lang="en" sz="1394">
                <a:solidFill>
                  <a:srgbClr val="0000FF"/>
                </a:solidFill>
              </a:rPr>
              <a:t>= </a:t>
            </a:r>
            <a:r>
              <a:rPr lang="en" sz="1394">
                <a:solidFill>
                  <a:srgbClr val="BF9000"/>
                </a:solidFill>
              </a:rPr>
              <a:t>express();</a:t>
            </a:r>
            <a:endParaRPr sz="139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94">
                <a:solidFill>
                  <a:srgbClr val="0000FF"/>
                </a:solidFill>
              </a:rPr>
              <a:t>Const </a:t>
            </a:r>
            <a:r>
              <a:rPr lang="en" sz="1394">
                <a:solidFill>
                  <a:srgbClr val="4A86E8"/>
                </a:solidFill>
              </a:rPr>
              <a:t>port </a:t>
            </a:r>
            <a:r>
              <a:rPr lang="en" sz="1394">
                <a:solidFill>
                  <a:srgbClr val="0000FF"/>
                </a:solidFill>
              </a:rPr>
              <a:t>= </a:t>
            </a:r>
            <a:r>
              <a:rPr lang="en" sz="1394">
                <a:solidFill>
                  <a:srgbClr val="BF9000"/>
                </a:solidFill>
              </a:rPr>
              <a:t>3000;</a:t>
            </a:r>
            <a:endParaRPr sz="139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75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0000FF"/>
                </a:solidFill>
              </a:rPr>
              <a:t>app</a:t>
            </a:r>
            <a:r>
              <a:rPr lang="en" sz="1515">
                <a:solidFill>
                  <a:schemeClr val="dk1"/>
                </a:solidFill>
              </a:rPr>
              <a:t>.</a:t>
            </a:r>
            <a:r>
              <a:rPr lang="en" sz="1515">
                <a:solidFill>
                  <a:srgbClr val="4A86E8"/>
                </a:solidFill>
              </a:rPr>
              <a:t>get</a:t>
            </a:r>
            <a:r>
              <a:rPr lang="en" sz="1515">
                <a:solidFill>
                  <a:srgbClr val="BF9000"/>
                </a:solidFill>
              </a:rPr>
              <a:t>('/', (req, res)</a:t>
            </a:r>
            <a:r>
              <a:rPr lang="en" sz="1515">
                <a:solidFill>
                  <a:schemeClr val="dk1"/>
                </a:solidFill>
              </a:rPr>
              <a:t> </a:t>
            </a:r>
            <a:r>
              <a:rPr lang="en" sz="1515">
                <a:solidFill>
                  <a:srgbClr val="BF9000"/>
                </a:solidFill>
              </a:rPr>
              <a:t>=&gt; {</a:t>
            </a:r>
            <a:endParaRPr sz="1515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chemeClr val="dk1"/>
                </a:solidFill>
              </a:rPr>
              <a:t>	</a:t>
            </a:r>
            <a:r>
              <a:rPr lang="en" sz="1515">
                <a:solidFill>
                  <a:srgbClr val="85200C"/>
                </a:solidFill>
              </a:rPr>
              <a:t>res.send('Hello, World!');</a:t>
            </a:r>
            <a:endParaRPr sz="1515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BF9000"/>
                </a:solidFill>
              </a:rPr>
              <a:t>});</a:t>
            </a:r>
            <a:endParaRPr sz="15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0000FF"/>
                </a:solidFill>
              </a:rPr>
              <a:t>app.</a:t>
            </a:r>
            <a:r>
              <a:rPr lang="en" sz="1515">
                <a:solidFill>
                  <a:schemeClr val="dk1"/>
                </a:solidFill>
              </a:rPr>
              <a:t>l</a:t>
            </a:r>
            <a:r>
              <a:rPr lang="en" sz="1515">
                <a:solidFill>
                  <a:srgbClr val="4A86E8"/>
                </a:solidFill>
              </a:rPr>
              <a:t>isten</a:t>
            </a:r>
            <a:r>
              <a:rPr lang="en" sz="1515">
                <a:solidFill>
                  <a:srgbClr val="BF9000"/>
                </a:solidFill>
              </a:rPr>
              <a:t>(port, () =&gt; {</a:t>
            </a:r>
            <a:endParaRPr sz="1515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BF9000"/>
                </a:solidFill>
              </a:rPr>
              <a:t>	</a:t>
            </a:r>
            <a:r>
              <a:rPr lang="en" sz="1515">
                <a:solidFill>
                  <a:srgbClr val="A61C00"/>
                </a:solidFill>
              </a:rPr>
              <a:t>console.log(</a:t>
            </a:r>
            <a:endParaRPr sz="1515">
              <a:solidFill>
                <a:srgbClr val="A61C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A61C00"/>
                </a:solidFill>
              </a:rPr>
              <a:t>Server is running on http://localhost:${port}</a:t>
            </a:r>
            <a:endParaRPr sz="1515">
              <a:solidFill>
                <a:srgbClr val="A61C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A61C00"/>
                </a:solidFill>
              </a:rPr>
              <a:t>);</a:t>
            </a:r>
            <a:endParaRPr sz="1515">
              <a:solidFill>
                <a:srgbClr val="A61C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BF9000"/>
                </a:solidFill>
              </a:rPr>
              <a:t>});</a:t>
            </a:r>
            <a:endParaRPr sz="1515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FF00FF"/>
                </a:solidFill>
              </a:rPr>
              <a:t>Run the server:</a:t>
            </a:r>
            <a:endParaRPr sz="151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434343"/>
                </a:solidFill>
              </a:rPr>
              <a:t>bash</a:t>
            </a:r>
            <a:endParaRPr sz="1515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666666"/>
                </a:solidFill>
              </a:rPr>
              <a:t>node app.js</a:t>
            </a:r>
            <a:endParaRPr sz="1515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15">
                <a:solidFill>
                  <a:srgbClr val="FF00FF"/>
                </a:solidFill>
              </a:rPr>
              <a:t>Access the server:</a:t>
            </a:r>
            <a:r>
              <a:rPr lang="en" sz="1515">
                <a:solidFill>
                  <a:srgbClr val="434343"/>
                </a:solidFill>
              </a:rPr>
              <a:t>open a browser and navigate to </a:t>
            </a:r>
            <a:r>
              <a:rPr lang="en" sz="1515">
                <a:solidFill>
                  <a:srgbClr val="1155CC"/>
                </a:solidFill>
              </a:rPr>
              <a:t>http://localhost:3000.</a:t>
            </a:r>
            <a:endParaRPr sz="1515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8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9900"/>
                </a:solidFill>
              </a:rPr>
              <a:t>Middleware in Express.js</a:t>
            </a:r>
            <a:endParaRPr sz="4200">
              <a:solidFill>
                <a:srgbClr val="FF99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83000" y="913850"/>
            <a:ext cx="87780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What is Middleware?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FF"/>
                </a:solidFill>
              </a:rPr>
              <a:t>Middleware functions </a:t>
            </a:r>
            <a:r>
              <a:rPr lang="en" sz="1500">
                <a:solidFill>
                  <a:srgbClr val="666666"/>
                </a:solidFill>
              </a:rPr>
              <a:t>are functions that have access to the request object (req), the response object (res), and the next middleware function in the application’s request-response cycle.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Example of Middleware: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javascript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app</a:t>
            </a:r>
            <a:r>
              <a:rPr lang="en" sz="1500">
                <a:solidFill>
                  <a:schemeClr val="dk1"/>
                </a:solidFill>
              </a:rPr>
              <a:t>.</a:t>
            </a:r>
            <a:r>
              <a:rPr lang="en" sz="1500">
                <a:solidFill>
                  <a:srgbClr val="4A86E8"/>
                </a:solidFill>
              </a:rPr>
              <a:t>use</a:t>
            </a:r>
            <a:r>
              <a:rPr lang="en" sz="1500">
                <a:solidFill>
                  <a:srgbClr val="BF9000"/>
                </a:solidFill>
              </a:rPr>
              <a:t>((req, res, next) =&gt; {</a:t>
            </a:r>
            <a:endParaRPr sz="15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F9000"/>
                </a:solidFill>
              </a:rPr>
              <a:t>	</a:t>
            </a:r>
            <a:r>
              <a:rPr lang="en" sz="1500">
                <a:solidFill>
                  <a:srgbClr val="A61C00"/>
                </a:solidFill>
              </a:rPr>
              <a:t>console.log(</a:t>
            </a:r>
            <a:endParaRPr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61C00"/>
                </a:solidFill>
              </a:rPr>
              <a:t>${req.method} request for '${req.url}'</a:t>
            </a:r>
            <a:endParaRPr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61C00"/>
                </a:solidFill>
              </a:rPr>
              <a:t>);</a:t>
            </a:r>
            <a:endParaRPr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F9000"/>
                </a:solidFill>
              </a:rPr>
              <a:t>	</a:t>
            </a:r>
            <a:r>
              <a:rPr lang="en" sz="1500">
                <a:solidFill>
                  <a:srgbClr val="0000FF"/>
                </a:solidFill>
              </a:rPr>
              <a:t>next();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F9000"/>
                </a:solidFill>
              </a:rPr>
              <a:t>});</a:t>
            </a:r>
            <a:endParaRPr sz="15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9900"/>
                </a:solidFill>
              </a:rPr>
              <a:t>Handling POST Requests Using Body-Parser Middleware</a:t>
            </a:r>
            <a:endParaRPr sz="3800">
              <a:solidFill>
                <a:srgbClr val="FF9900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017725"/>
            <a:ext cx="8520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43">
                <a:solidFill>
                  <a:srgbClr val="FF00FF"/>
                </a:solidFill>
              </a:rPr>
              <a:t>Install Body-Parser:</a:t>
            </a:r>
            <a:endParaRPr sz="3343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43">
                <a:solidFill>
                  <a:srgbClr val="434343"/>
                </a:solidFill>
              </a:rPr>
              <a:t>bash</a:t>
            </a:r>
            <a:endParaRPr sz="3343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43">
                <a:solidFill>
                  <a:srgbClr val="666666"/>
                </a:solidFill>
              </a:rPr>
              <a:t>npm install body-parser</a:t>
            </a:r>
            <a:endParaRPr sz="3243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43">
                <a:solidFill>
                  <a:srgbClr val="FF00FF"/>
                </a:solidFill>
              </a:rPr>
              <a:t>Use Body-Parser in app.js:</a:t>
            </a:r>
            <a:endParaRPr sz="3343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43">
                <a:solidFill>
                  <a:srgbClr val="434343"/>
                </a:solidFill>
              </a:rPr>
              <a:t>javascript </a:t>
            </a:r>
            <a:endParaRPr sz="3343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7">
                <a:solidFill>
                  <a:srgbClr val="0000FF"/>
                </a:solidFill>
              </a:rPr>
              <a:t>const </a:t>
            </a:r>
            <a:r>
              <a:rPr lang="en" sz="3447">
                <a:solidFill>
                  <a:srgbClr val="4A86E8"/>
                </a:solidFill>
              </a:rPr>
              <a:t>bodyParser</a:t>
            </a:r>
            <a:r>
              <a:rPr lang="en" sz="3447">
                <a:solidFill>
                  <a:schemeClr val="dk1"/>
                </a:solidFill>
              </a:rPr>
              <a:t> </a:t>
            </a:r>
            <a:r>
              <a:rPr lang="en" sz="3447">
                <a:solidFill>
                  <a:srgbClr val="0000FF"/>
                </a:solidFill>
              </a:rPr>
              <a:t>=</a:t>
            </a:r>
            <a:r>
              <a:rPr lang="en" sz="3447">
                <a:solidFill>
                  <a:schemeClr val="dk1"/>
                </a:solidFill>
              </a:rPr>
              <a:t> </a:t>
            </a:r>
            <a:r>
              <a:rPr lang="en" sz="3447">
                <a:solidFill>
                  <a:srgbClr val="BF9000"/>
                </a:solidFill>
              </a:rPr>
              <a:t>require('body-parser');</a:t>
            </a:r>
            <a:endParaRPr sz="3447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4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7">
                <a:solidFill>
                  <a:srgbClr val="0000FF"/>
                </a:solidFill>
              </a:rPr>
              <a:t>app</a:t>
            </a:r>
            <a:r>
              <a:rPr lang="en" sz="3447">
                <a:solidFill>
                  <a:schemeClr val="dk1"/>
                </a:solidFill>
              </a:rPr>
              <a:t>.</a:t>
            </a:r>
            <a:r>
              <a:rPr lang="en" sz="3447">
                <a:solidFill>
                  <a:srgbClr val="4A86E8"/>
                </a:solidFill>
              </a:rPr>
              <a:t>use</a:t>
            </a:r>
            <a:r>
              <a:rPr lang="en" sz="3447">
                <a:solidFill>
                  <a:srgbClr val="BF9000"/>
                </a:solidFill>
              </a:rPr>
              <a:t>(bodyParser.urlencoded({ extended: true }));</a:t>
            </a:r>
            <a:endParaRPr sz="3447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47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7">
                <a:solidFill>
                  <a:srgbClr val="0000FF"/>
                </a:solidFill>
              </a:rPr>
              <a:t>app</a:t>
            </a:r>
            <a:r>
              <a:rPr lang="en" sz="3447">
                <a:solidFill>
                  <a:srgbClr val="BF9000"/>
                </a:solidFill>
              </a:rPr>
              <a:t>.</a:t>
            </a:r>
            <a:r>
              <a:rPr lang="en" sz="3447">
                <a:solidFill>
                  <a:srgbClr val="4A86E8"/>
                </a:solidFill>
              </a:rPr>
              <a:t>post</a:t>
            </a:r>
            <a:r>
              <a:rPr lang="en" sz="3447">
                <a:solidFill>
                  <a:srgbClr val="BF9000"/>
                </a:solidFill>
              </a:rPr>
              <a:t>('/submit', (req, res) =&gt; {</a:t>
            </a:r>
            <a:endParaRPr sz="3447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7">
                <a:solidFill>
                  <a:srgbClr val="BF9000"/>
                </a:solidFill>
              </a:rPr>
              <a:t>	</a:t>
            </a:r>
            <a:r>
              <a:rPr lang="en" sz="3447">
                <a:solidFill>
                  <a:srgbClr val="0000FF"/>
                </a:solidFill>
              </a:rPr>
              <a:t>const</a:t>
            </a:r>
            <a:r>
              <a:rPr lang="en" sz="3447">
                <a:solidFill>
                  <a:srgbClr val="BF9000"/>
                </a:solidFill>
              </a:rPr>
              <a:t> </a:t>
            </a:r>
            <a:r>
              <a:rPr lang="en" sz="3447">
                <a:solidFill>
                  <a:srgbClr val="4A86E8"/>
                </a:solidFill>
              </a:rPr>
              <a:t>{ name, email }</a:t>
            </a:r>
            <a:r>
              <a:rPr lang="en" sz="3447">
                <a:solidFill>
                  <a:srgbClr val="BF9000"/>
                </a:solidFill>
              </a:rPr>
              <a:t> </a:t>
            </a:r>
            <a:r>
              <a:rPr lang="en" sz="3447">
                <a:solidFill>
                  <a:srgbClr val="0000FF"/>
                </a:solidFill>
              </a:rPr>
              <a:t>=</a:t>
            </a:r>
            <a:r>
              <a:rPr lang="en" sz="3447">
                <a:solidFill>
                  <a:srgbClr val="BF9000"/>
                </a:solidFill>
              </a:rPr>
              <a:t> req.body;</a:t>
            </a:r>
            <a:endParaRPr sz="3447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7">
                <a:solidFill>
                  <a:srgbClr val="BF9000"/>
                </a:solidFill>
              </a:rPr>
              <a:t>	</a:t>
            </a:r>
            <a:r>
              <a:rPr lang="en" sz="3447">
                <a:solidFill>
                  <a:srgbClr val="A61C00"/>
                </a:solidFill>
              </a:rPr>
              <a:t>res.send(</a:t>
            </a:r>
            <a:endParaRPr sz="3447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7">
                <a:solidFill>
                  <a:srgbClr val="A61C00"/>
                </a:solidFill>
              </a:rPr>
              <a:t>Name: ${name}, Email: ${email});</a:t>
            </a:r>
            <a:endParaRPr sz="3447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7">
                <a:solidFill>
                  <a:srgbClr val="BF9000"/>
                </a:solidFill>
              </a:rPr>
              <a:t>});</a:t>
            </a:r>
            <a:endParaRPr sz="3447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</a:rPr>
              <a:t>HTML Form:</a:t>
            </a:r>
            <a:endParaRPr sz="3300">
              <a:solidFill>
                <a:srgbClr val="FF00FF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</a:t>
            </a:r>
            <a:r>
              <a:rPr lang="en">
                <a:solidFill>
                  <a:srgbClr val="434343"/>
                </a:solidFill>
              </a:rPr>
              <a:t>tml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</a:rPr>
              <a:t>&lt;form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action=</a:t>
            </a:r>
            <a:r>
              <a:rPr lang="en" sz="1700">
                <a:solidFill>
                  <a:srgbClr val="E69138"/>
                </a:solidFill>
              </a:rPr>
              <a:t>"/submit"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method=</a:t>
            </a:r>
            <a:r>
              <a:rPr lang="en" sz="1700">
                <a:solidFill>
                  <a:srgbClr val="E69138"/>
                </a:solidFill>
              </a:rPr>
              <a:t>"post"</a:t>
            </a:r>
            <a:r>
              <a:rPr lang="en" sz="1700">
                <a:solidFill>
                  <a:schemeClr val="accent1"/>
                </a:solidFill>
              </a:rPr>
              <a:t>&gt;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</a:t>
            </a:r>
            <a:r>
              <a:rPr lang="en" sz="1700">
                <a:solidFill>
                  <a:schemeClr val="accent1"/>
                </a:solidFill>
              </a:rPr>
              <a:t>&lt;input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type=</a:t>
            </a:r>
            <a:r>
              <a:rPr lang="en" sz="1700">
                <a:solidFill>
                  <a:srgbClr val="E69138"/>
                </a:solidFill>
              </a:rPr>
              <a:t>"text"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name=</a:t>
            </a:r>
            <a:r>
              <a:rPr lang="en" sz="1700">
                <a:solidFill>
                  <a:srgbClr val="E69138"/>
                </a:solidFill>
              </a:rPr>
              <a:t>"name"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placeholder=</a:t>
            </a:r>
            <a:r>
              <a:rPr lang="en" sz="1700">
                <a:solidFill>
                  <a:srgbClr val="E69138"/>
                </a:solidFill>
              </a:rPr>
              <a:t>"Name"</a:t>
            </a:r>
            <a:r>
              <a:rPr lang="en" sz="1700">
                <a:solidFill>
                  <a:schemeClr val="accent1"/>
                </a:solidFill>
              </a:rPr>
              <a:t>&gt;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</a:t>
            </a:r>
            <a:r>
              <a:rPr lang="en" sz="1700">
                <a:solidFill>
                  <a:schemeClr val="accent1"/>
                </a:solidFill>
              </a:rPr>
              <a:t>&lt;input</a:t>
            </a:r>
            <a:r>
              <a:rPr lang="en" sz="1700">
                <a:solidFill>
                  <a:srgbClr val="0000FF"/>
                </a:solidFill>
              </a:rPr>
              <a:t> type=</a:t>
            </a:r>
            <a:r>
              <a:rPr lang="en" sz="1700">
                <a:solidFill>
                  <a:srgbClr val="E69138"/>
                </a:solidFill>
              </a:rPr>
              <a:t>"email"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name=</a:t>
            </a:r>
            <a:r>
              <a:rPr lang="en" sz="1700">
                <a:solidFill>
                  <a:srgbClr val="E69138"/>
                </a:solidFill>
              </a:rPr>
              <a:t>"email"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placeholder=</a:t>
            </a:r>
            <a:r>
              <a:rPr lang="en" sz="1700">
                <a:solidFill>
                  <a:srgbClr val="E69138"/>
                </a:solidFill>
              </a:rPr>
              <a:t>"Email"</a:t>
            </a:r>
            <a:r>
              <a:rPr lang="en" sz="1700">
                <a:solidFill>
                  <a:schemeClr val="accent1"/>
                </a:solidFill>
              </a:rPr>
              <a:t>&gt;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  </a:t>
            </a:r>
            <a:r>
              <a:rPr lang="en" sz="1700">
                <a:solidFill>
                  <a:schemeClr val="accent1"/>
                </a:solidFill>
              </a:rPr>
              <a:t>&lt;button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type=</a:t>
            </a:r>
            <a:r>
              <a:rPr lang="en" sz="1700">
                <a:solidFill>
                  <a:srgbClr val="E69138"/>
                </a:solidFill>
              </a:rPr>
              <a:t>"submit"</a:t>
            </a:r>
            <a:r>
              <a:rPr lang="en" sz="1700">
                <a:solidFill>
                  <a:schemeClr val="accent1"/>
                </a:solidFill>
              </a:rPr>
              <a:t>&gt;</a:t>
            </a:r>
            <a:r>
              <a:rPr lang="en" sz="1700">
                <a:solidFill>
                  <a:schemeClr val="dk1"/>
                </a:solidFill>
              </a:rPr>
              <a:t>Submit</a:t>
            </a:r>
            <a:r>
              <a:rPr lang="en" sz="1700">
                <a:solidFill>
                  <a:schemeClr val="accent1"/>
                </a:solidFill>
              </a:rPr>
              <a:t>&lt;/button&gt;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</a:rPr>
              <a:t>&lt;/form&gt;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49825" y="73825"/>
            <a:ext cx="8520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</a:t>
            </a:r>
            <a:r>
              <a:rPr lang="en" sz="2300">
                <a:solidFill>
                  <a:srgbClr val="FF9900"/>
                </a:solidFill>
              </a:rPr>
              <a:t>Routing in Express.js</a:t>
            </a:r>
            <a:endParaRPr sz="4000">
              <a:solidFill>
                <a:srgbClr val="FF9900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576625"/>
            <a:ext cx="85206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</a:rPr>
              <a:t>Defining Routes</a:t>
            </a:r>
            <a:endParaRPr sz="15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javascript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app.</a:t>
            </a:r>
            <a:r>
              <a:rPr lang="en" sz="1300">
                <a:solidFill>
                  <a:srgbClr val="4A86E8"/>
                </a:solidFill>
              </a:rPr>
              <a:t>get</a:t>
            </a:r>
            <a:r>
              <a:rPr lang="en" sz="1300">
                <a:solidFill>
                  <a:srgbClr val="F1C232"/>
                </a:solidFill>
              </a:rPr>
              <a:t>('/', (req, res) =&gt; {</a:t>
            </a:r>
            <a:endParaRPr sz="13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</a:rPr>
              <a:t>	</a:t>
            </a:r>
            <a:r>
              <a:rPr lang="en" sz="1300">
                <a:solidFill>
                  <a:srgbClr val="A61C00"/>
                </a:solidFill>
              </a:rPr>
              <a:t>res.send('Home Page');</a:t>
            </a:r>
            <a:endParaRPr sz="13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</a:rPr>
              <a:t>});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app.</a:t>
            </a:r>
            <a:r>
              <a:rPr lang="en" sz="1300">
                <a:solidFill>
                  <a:srgbClr val="4A86E8"/>
                </a:solidFill>
              </a:rPr>
              <a:t>get</a:t>
            </a:r>
            <a:r>
              <a:rPr lang="en" sz="1300">
                <a:solidFill>
                  <a:srgbClr val="F1C232"/>
                </a:solidFill>
              </a:rPr>
              <a:t>('/about', (req, res) =&gt; {</a:t>
            </a:r>
            <a:endParaRPr sz="13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</a:rPr>
              <a:t>	</a:t>
            </a:r>
            <a:r>
              <a:rPr lang="en" sz="1300">
                <a:solidFill>
                  <a:srgbClr val="A61C00"/>
                </a:solidFill>
              </a:rPr>
              <a:t>res.send('About Page');</a:t>
            </a:r>
            <a:endParaRPr sz="13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</a:rPr>
              <a:t>});</a:t>
            </a:r>
            <a:endParaRPr sz="13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FF"/>
                </a:solidFill>
              </a:rPr>
              <a:t>Parameters and Queries</a:t>
            </a:r>
            <a:endParaRPr sz="1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javascript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1">
                <a:solidFill>
                  <a:srgbClr val="0000FF"/>
                </a:solidFill>
              </a:rPr>
              <a:t>app.</a:t>
            </a:r>
            <a:r>
              <a:rPr lang="en" sz="1291">
                <a:solidFill>
                  <a:srgbClr val="4A86E8"/>
                </a:solidFill>
              </a:rPr>
              <a:t>get</a:t>
            </a:r>
            <a:r>
              <a:rPr lang="en" sz="1291">
                <a:solidFill>
                  <a:srgbClr val="F1C232"/>
                </a:solidFill>
              </a:rPr>
              <a:t>('/user/:id', (req, res) =&gt; {</a:t>
            </a:r>
            <a:endParaRPr sz="129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1">
                <a:solidFill>
                  <a:srgbClr val="F1C232"/>
                </a:solidFill>
              </a:rPr>
              <a:t>	</a:t>
            </a:r>
            <a:r>
              <a:rPr lang="en" sz="1291">
                <a:solidFill>
                  <a:srgbClr val="A61C00"/>
                </a:solidFill>
              </a:rPr>
              <a:t>res.send(</a:t>
            </a:r>
            <a:endParaRPr sz="129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1">
                <a:solidFill>
                  <a:srgbClr val="A61C00"/>
                </a:solidFill>
              </a:rPr>
              <a:t>User ID: ${req.params.id}</a:t>
            </a:r>
            <a:endParaRPr sz="129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1">
                <a:solidFill>
                  <a:srgbClr val="A61C00"/>
                </a:solidFill>
              </a:rPr>
              <a:t>);</a:t>
            </a:r>
            <a:endParaRPr sz="129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1">
                <a:solidFill>
                  <a:srgbClr val="F1C232"/>
                </a:solidFill>
              </a:rPr>
              <a:t>});</a:t>
            </a:r>
            <a:endParaRPr sz="129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9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1">
                <a:solidFill>
                  <a:srgbClr val="0000FF"/>
                </a:solidFill>
              </a:rPr>
              <a:t>app.</a:t>
            </a:r>
            <a:r>
              <a:rPr lang="en" sz="1291">
                <a:solidFill>
                  <a:srgbClr val="4A86E8"/>
                </a:solidFill>
              </a:rPr>
              <a:t>get</a:t>
            </a:r>
            <a:r>
              <a:rPr lang="en" sz="1291">
                <a:solidFill>
                  <a:srgbClr val="F1C232"/>
                </a:solidFill>
              </a:rPr>
              <a:t>('/search', (req, res) =&gt; {</a:t>
            </a:r>
            <a:endParaRPr sz="129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1">
                <a:solidFill>
                  <a:srgbClr val="F1C232"/>
                </a:solidFill>
              </a:rPr>
              <a:t>	</a:t>
            </a:r>
            <a:r>
              <a:rPr lang="en" sz="1291">
                <a:solidFill>
                  <a:srgbClr val="A61C00"/>
                </a:solidFill>
              </a:rPr>
              <a:t>res.send(</a:t>
            </a:r>
            <a:endParaRPr sz="129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1">
                <a:solidFill>
                  <a:srgbClr val="A61C00"/>
                </a:solidFill>
              </a:rPr>
              <a:t>Search Query: ${req.query.q}</a:t>
            </a:r>
            <a:endParaRPr sz="129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1">
                <a:solidFill>
                  <a:srgbClr val="A61C00"/>
                </a:solidFill>
              </a:rPr>
              <a:t>);</a:t>
            </a:r>
            <a:endParaRPr sz="129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91">
                <a:solidFill>
                  <a:srgbClr val="F1C232"/>
                </a:solidFill>
              </a:rPr>
              <a:t>});</a:t>
            </a:r>
            <a:endParaRPr sz="1691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