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1" r:id="rId3"/>
    <p:sldId id="257" r:id="rId4"/>
    <p:sldId id="258" r:id="rId5"/>
    <p:sldId id="285" r:id="rId6"/>
    <p:sldId id="260" r:id="rId7"/>
    <p:sldId id="279" r:id="rId8"/>
    <p:sldId id="262" r:id="rId9"/>
    <p:sldId id="263" r:id="rId10"/>
    <p:sldId id="271" r:id="rId11"/>
    <p:sldId id="276" r:id="rId12"/>
    <p:sldId id="269" r:id="rId13"/>
    <p:sldId id="282" r:id="rId14"/>
    <p:sldId id="272" r:id="rId15"/>
    <p:sldId id="265" r:id="rId16"/>
    <p:sldId id="283" r:id="rId17"/>
    <p:sldId id="278" r:id="rId18"/>
    <p:sldId id="284" r:id="rId19"/>
    <p:sldId id="277" r:id="rId20"/>
    <p:sldId id="280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085B98F1-54A5-4822-B696-96F414106BEC}">
          <p14:sldIdLst>
            <p14:sldId id="256"/>
            <p14:sldId id="281"/>
            <p14:sldId id="257"/>
            <p14:sldId id="258"/>
            <p14:sldId id="285"/>
            <p14:sldId id="260"/>
            <p14:sldId id="279"/>
            <p14:sldId id="262"/>
            <p14:sldId id="263"/>
            <p14:sldId id="271"/>
            <p14:sldId id="276"/>
            <p14:sldId id="269"/>
            <p14:sldId id="282"/>
            <p14:sldId id="272"/>
            <p14:sldId id="265"/>
            <p14:sldId id="283"/>
            <p14:sldId id="278"/>
            <p14:sldId id="284"/>
            <p14:sldId id="277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5F5F6"/>
    <a:srgbClr val="FFFF00"/>
    <a:srgbClr val="002060"/>
    <a:srgbClr val="DCDCDC"/>
    <a:srgbClr val="DCFF0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844ABF-E7DA-C203-9AE6-9910F37E9832}" v="361" dt="2019-12-09T12:45:11.997"/>
    <p1510:client id="{C147C941-CF9F-BE9E-2C28-E3C1859FC890}" v="10" dt="2019-12-09T13:11:32.880"/>
    <p1510:client id="{E7275AE3-F179-8E6B-3DA7-B29332F63E72}" v="54" dt="2019-12-09T13:06:19.5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40" autoAdjust="0"/>
  </p:normalViewPr>
  <p:slideViewPr>
    <p:cSldViewPr snapToGrid="0">
      <p:cViewPr varScale="1">
        <p:scale>
          <a:sx n="63" d="100"/>
          <a:sy n="63" d="100"/>
        </p:scale>
        <p:origin x="99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D4185-BD17-445E-A88A-D41EC6663DDE}" type="datetimeFigureOut">
              <a:rPr lang="it-IT" smtClean="0"/>
              <a:t>10/12/2019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A1A4C-C3ED-499E-9EF9-66C89D0978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254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A1A4C-C3ED-499E-9EF9-66C89D09786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2870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 già detto l'ambiente di sviluppo che abbiamo utilizzato per implementare il nostro algoritmo è stato il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Matlab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it-IT" sz="1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A1A4C-C3ED-499E-9EF9-66C89D09786D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4867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A1A4C-C3ED-499E-9EF9-66C89D09786D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7421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A1A4C-C3ED-499E-9EF9-66C89D09786D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1864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A1A4C-C3ED-499E-9EF9-66C89D09786D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0973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A1A4C-C3ED-499E-9EF9-66C89D09786D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31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A1A4C-C3ED-499E-9EF9-66C89D09786D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2454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A1A4C-C3ED-499E-9EF9-66C89D09786D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2230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A1A4C-C3ED-499E-9EF9-66C89D09786D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1220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6A809A-F65E-4A35-BA91-CDBBDF540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03C634-A64D-4301-9992-0D09E6858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E30A0A-B20E-4998-8D43-216D046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10/12/2019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B725C1-34E0-444E-B87E-20D350F6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142D14-18E5-4F4E-8C64-95C50F49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737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19FF0A-0C80-49B3-A4E4-9C41BCEF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14FA5C-56BA-4BB6-8273-AF861A81C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D0B569-7275-4B30-B37B-EDE75D4D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10/12/2019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037664-76F9-440C-AD48-DF105170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A1E01C-4ABC-4A84-8556-220146D6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4010ED0-9A3E-47A8-A217-F97B3C044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A837EE-432E-4989-8327-E64A37FBB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FC60BF-EA70-4224-AAA2-E8A1BDD9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10/12/2019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48670C-CC05-4977-B72A-31A42F0F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9F57F0-F767-438E-ABBD-594075C5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58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4096DA-8BD8-4644-8CCF-F0FED99C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C9E9F6-BF3B-4CCD-9C75-89FC0D2AC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45DEA2-7C5B-4B18-9DD1-4F2BCBE9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10/12/2019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0F7B6E-2D78-45DE-926E-3B812E79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4C39C5-E57E-4635-BE41-44412836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703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73E0FC-EFEF-4E37-875D-FE1CC4E5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318028-4A17-4A22-B21F-05649F2BB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3E0961-E8FE-434C-8FD6-0E7ED047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10/12/2019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1DDCA0-BE5B-4F0E-BA7C-206EB5A0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47F48E-E838-4FB8-B69E-A51EE6C2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27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79F213-5E8D-47BD-80B9-569F90D9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5904E8-ADC7-4E09-8677-1DCFD8EF3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6A48A0-02A2-447B-9B6B-2F624DB0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B6855D-14B9-42A3-A442-E1602CF3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10/12/2019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CA733A-536C-4874-A6BC-E086F4FA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06D725-7FB2-4A49-BC87-0481A99D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2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568A6-239A-4186-9B8F-2C4B7DB9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873F99-DD05-4024-8E6E-649C10FBA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B1B57B-200C-415D-8681-59E97ACAA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62ED851-E84C-4D38-9652-904E723B7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7FCA9B6-AC0F-458C-B55E-B7B21E7E7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94C3690-A668-47D5-9623-6087380C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10/12/2019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6FF4-B1D0-4941-B8C2-51EF81D3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2096F3B-0428-4686-B4B7-CF8ED176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80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9DE2E-CC76-4CF1-BA58-9B99B400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3520C1E-35FD-4B9A-9B98-97066020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10/12/2019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553A79-C518-4C17-9484-1151C608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4CD574-3A7A-4BFD-9810-5E42B6EE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37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C96FF16-2FB3-425C-9BF2-48605D6E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10/12/2019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2B5EA6-F745-4430-A159-65E86652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9ABF56-E3E7-40B8-AE91-80719CCC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08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B13861-C7D4-42AF-90FE-EBBA6CBC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8F09E0-DF36-4AB6-ABFC-42F2A2307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051BF5-13DB-4CF6-8E49-A25C0E12B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A96558-B60E-42CE-8474-B294FC88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10/12/2019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FD2235-6744-4E7B-9152-60253BFE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3CD633-23FC-4BE0-82E1-ED3A5DCB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4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30863F-17BA-4DAC-B668-168DD32B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24AF9CA-FC7C-4531-982B-EA33718E5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A4694F-8E19-46AC-BF4B-8E786683E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90A393-73B2-4406-81D7-43CB9918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10/12/2019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9A7889-441E-4E48-B44D-807768E6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C38163-5E17-4C05-8DE6-EBC8355D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09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6575461-95AC-4CE4-A011-608A7903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823F50-1C8B-4865-A9A4-C61A4FB00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B6D9DC-EF9B-4C48-8FAA-B608EB7B3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96CD7-E6CE-470D-9D9D-A9A816181F09}" type="datetimeFigureOut">
              <a:rPr lang="it-IT" smtClean="0"/>
              <a:t>10/12/2019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0084B6-064D-498F-B768-EF9EDD125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C8E73F-DCE9-4A13-ADF0-ECA471B94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64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6140D47-9D57-4232-95C1-2382C9C0548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3" y="180469"/>
            <a:ext cx="4998125" cy="1781497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CB1AEC76-DF3C-4202-89D1-D98CED6E5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234" y="2608577"/>
            <a:ext cx="11401531" cy="1640845"/>
          </a:xfrm>
        </p:spPr>
        <p:txBody>
          <a:bodyPr>
            <a:noAutofit/>
          </a:bodyPr>
          <a:lstStyle/>
          <a:p>
            <a:r>
              <a:rPr lang="it-IT" sz="4400" b="1" dirty="0">
                <a:ea typeface="Doulos SIL" panose="02000500070000020004" pitchFamily="2" charset="0"/>
                <a:cs typeface="Doulos SIL" panose="02000500070000020004" pitchFamily="2" charset="0"/>
              </a:rPr>
              <a:t>Progetto ottimo di un campo elettrico con sorgenti rettilinee indefinite con dominio assegnato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259CA34-9936-4306-AB82-B3FD35391CA9}"/>
              </a:ext>
            </a:extLst>
          </p:cNvPr>
          <p:cNvSpPr txBox="1"/>
          <p:nvPr/>
        </p:nvSpPr>
        <p:spPr>
          <a:xfrm>
            <a:off x="782728" y="4878545"/>
            <a:ext cx="2050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Professore</a:t>
            </a:r>
          </a:p>
          <a:p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Raffaele Martone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13CE963-C875-4789-8EAD-4C286BE1BE45}"/>
              </a:ext>
            </a:extLst>
          </p:cNvPr>
          <p:cNvSpPr txBox="1"/>
          <p:nvPr/>
        </p:nvSpPr>
        <p:spPr>
          <a:xfrm>
            <a:off x="7869382" y="4896033"/>
            <a:ext cx="3742259" cy="13388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Doulos SIL"/>
                <a:ea typeface="Doulos SIL" panose="02000500070000020004" pitchFamily="2" charset="0"/>
                <a:cs typeface="Doulos SIL" panose="02000500070000020004" pitchFamily="2" charset="0"/>
              </a:rPr>
              <a:t> Gruppo IV</a:t>
            </a:r>
          </a:p>
          <a:p>
            <a:r>
              <a:rPr lang="it-IT" b="1" dirty="0">
                <a:latin typeface="Doulos SIL"/>
                <a:ea typeface="Doulos SIL" panose="02000500070000020004" pitchFamily="2" charset="0"/>
                <a:cs typeface="Doulos SIL" panose="02000500070000020004" pitchFamily="2" charset="0"/>
              </a:rPr>
              <a:t> Tommaso Loffredo</a:t>
            </a:r>
            <a:endParaRPr lang="it-IT" dirty="0">
              <a:latin typeface="Calibri" panose="020F0502020204030204"/>
              <a:ea typeface="Doulos SIL" panose="02000500070000020004" pitchFamily="2" charset="0"/>
              <a:cs typeface="Calibri" panose="020F0502020204030204"/>
            </a:endParaRPr>
          </a:p>
          <a:p>
            <a:r>
              <a:rPr lang="it-IT" b="1" dirty="0">
                <a:latin typeface="Doulos SIL"/>
                <a:ea typeface="Doulos SIL" panose="02000500070000020004" pitchFamily="2" charset="0"/>
                <a:cs typeface="Doulos SIL" panose="02000500070000020004" pitchFamily="2" charset="0"/>
              </a:rPr>
              <a:t> Ivan Egizio</a:t>
            </a:r>
            <a:endParaRPr lang="it-IT" dirty="0"/>
          </a:p>
          <a:p>
            <a:r>
              <a:rPr lang="it-IT" b="1" dirty="0">
                <a:latin typeface="Doulos SIL"/>
                <a:ea typeface="Doulos SIL" panose="02000500070000020004" pitchFamily="2" charset="0"/>
                <a:cs typeface="Doulos SIL" panose="02000500070000020004" pitchFamily="2" charset="0"/>
              </a:rPr>
              <a:t> Michele di Giovanni 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5C5D3F0-9F84-4D6F-87D1-5FAEEAF049C0}"/>
              </a:ext>
            </a:extLst>
          </p:cNvPr>
          <p:cNvSpPr txBox="1"/>
          <p:nvPr/>
        </p:nvSpPr>
        <p:spPr>
          <a:xfrm>
            <a:off x="7869382" y="1438746"/>
            <a:ext cx="4872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Baskerville Old Face" panose="02020602080505020303" pitchFamily="18" charset="0"/>
              </a:rPr>
              <a:t>Dipartimento di Ingegneria</a:t>
            </a:r>
          </a:p>
        </p:txBody>
      </p:sp>
    </p:spTree>
    <p:extLst>
      <p:ext uri="{BB962C8B-B14F-4D97-AF65-F5344CB8AC3E}">
        <p14:creationId xmlns:p14="http://schemas.microsoft.com/office/powerpoint/2010/main" val="14382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EA3B08-BC89-4E8B-8F82-1517FAB64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282" y="150493"/>
            <a:ext cx="8229102" cy="1325563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4.1 Risultati - Premesse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796A1E-54BB-40ED-910E-95CBB951D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5497" y="1677103"/>
            <a:ext cx="8785742" cy="31657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it-IT" sz="2400" dirty="0">
              <a:solidFill>
                <a:srgbClr val="002060"/>
              </a:solidFill>
              <a:latin typeface="+mj-lt"/>
            </a:endParaRPr>
          </a:p>
          <a:p>
            <a:r>
              <a:rPr lang="it-IT" b="1" dirty="0">
                <a:solidFill>
                  <a:srgbClr val="C00000"/>
                </a:solidFill>
                <a:latin typeface="+mj-lt"/>
              </a:rPr>
              <a:t>Condizioni di arresto</a:t>
            </a: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:</a:t>
            </a:r>
            <a:endParaRPr lang="it-IT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FBD37E8-D4D6-445A-8EF0-C5B53A72A415}"/>
              </a:ext>
            </a:extLst>
          </p:cNvPr>
          <p:cNvSpPr txBox="1"/>
          <p:nvPr/>
        </p:nvSpPr>
        <p:spPr>
          <a:xfrm>
            <a:off x="2957804" y="2849478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002060"/>
                </a:solidFill>
              </a:rPr>
              <a:t>- Dimensione minima del simplesso</a:t>
            </a:r>
          </a:p>
          <a:p>
            <a:r>
              <a:rPr lang="it-IT" sz="2400" dirty="0">
                <a:solidFill>
                  <a:srgbClr val="002060"/>
                </a:solidFill>
              </a:rPr>
              <a:t>- Percentuale di errore 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78F07D6-3A8B-42FC-A1EE-9FFA4FA1D40D}"/>
              </a:ext>
            </a:extLst>
          </p:cNvPr>
          <p:cNvCxnSpPr>
            <a:cxnSpLocks/>
          </p:cNvCxnSpPr>
          <p:nvPr/>
        </p:nvCxnSpPr>
        <p:spPr>
          <a:xfrm>
            <a:off x="2885497" y="1254905"/>
            <a:ext cx="9048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46DB05B-E0E9-4250-97C9-6143833B2922}"/>
              </a:ext>
            </a:extLst>
          </p:cNvPr>
          <p:cNvCxnSpPr>
            <a:cxnSpLocks/>
          </p:cNvCxnSpPr>
          <p:nvPr/>
        </p:nvCxnSpPr>
        <p:spPr>
          <a:xfrm>
            <a:off x="2957804" y="6433784"/>
            <a:ext cx="8976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C9CBF1D5-CCFC-43EE-9FDE-74189DE1DBAE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0BE43D4-F9D0-4D46-B3F2-F4F76F282E0A}"/>
              </a:ext>
            </a:extLst>
          </p:cNvPr>
          <p:cNvSpPr txBox="1"/>
          <p:nvPr/>
        </p:nvSpPr>
        <p:spPr>
          <a:xfrm>
            <a:off x="30334" y="782121"/>
            <a:ext cx="2565516" cy="45550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       </a:t>
            </a:r>
            <a:r>
              <a:rPr lang="it-IT" sz="1600" dirty="0" err="1">
                <a:solidFill>
                  <a:schemeClr val="bg1"/>
                </a:solidFill>
              </a:rPr>
              <a:t>iiiiiii</a:t>
            </a:r>
            <a:r>
              <a:rPr lang="it-IT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procedura</a:t>
            </a:r>
            <a:endParaRPr lang="it-IT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 startAt="2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  <a:endParaRPr lang="it-IT" sz="1600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pPr marL="342900" indent="-342900">
              <a:buAutoNum type="arabicPeriod" startAt="4"/>
            </a:pPr>
            <a:r>
              <a:rPr lang="it-IT" sz="1600" b="1" dirty="0">
                <a:solidFill>
                  <a:srgbClr val="002060"/>
                </a:solidFill>
              </a:rPr>
              <a:t>Risultati</a:t>
            </a:r>
          </a:p>
          <a:p>
            <a:r>
              <a:rPr lang="it-IT" sz="1600" b="1" dirty="0">
                <a:solidFill>
                  <a:srgbClr val="002060"/>
                </a:solidFill>
              </a:rPr>
              <a:t>4.1. Premesse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       </a:t>
            </a:r>
            <a:r>
              <a:rPr lang="it-IT" sz="1600" dirty="0">
                <a:solidFill>
                  <a:schemeClr val="bg1"/>
                </a:solidFill>
              </a:rPr>
              <a:t>……..</a:t>
            </a: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2D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4.4. Collaudo 3D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4.5. Risultato 2D con </a:t>
            </a:r>
            <a:r>
              <a:rPr lang="it-IT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Edes</a:t>
            </a: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</a:t>
            </a:r>
            <a:r>
              <a:rPr lang="it-IT" sz="1600" dirty="0">
                <a:solidFill>
                  <a:schemeClr val="bg1"/>
                </a:solidFill>
              </a:rPr>
              <a:t>. </a:t>
            </a: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costante e quadratica    5.   Conclusioni</a:t>
            </a: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957804" y="4268074"/>
            <a:ext cx="5715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rgbClr val="C00000"/>
                </a:solidFill>
                <a:latin typeface="+mj-lt"/>
              </a:rPr>
              <a:t>Condizioni di precauzione:</a:t>
            </a:r>
            <a:endParaRPr lang="it-IT" sz="2800" dirty="0">
              <a:solidFill>
                <a:srgbClr val="C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</a:endParaRPr>
          </a:p>
          <a:p>
            <a:r>
              <a:rPr lang="it-IT" sz="2400" dirty="0">
                <a:solidFill>
                  <a:srgbClr val="002060"/>
                </a:solidFill>
                <a:latin typeface="+mj-lt"/>
              </a:rPr>
              <a:t>- </a:t>
            </a:r>
            <a:r>
              <a:rPr lang="it-IT" sz="2400" dirty="0">
                <a:solidFill>
                  <a:srgbClr val="002060"/>
                </a:solidFill>
              </a:rPr>
              <a:t>Numero massimo di iterazioni</a:t>
            </a:r>
          </a:p>
        </p:txBody>
      </p:sp>
    </p:spTree>
    <p:extLst>
      <p:ext uri="{BB962C8B-B14F-4D97-AF65-F5344CB8AC3E}">
        <p14:creationId xmlns:p14="http://schemas.microsoft.com/office/powerpoint/2010/main" val="168456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EA3B08-BC89-4E8B-8F82-1517FAB64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841" y="164971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4.2 Dati assegnati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78F07D6-3A8B-42FC-A1EE-9FFA4FA1D40D}"/>
              </a:ext>
            </a:extLst>
          </p:cNvPr>
          <p:cNvCxnSpPr>
            <a:cxnSpLocks/>
          </p:cNvCxnSpPr>
          <p:nvPr/>
        </p:nvCxnSpPr>
        <p:spPr>
          <a:xfrm>
            <a:off x="2995127" y="1236243"/>
            <a:ext cx="8405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46DB05B-E0E9-4250-97C9-6143833B2922}"/>
              </a:ext>
            </a:extLst>
          </p:cNvPr>
          <p:cNvCxnSpPr>
            <a:cxnSpLocks/>
          </p:cNvCxnSpPr>
          <p:nvPr/>
        </p:nvCxnSpPr>
        <p:spPr>
          <a:xfrm>
            <a:off x="2682551" y="6415122"/>
            <a:ext cx="8741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1ED041C-7A81-4D27-9663-36DDC05B92BD}"/>
              </a:ext>
            </a:extLst>
          </p:cNvPr>
          <p:cNvSpPr txBox="1"/>
          <p:nvPr/>
        </p:nvSpPr>
        <p:spPr>
          <a:xfrm>
            <a:off x="2995127" y="1744824"/>
            <a:ext cx="849512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sz="2400" dirty="0">
                <a:solidFill>
                  <a:srgbClr val="002060"/>
                </a:solidFill>
                <a:cs typeface="Calibri Light"/>
              </a:rPr>
              <a:t>Prendiamo in considerazione il campo elettrico generato dai fili aventi i seguenti parametri: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4F40B69-B807-4619-9290-1F43075877B8}"/>
              </a:ext>
            </a:extLst>
          </p:cNvPr>
          <p:cNvSpPr/>
          <p:nvPr/>
        </p:nvSpPr>
        <p:spPr>
          <a:xfrm>
            <a:off x="1" y="-9326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5548BE6-988F-4DE4-AA35-A90098A98A33}"/>
              </a:ext>
            </a:extLst>
          </p:cNvPr>
          <p:cNvSpPr txBox="1"/>
          <p:nvPr/>
        </p:nvSpPr>
        <p:spPr>
          <a:xfrm>
            <a:off x="31009" y="782123"/>
            <a:ext cx="2565516" cy="45550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       </a:t>
            </a:r>
            <a:r>
              <a:rPr lang="it-IT" sz="1600" dirty="0">
                <a:solidFill>
                  <a:schemeClr val="bg1"/>
                </a:solidFill>
              </a:rPr>
              <a:t>iiiiiiii</a:t>
            </a: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procedura</a:t>
            </a:r>
          </a:p>
          <a:p>
            <a:pPr marL="342900" indent="-342900">
              <a:buAutoNum type="arabicPeriod" startAt="2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  <a:endParaRPr lang="it-IT" sz="1600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pPr marL="342900" indent="-342900">
              <a:buAutoNum type="arabicPeriod" startAt="4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Risultati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 b="1" dirty="0">
                <a:solidFill>
                  <a:srgbClr val="002060"/>
                </a:solidFill>
              </a:rPr>
              <a:t>4.2. Dati assegnati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       </a:t>
            </a:r>
            <a:r>
              <a:rPr lang="it-IT" sz="1600" dirty="0">
                <a:solidFill>
                  <a:schemeClr val="bg1"/>
                </a:solidFill>
              </a:rPr>
              <a:t>……..</a:t>
            </a: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2D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4.4. Collaudo 3D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4.5. Risultato 2D con </a:t>
            </a:r>
            <a:r>
              <a:rPr lang="it-IT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Edes</a:t>
            </a: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</a:t>
            </a:r>
            <a:r>
              <a:rPr lang="it-IT" sz="1600" dirty="0">
                <a:solidFill>
                  <a:schemeClr val="bg1"/>
                </a:solidFill>
              </a:rPr>
              <a:t>. </a:t>
            </a: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costante e quadratica   5.   Conclusioni</a:t>
            </a:r>
          </a:p>
          <a:p>
            <a:endParaRPr lang="it-IT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77A3A8E8-8786-4803-903D-D6DDF13F4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78416"/>
              </p:ext>
            </p:extLst>
          </p:nvPr>
        </p:nvGraphicFramePr>
        <p:xfrm>
          <a:off x="2995127" y="3028063"/>
          <a:ext cx="8251517" cy="255680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7957">
                  <a:extLst>
                    <a:ext uri="{9D8B030D-6E8A-4147-A177-3AD203B41FA5}">
                      <a16:colId xmlns:a16="http://schemas.microsoft.com/office/drawing/2014/main" val="1775062438"/>
                    </a:ext>
                  </a:extLst>
                </a:gridCol>
                <a:gridCol w="3647895">
                  <a:extLst>
                    <a:ext uri="{9D8B030D-6E8A-4147-A177-3AD203B41FA5}">
                      <a16:colId xmlns:a16="http://schemas.microsoft.com/office/drawing/2014/main" val="2883120408"/>
                    </a:ext>
                  </a:extLst>
                </a:gridCol>
                <a:gridCol w="3395665">
                  <a:extLst>
                    <a:ext uri="{9D8B030D-6E8A-4147-A177-3AD203B41FA5}">
                      <a16:colId xmlns:a16="http://schemas.microsoft.com/office/drawing/2014/main" val="34387862"/>
                    </a:ext>
                  </a:extLst>
                </a:gridCol>
              </a:tblGrid>
              <a:tr h="7308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 </a:t>
                      </a:r>
                      <a:endParaRPr lang="it-I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3448" marR="83448" marT="83448" marB="8344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Densità lineare di carica λ (C/m)</a:t>
                      </a:r>
                      <a:endParaRPr lang="it-I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3448" marR="83448" marT="83448" marB="8344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   Posizioni nel sistema di coordinate cartesiane (m)</a:t>
                      </a:r>
                      <a:endParaRPr lang="it-I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3448" marR="83448" marT="83448" marB="83448"/>
                </a:tc>
                <a:extLst>
                  <a:ext uri="{0D108BD9-81ED-4DB2-BD59-A6C34878D82A}">
                    <a16:rowId xmlns:a16="http://schemas.microsoft.com/office/drawing/2014/main" val="1888720058"/>
                  </a:ext>
                </a:extLst>
              </a:tr>
              <a:tr h="4564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Sorgente 1</a:t>
                      </a:r>
                      <a:endParaRPr lang="it-I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3448" marR="83448" marT="83448" marB="8344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λ1= 25*(1*10-9)</a:t>
                      </a:r>
                      <a:endParaRPr lang="it-I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3448" marR="83448" marT="83448" marB="8344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(x1,y1)=(0.08,0)  </a:t>
                      </a:r>
                      <a:endParaRPr lang="it-I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3448" marR="83448" marT="83448" marB="83448"/>
                </a:tc>
                <a:extLst>
                  <a:ext uri="{0D108BD9-81ED-4DB2-BD59-A6C34878D82A}">
                    <a16:rowId xmlns:a16="http://schemas.microsoft.com/office/drawing/2014/main" val="2914670618"/>
                  </a:ext>
                </a:extLst>
              </a:tr>
              <a:tr h="4564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Sorgente 2</a:t>
                      </a:r>
                      <a:endParaRPr lang="it-I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3448" marR="83448" marT="83448" marB="8344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λ2= 50*(1*10-9)</a:t>
                      </a:r>
                      <a:endParaRPr lang="it-I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3448" marR="83448" marT="83448" marB="8344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(x2,y2)=(0,0.08) </a:t>
                      </a:r>
                      <a:endParaRPr lang="it-I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3448" marR="83448" marT="83448" marB="83448"/>
                </a:tc>
                <a:extLst>
                  <a:ext uri="{0D108BD9-81ED-4DB2-BD59-A6C34878D82A}">
                    <a16:rowId xmlns:a16="http://schemas.microsoft.com/office/drawing/2014/main" val="1501362872"/>
                  </a:ext>
                </a:extLst>
              </a:tr>
              <a:tr h="4564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Sorgente 3</a:t>
                      </a:r>
                      <a:endParaRPr lang="it-I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3448" marR="83448" marT="83448" marB="8344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λ3= 35*(1*10-9)</a:t>
                      </a:r>
                      <a:endParaRPr lang="it-I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3448" marR="83448" marT="83448" marB="8344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  (x3,y3)=(-0.08,0)</a:t>
                      </a:r>
                      <a:endParaRPr lang="it-I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3448" marR="83448" marT="83448" marB="83448"/>
                </a:tc>
                <a:extLst>
                  <a:ext uri="{0D108BD9-81ED-4DB2-BD59-A6C34878D82A}">
                    <a16:rowId xmlns:a16="http://schemas.microsoft.com/office/drawing/2014/main" val="2091193941"/>
                  </a:ext>
                </a:extLst>
              </a:tr>
              <a:tr h="4564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Sorgente 4</a:t>
                      </a:r>
                      <a:endParaRPr lang="it-I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3448" marR="83448" marT="83448" marB="8344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λ4= 10*(1*10-9)</a:t>
                      </a:r>
                      <a:endParaRPr lang="it-I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3448" marR="83448" marT="83448" marB="8344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 (x4,y4)=(0,-0.08)</a:t>
                      </a:r>
                      <a:endParaRPr lang="it-I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3448" marR="83448" marT="83448" marB="83448"/>
                </a:tc>
                <a:extLst>
                  <a:ext uri="{0D108BD9-81ED-4DB2-BD59-A6C34878D82A}">
                    <a16:rowId xmlns:a16="http://schemas.microsoft.com/office/drawing/2014/main" val="2296034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317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F81A92-4651-4D3E-8A4E-E18E0D796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845" y="177783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4.3 Collaudo con crimine inverso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E784221-8D14-4E30-A107-7E7E2EE2C843}"/>
                  </a:ext>
                </a:extLst>
              </p:cNvPr>
              <p:cNvSpPr txBox="1"/>
              <p:nvPr/>
            </p:nvSpPr>
            <p:spPr>
              <a:xfrm>
                <a:off x="2817845" y="1120675"/>
                <a:ext cx="899901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IT" sz="2000" dirty="0">
                  <a:solidFill>
                    <a:srgbClr val="002060"/>
                  </a:solidFill>
                  <a:latin typeface="+mj-lt"/>
                </a:endParaRPr>
              </a:p>
              <a:p>
                <a:r>
                  <a:rPr lang="it-IT" sz="2200" dirty="0">
                    <a:solidFill>
                      <a:srgbClr val="002060"/>
                    </a:solidFill>
                  </a:rPr>
                  <a:t>In questo test fissiamo le </a:t>
                </a:r>
                <a:r>
                  <a:rPr lang="it-IT" sz="2200" b="1" i="1" dirty="0">
                    <a:solidFill>
                      <a:srgbClr val="C00000"/>
                    </a:solidFill>
                  </a:rPr>
                  <a:t>variabili </a:t>
                </a:r>
                <a14:m>
                  <m:oMath xmlns:m="http://schemas.openxmlformats.org/officeDocument/2006/math">
                    <m:r>
                      <a:rPr lang="it-IT" sz="22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𝛌</m:t>
                    </m:r>
                    <m:r>
                      <a:rPr lang="it-IT" sz="22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200" dirty="0">
                    <a:solidFill>
                      <a:srgbClr val="002060"/>
                    </a:solidFill>
                  </a:rPr>
                  <a:t>note e andiamo a ricercare il minimo utilizzando solo 2 incognite.</a:t>
                </a:r>
              </a:p>
              <a:p>
                <a:endParaRPr lang="it-IT" sz="2000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E784221-8D14-4E30-A107-7E7E2EE2C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845" y="1120675"/>
                <a:ext cx="8999017" cy="1384995"/>
              </a:xfrm>
              <a:prstGeom prst="rect">
                <a:avLst/>
              </a:prstGeom>
              <a:blipFill>
                <a:blip r:embed="rId3"/>
                <a:stretch>
                  <a:fillRect l="-8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1C58AC4-2EEE-4A36-9C98-FEFC7E836516}"/>
              </a:ext>
            </a:extLst>
          </p:cNvPr>
          <p:cNvCxnSpPr>
            <a:cxnSpLocks/>
          </p:cNvCxnSpPr>
          <p:nvPr/>
        </p:nvCxnSpPr>
        <p:spPr>
          <a:xfrm>
            <a:off x="2817845" y="6457377"/>
            <a:ext cx="90979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E93BD0DD-7D3A-4515-B3FD-EA5BA438F94B}"/>
              </a:ext>
            </a:extLst>
          </p:cNvPr>
          <p:cNvCxnSpPr>
            <a:cxnSpLocks/>
          </p:cNvCxnSpPr>
          <p:nvPr/>
        </p:nvCxnSpPr>
        <p:spPr>
          <a:xfrm>
            <a:off x="2886232" y="1204650"/>
            <a:ext cx="90979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34F7B56E-4710-4BCF-9270-5582B96489D3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6B5E01D-978F-483F-A0EA-59D9A4E7DAEF}"/>
              </a:ext>
            </a:extLst>
          </p:cNvPr>
          <p:cNvSpPr txBox="1"/>
          <p:nvPr/>
        </p:nvSpPr>
        <p:spPr>
          <a:xfrm>
            <a:off x="30334" y="782121"/>
            <a:ext cx="256551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       </a:t>
            </a:r>
            <a:r>
              <a:rPr lang="it-IT" sz="1600" dirty="0">
                <a:solidFill>
                  <a:schemeClr val="bg1"/>
                </a:solidFill>
              </a:rPr>
              <a:t>iiiiiiii</a:t>
            </a: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procedura</a:t>
            </a:r>
          </a:p>
          <a:p>
            <a:pPr marL="342900" indent="-342900">
              <a:buAutoNum type="arabicPeriod" startAt="2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</a:p>
          <a:p>
            <a:pPr marL="342900" indent="-342900">
              <a:buAutoNum type="arabicPeriod" startAt="2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pPr marL="342900" indent="-342900">
              <a:buAutoNum type="arabicPeriod" startAt="4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Risultati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 b="1" dirty="0">
                <a:solidFill>
                  <a:srgbClr val="002060"/>
                </a:solidFill>
              </a:rPr>
              <a:t>4.3. Collaudo dell’algoritmo </a:t>
            </a:r>
            <a:r>
              <a:rPr lang="it-IT" sz="1600" b="1" dirty="0">
                <a:solidFill>
                  <a:schemeClr val="bg1"/>
                </a:solidFill>
              </a:rPr>
              <a:t>……. </a:t>
            </a:r>
            <a:r>
              <a:rPr lang="it-IT" sz="1600" b="1" dirty="0">
                <a:solidFill>
                  <a:srgbClr val="002060"/>
                </a:solidFill>
              </a:rPr>
              <a:t>in 2D (1/2)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4.4. Collaudo 3D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4.5. Risultato 2D con </a:t>
            </a:r>
            <a:r>
              <a:rPr lang="it-IT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Edes</a:t>
            </a: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</a:t>
            </a:r>
            <a:r>
              <a:rPr lang="it-IT" sz="1600" dirty="0">
                <a:solidFill>
                  <a:schemeClr val="bg1"/>
                </a:solidFill>
              </a:rPr>
              <a:t>. </a:t>
            </a: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costante e quadratica    5.   Conclusioni</a:t>
            </a:r>
          </a:p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A97CF87-02D1-4420-BB93-179B295E94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831" y="2643915"/>
            <a:ext cx="4296031" cy="3616997"/>
          </a:xfrm>
          <a:prstGeom prst="rect">
            <a:avLst/>
          </a:prstGeom>
        </p:spPr>
      </p:pic>
      <p:pic>
        <p:nvPicPr>
          <p:cNvPr id="16" name="image2.png" descr="https://lh6.googleusercontent.com/X4Z_ihoi-2AqUC8104aQt041t9lhdDyJb2iLTjY5Roo3b6_KHm2bSFAk6-SXZ6r4dZT8juqHg1wz9IVUMwgRjXY-9Hf54MWy8XuevXsjSWBDrsHBB0UXGy5byrXzqJSeJI45QgBn">
            <a:extLst>
              <a:ext uri="{FF2B5EF4-FFF2-40B4-BE49-F238E27FC236}">
                <a16:creationId xmlns:a16="http://schemas.microsoft.com/office/drawing/2014/main" id="{BEB02F1B-4558-4EDA-9F91-8A6DBC34002F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2817845" y="2651200"/>
            <a:ext cx="4561722" cy="3609712"/>
          </a:xfrm>
          <a:prstGeom prst="rect">
            <a:avLst/>
          </a:prstGeom>
          <a:ln/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0A2E6A-CDBB-4625-80A8-E57203A66ACD}"/>
              </a:ext>
            </a:extLst>
          </p:cNvPr>
          <p:cNvSpPr txBox="1"/>
          <p:nvPr/>
        </p:nvSpPr>
        <p:spPr>
          <a:xfrm>
            <a:off x="3763766" y="2255858"/>
            <a:ext cx="2669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002060"/>
                </a:solidFill>
                <a:latin typeface="+mj-lt"/>
              </a:rPr>
              <a:t>      Campo E desiderato 			</a:t>
            </a:r>
            <a:endParaRPr lang="it-IT" sz="2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D9AEE01-1917-46C5-93B4-4CE3017CA0E5}"/>
              </a:ext>
            </a:extLst>
          </p:cNvPr>
          <p:cNvSpPr txBox="1"/>
          <p:nvPr/>
        </p:nvSpPr>
        <p:spPr>
          <a:xfrm>
            <a:off x="8333906" y="2244377"/>
            <a:ext cx="2669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002060"/>
                </a:solidFill>
                <a:latin typeface="+mj-lt"/>
              </a:rPr>
              <a:t>       Funzione obiettivo			</a:t>
            </a:r>
            <a:endParaRPr lang="it-IT" sz="20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4558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F81A92-4651-4D3E-8A4E-E18E0D796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845" y="186592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4.3 Collaudo dell’algoritmo in 2D (2/2)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E784221-8D14-4E30-A107-7E7E2EE2C843}"/>
              </a:ext>
            </a:extLst>
          </p:cNvPr>
          <p:cNvSpPr txBox="1"/>
          <p:nvPr/>
        </p:nvSpPr>
        <p:spPr>
          <a:xfrm>
            <a:off x="5832985" y="1336372"/>
            <a:ext cx="2669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002060"/>
                </a:solidFill>
                <a:latin typeface="+mj-lt"/>
              </a:rPr>
              <a:t>      </a:t>
            </a:r>
            <a:r>
              <a:rPr lang="it-IT" sz="2000" b="1" dirty="0">
                <a:solidFill>
                  <a:srgbClr val="002060"/>
                </a:solidFill>
                <a:latin typeface="+mj-lt"/>
              </a:rPr>
              <a:t>SIMPLESSO IN 2D			</a:t>
            </a:r>
            <a:endParaRPr lang="it-IT" sz="2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1C58AC4-2EEE-4A36-9C98-FEFC7E836516}"/>
              </a:ext>
            </a:extLst>
          </p:cNvPr>
          <p:cNvCxnSpPr>
            <a:cxnSpLocks/>
          </p:cNvCxnSpPr>
          <p:nvPr/>
        </p:nvCxnSpPr>
        <p:spPr>
          <a:xfrm>
            <a:off x="2817845" y="6579014"/>
            <a:ext cx="90979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E93BD0DD-7D3A-4515-B3FD-EA5BA438F94B}"/>
              </a:ext>
            </a:extLst>
          </p:cNvPr>
          <p:cNvCxnSpPr>
            <a:cxnSpLocks/>
          </p:cNvCxnSpPr>
          <p:nvPr/>
        </p:nvCxnSpPr>
        <p:spPr>
          <a:xfrm>
            <a:off x="2856233" y="1202116"/>
            <a:ext cx="90979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34F7B56E-4710-4BCF-9270-5582B96489D3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6B5E01D-978F-483F-A0EA-59D9A4E7DAEF}"/>
              </a:ext>
            </a:extLst>
          </p:cNvPr>
          <p:cNvSpPr txBox="1"/>
          <p:nvPr/>
        </p:nvSpPr>
        <p:spPr>
          <a:xfrm>
            <a:off x="30334" y="782121"/>
            <a:ext cx="256551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       </a:t>
            </a:r>
            <a:r>
              <a:rPr lang="it-IT" sz="1600" dirty="0">
                <a:solidFill>
                  <a:schemeClr val="bg1"/>
                </a:solidFill>
              </a:rPr>
              <a:t>iiiiiiii</a:t>
            </a: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procedura</a:t>
            </a:r>
          </a:p>
          <a:p>
            <a:pPr marL="342900" indent="-342900">
              <a:buAutoNum type="arabicPeriod" startAt="2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</a:p>
          <a:p>
            <a:pPr marL="342900" indent="-342900">
              <a:buAutoNum type="arabicPeriod" startAt="2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pPr marL="342900" indent="-342900">
              <a:buAutoNum type="arabicPeriod" startAt="4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Risultati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 b="1" dirty="0">
                <a:solidFill>
                  <a:srgbClr val="002060"/>
                </a:solidFill>
              </a:rPr>
              <a:t>4.3. Collaudo dell’algoritmo </a:t>
            </a:r>
            <a:r>
              <a:rPr lang="it-IT" sz="1600" b="1" dirty="0">
                <a:solidFill>
                  <a:schemeClr val="bg1"/>
                </a:solidFill>
              </a:rPr>
              <a:t>……. </a:t>
            </a:r>
            <a:r>
              <a:rPr lang="it-IT" sz="1600" b="1" dirty="0">
                <a:solidFill>
                  <a:srgbClr val="002060"/>
                </a:solidFill>
              </a:rPr>
              <a:t>in 2D (2/2)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4.4. Collaudo 3D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4.5. Risultato 2D con </a:t>
            </a:r>
            <a:r>
              <a:rPr lang="it-IT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Edes</a:t>
            </a: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</a:t>
            </a:r>
            <a:r>
              <a:rPr lang="it-IT" sz="1600" dirty="0">
                <a:solidFill>
                  <a:schemeClr val="bg1"/>
                </a:solidFill>
              </a:rPr>
              <a:t>. </a:t>
            </a: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costante e quadratica    5.   Conclusioni</a:t>
            </a:r>
          </a:p>
          <a:p>
            <a:endParaRPr lang="it-IT" dirty="0"/>
          </a:p>
        </p:txBody>
      </p:sp>
      <p:pic>
        <p:nvPicPr>
          <p:cNvPr id="1026" name="Picture 2" descr="https://lh3.googleusercontent.com/XWOlo4oM8Qj-sS2V2JN-vSTjaNc6NwmF-_8QJTQL4rA_LbhDdXMvv_abIG_ZVpdj8fKWHYpAKKgQF08jOStS3QAxf6uLr8Jvo6KjnFRkx6DEmiAV7I0PnwBbRut2f7LKxCUiITw-pVKTHY0gG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300" y="1571666"/>
            <a:ext cx="2352279" cy="396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67FAE93-DDCF-4C7C-8BCC-C041D8FE1C85}"/>
              </a:ext>
            </a:extLst>
          </p:cNvPr>
          <p:cNvSpPr txBox="1"/>
          <p:nvPr/>
        </p:nvSpPr>
        <p:spPr>
          <a:xfrm>
            <a:off x="9073517" y="5642950"/>
            <a:ext cx="2040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002060"/>
                </a:solidFill>
                <a:latin typeface="+mj-lt"/>
              </a:rPr>
              <a:t>Punto di minimo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B8DE972-784B-40AB-A202-62C2F22FF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3122" y="1855870"/>
            <a:ext cx="5419725" cy="40005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09D121F-B233-4F36-BA02-F9BE12034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1049" y="6041469"/>
            <a:ext cx="35147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76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948457-65FF-44D5-A021-5D953048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837" y="495332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4.4 Collaudo in 3D</a:t>
            </a:r>
            <a:b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</a:br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30FF7A3-0743-4C2B-958A-0EBFDD59668D}"/>
              </a:ext>
            </a:extLst>
          </p:cNvPr>
          <p:cNvCxnSpPr>
            <a:cxnSpLocks/>
          </p:cNvCxnSpPr>
          <p:nvPr/>
        </p:nvCxnSpPr>
        <p:spPr>
          <a:xfrm>
            <a:off x="2890376" y="1207887"/>
            <a:ext cx="9069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B904809-0BE3-4F68-85A5-707653C68793}"/>
              </a:ext>
            </a:extLst>
          </p:cNvPr>
          <p:cNvCxnSpPr>
            <a:cxnSpLocks/>
          </p:cNvCxnSpPr>
          <p:nvPr/>
        </p:nvCxnSpPr>
        <p:spPr>
          <a:xfrm>
            <a:off x="2875333" y="6321008"/>
            <a:ext cx="9069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C4064356-257C-4A68-B367-543E39890E45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2DBFFFF-553B-4D54-B3A5-F3603BEDE8FF}"/>
              </a:ext>
            </a:extLst>
          </p:cNvPr>
          <p:cNvSpPr txBox="1"/>
          <p:nvPr/>
        </p:nvSpPr>
        <p:spPr>
          <a:xfrm>
            <a:off x="30334" y="782121"/>
            <a:ext cx="2565516" cy="45550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       </a:t>
            </a:r>
            <a:r>
              <a:rPr lang="it-IT" sz="1600" dirty="0">
                <a:solidFill>
                  <a:schemeClr val="bg1"/>
                </a:solidFill>
              </a:rPr>
              <a:t>iiiiiiii</a:t>
            </a: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procedura</a:t>
            </a:r>
          </a:p>
          <a:p>
            <a:pPr marL="342900" indent="-342900">
              <a:buAutoNum type="arabicPeriod" startAt="2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  <a:endParaRPr lang="it-IT" sz="1600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pPr marL="342900" indent="-342900">
              <a:buAutoNum type="arabicPeriod" startAt="4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Risultati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       </a:t>
            </a:r>
            <a:r>
              <a:rPr lang="it-IT" sz="1600" dirty="0">
                <a:solidFill>
                  <a:schemeClr val="bg1"/>
                </a:solidFill>
              </a:rPr>
              <a:t>……..</a:t>
            </a: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2D</a:t>
            </a:r>
          </a:p>
          <a:p>
            <a:r>
              <a:rPr lang="it-IT" sz="1600" b="1" dirty="0">
                <a:solidFill>
                  <a:srgbClr val="002060"/>
                </a:solidFill>
              </a:rPr>
              <a:t>4.4. Collaudo in 3D 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4.5. Risultato 2D con </a:t>
            </a:r>
            <a:r>
              <a:rPr lang="it-IT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Edes</a:t>
            </a: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it-IT" sz="1600" dirty="0">
                <a:solidFill>
                  <a:schemeClr val="bg1"/>
                </a:solidFill>
              </a:rPr>
              <a:t>…….</a:t>
            </a: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costante e quadratica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5.   Conclusioni</a:t>
            </a:r>
          </a:p>
          <a:p>
            <a:endParaRPr lang="it-IT" dirty="0"/>
          </a:p>
        </p:txBody>
      </p:sp>
      <p:pic>
        <p:nvPicPr>
          <p:cNvPr id="11" name="Picture 2" descr="https://lh5.googleusercontent.com/7kaLp1SPE12g5-711urkMbW1nYNXArZOGKntR_vLEkaHzuR-iWet5V_ERYab20htWFmhUy6rm39ylG18gx-Y-HEs31znZkIipHJNzd0SEdpibsaoYh6gPi9PWxiNFP74dkXljFQjBSjTZyQPkw">
            <a:extLst>
              <a:ext uri="{FF2B5EF4-FFF2-40B4-BE49-F238E27FC236}">
                <a16:creationId xmlns:a16="http://schemas.microsoft.com/office/drawing/2014/main" id="{1CE4AB3B-F3DA-44CF-85BE-428EC89BA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123" y="1454251"/>
            <a:ext cx="3282964" cy="330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BBFB453-8EC6-4A42-B738-503171723889}"/>
              </a:ext>
            </a:extLst>
          </p:cNvPr>
          <p:cNvSpPr txBox="1"/>
          <p:nvPr/>
        </p:nvSpPr>
        <p:spPr>
          <a:xfrm>
            <a:off x="5474083" y="1258776"/>
            <a:ext cx="2669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002060"/>
                </a:solidFill>
                <a:latin typeface="+mj-lt"/>
              </a:rPr>
              <a:t>      </a:t>
            </a:r>
            <a:r>
              <a:rPr lang="it-IT" sz="2000" b="1" dirty="0">
                <a:solidFill>
                  <a:srgbClr val="002060"/>
                </a:solidFill>
                <a:latin typeface="+mj-lt"/>
              </a:rPr>
              <a:t>SIMPLESSO IN 3D			</a:t>
            </a:r>
            <a:endParaRPr lang="it-IT" sz="2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67FAE93-DDCF-4C7C-8BCC-C041D8FE1C85}"/>
              </a:ext>
            </a:extLst>
          </p:cNvPr>
          <p:cNvSpPr txBox="1"/>
          <p:nvPr/>
        </p:nvSpPr>
        <p:spPr>
          <a:xfrm>
            <a:off x="8996426" y="5152548"/>
            <a:ext cx="2040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002060"/>
                </a:solidFill>
                <a:latin typeface="+mj-lt"/>
              </a:rPr>
              <a:t>Punto di minimo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3092242-2804-4D37-8899-D114B3453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163" y="1602334"/>
            <a:ext cx="5257800" cy="40005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0B53D0A6-2496-415E-BDE8-2DC8ED967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446" y="5599224"/>
            <a:ext cx="46958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58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55DB0D4-3783-4F5C-AD3E-B5235DE52A3E}"/>
              </a:ext>
            </a:extLst>
          </p:cNvPr>
          <p:cNvCxnSpPr>
            <a:cxnSpLocks/>
          </p:cNvCxnSpPr>
          <p:nvPr/>
        </p:nvCxnSpPr>
        <p:spPr>
          <a:xfrm>
            <a:off x="2856012" y="1197703"/>
            <a:ext cx="896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96D2AA62-1AF3-4103-8973-45C0203F85D7}"/>
              </a:ext>
            </a:extLst>
          </p:cNvPr>
          <p:cNvSpPr txBox="1">
            <a:spLocks/>
          </p:cNvSpPr>
          <p:nvPr/>
        </p:nvSpPr>
        <p:spPr>
          <a:xfrm>
            <a:off x="2856012" y="323776"/>
            <a:ext cx="8962010" cy="10606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4.5 Risultato 2D con </a:t>
            </a:r>
            <a:r>
              <a:rPr lang="it-IT" b="1" dirty="0" err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Edes</a:t>
            </a:r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 costante (1/2)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B514A9B-3468-42BC-8113-7B0794F528BA}"/>
              </a:ext>
            </a:extLst>
          </p:cNvPr>
          <p:cNvCxnSpPr>
            <a:cxnSpLocks/>
          </p:cNvCxnSpPr>
          <p:nvPr/>
        </p:nvCxnSpPr>
        <p:spPr>
          <a:xfrm>
            <a:off x="3088433" y="6470523"/>
            <a:ext cx="8840712" cy="76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EF56309A-E6B4-42E8-9A96-8CF4BC2CCBCD}"/>
              </a:ext>
            </a:extLst>
          </p:cNvPr>
          <p:cNvSpPr/>
          <p:nvPr/>
        </p:nvSpPr>
        <p:spPr>
          <a:xfrm>
            <a:off x="1" y="-8856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26F6FCB-951B-42F4-91F0-17F12F93126B}"/>
              </a:ext>
            </a:extLst>
          </p:cNvPr>
          <p:cNvSpPr txBox="1"/>
          <p:nvPr/>
        </p:nvSpPr>
        <p:spPr>
          <a:xfrm>
            <a:off x="30334" y="782121"/>
            <a:ext cx="2565516" cy="45550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       </a:t>
            </a:r>
            <a:r>
              <a:rPr lang="it-IT" sz="1600" dirty="0">
                <a:solidFill>
                  <a:schemeClr val="bg1"/>
                </a:solidFill>
              </a:rPr>
              <a:t>iiiiiiii</a:t>
            </a: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procedura</a:t>
            </a:r>
          </a:p>
          <a:p>
            <a:pPr marL="342900" indent="-342900">
              <a:buAutoNum type="arabicPeriod" startAt="2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  <a:endParaRPr lang="it-IT" sz="1600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pPr marL="342900" indent="-342900">
              <a:buAutoNum type="arabicPeriod" startAt="4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Risultati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       </a:t>
            </a:r>
            <a:r>
              <a:rPr lang="it-IT" sz="1600" dirty="0">
                <a:solidFill>
                  <a:schemeClr val="bg1"/>
                </a:solidFill>
              </a:rPr>
              <a:t>……..</a:t>
            </a: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2D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4.4. Collaudo 3D</a:t>
            </a:r>
          </a:p>
          <a:p>
            <a:r>
              <a:rPr lang="it-IT" sz="1600" b="1" dirty="0">
                <a:solidFill>
                  <a:srgbClr val="002060"/>
                </a:solidFill>
              </a:rPr>
              <a:t>4.5. Risultato 2D             </a:t>
            </a:r>
            <a:r>
              <a:rPr lang="it-IT" sz="1600" b="1" dirty="0">
                <a:solidFill>
                  <a:schemeClr val="bg1"/>
                </a:solidFill>
              </a:rPr>
              <a:t>…….</a:t>
            </a:r>
            <a:r>
              <a:rPr lang="it-IT" sz="1600" b="1" dirty="0">
                <a:solidFill>
                  <a:srgbClr val="002060"/>
                </a:solidFill>
              </a:rPr>
              <a:t>con </a:t>
            </a:r>
            <a:r>
              <a:rPr lang="it-IT" sz="1600" b="1" dirty="0" err="1">
                <a:solidFill>
                  <a:srgbClr val="002060"/>
                </a:solidFill>
              </a:rPr>
              <a:t>Edes</a:t>
            </a:r>
            <a:r>
              <a:rPr lang="it-IT" sz="1600" b="1" dirty="0">
                <a:solidFill>
                  <a:srgbClr val="002060"/>
                </a:solidFill>
              </a:rPr>
              <a:t> costante (1/2)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5.   Conclusioni</a:t>
            </a:r>
          </a:p>
          <a:p>
            <a:endParaRPr lang="it-IT" dirty="0"/>
          </a:p>
        </p:txBody>
      </p:sp>
      <p:pic>
        <p:nvPicPr>
          <p:cNvPr id="3074" name="Picture 2" descr="https://lh6.googleusercontent.com/EkteU8037SajgZStZtmOwXpoEDiWGEscepEqZWC7DNoXvmzAljIStp8ns4jzkJKGh4qpXhX6MlJWFpZRX5M7-WcdGx120IsHSH586vYsYKQnvMsA8_X7gr8aXEwZO7b6FFmPkpImavCOgzTV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12" y="2358760"/>
            <a:ext cx="4144583" cy="341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DEAD7BF-8E41-4598-9219-F48C6AA683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497" y="2358760"/>
            <a:ext cx="4080538" cy="341789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8FDD19D-75BE-4E91-ACE9-0B97C823B668}"/>
              </a:ext>
            </a:extLst>
          </p:cNvPr>
          <p:cNvSpPr txBox="1"/>
          <p:nvPr/>
        </p:nvSpPr>
        <p:spPr>
          <a:xfrm>
            <a:off x="3761463" y="1668130"/>
            <a:ext cx="2669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002060"/>
                </a:solidFill>
                <a:latin typeface="+mj-lt"/>
              </a:rPr>
              <a:t>      Campo E desiderato 			</a:t>
            </a:r>
            <a:endParaRPr lang="it-IT" sz="2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5533E7C-1613-4BC5-9FE5-201019FB9420}"/>
              </a:ext>
            </a:extLst>
          </p:cNvPr>
          <p:cNvSpPr txBox="1"/>
          <p:nvPr/>
        </p:nvSpPr>
        <p:spPr>
          <a:xfrm>
            <a:off x="8295826" y="1668130"/>
            <a:ext cx="2669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002060"/>
                </a:solidFill>
                <a:latin typeface="+mj-lt"/>
              </a:rPr>
              <a:t>       Funzione obiettivo			</a:t>
            </a:r>
            <a:endParaRPr lang="it-IT" sz="20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5683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55DB0D4-3783-4F5C-AD3E-B5235DE52A3E}"/>
              </a:ext>
            </a:extLst>
          </p:cNvPr>
          <p:cNvCxnSpPr>
            <a:cxnSpLocks/>
          </p:cNvCxnSpPr>
          <p:nvPr/>
        </p:nvCxnSpPr>
        <p:spPr>
          <a:xfrm>
            <a:off x="2843877" y="1196008"/>
            <a:ext cx="896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96D2AA62-1AF3-4103-8973-45C0203F85D7}"/>
              </a:ext>
            </a:extLst>
          </p:cNvPr>
          <p:cNvSpPr txBox="1">
            <a:spLocks/>
          </p:cNvSpPr>
          <p:nvPr/>
        </p:nvSpPr>
        <p:spPr>
          <a:xfrm>
            <a:off x="2879889" y="333107"/>
            <a:ext cx="9049256" cy="10606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4.5 Risultato 2D con </a:t>
            </a:r>
            <a:r>
              <a:rPr lang="it-IT" b="1" dirty="0" err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Edes</a:t>
            </a:r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 costante (2/2)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B514A9B-3468-42BC-8113-7B0794F528BA}"/>
              </a:ext>
            </a:extLst>
          </p:cNvPr>
          <p:cNvCxnSpPr>
            <a:cxnSpLocks/>
          </p:cNvCxnSpPr>
          <p:nvPr/>
        </p:nvCxnSpPr>
        <p:spPr>
          <a:xfrm>
            <a:off x="3088433" y="6470523"/>
            <a:ext cx="8840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EF56309A-E6B4-42E8-9A96-8CF4BC2CCBCD}"/>
              </a:ext>
            </a:extLst>
          </p:cNvPr>
          <p:cNvSpPr/>
          <p:nvPr/>
        </p:nvSpPr>
        <p:spPr>
          <a:xfrm>
            <a:off x="1" y="-17716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26F6FCB-951B-42F4-91F0-17F12F93126B}"/>
              </a:ext>
            </a:extLst>
          </p:cNvPr>
          <p:cNvSpPr txBox="1"/>
          <p:nvPr/>
        </p:nvSpPr>
        <p:spPr>
          <a:xfrm>
            <a:off x="30334" y="782121"/>
            <a:ext cx="2565516" cy="45550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       </a:t>
            </a:r>
            <a:r>
              <a:rPr lang="it-IT" sz="1600" dirty="0">
                <a:solidFill>
                  <a:schemeClr val="bg1"/>
                </a:solidFill>
              </a:rPr>
              <a:t>iiiiiiii</a:t>
            </a: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procedura</a:t>
            </a:r>
          </a:p>
          <a:p>
            <a:pPr marL="342900" indent="-342900">
              <a:buAutoNum type="arabicPeriod" startAt="2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  <a:endParaRPr lang="it-IT" sz="1600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pPr marL="342900" indent="-342900">
              <a:buAutoNum type="arabicPeriod" startAt="4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Risultati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       </a:t>
            </a:r>
            <a:r>
              <a:rPr lang="it-IT" sz="1600" dirty="0">
                <a:solidFill>
                  <a:schemeClr val="bg1"/>
                </a:solidFill>
              </a:rPr>
              <a:t>……..</a:t>
            </a: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2D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4.4. Collaudo 3D</a:t>
            </a:r>
          </a:p>
          <a:p>
            <a:r>
              <a:rPr lang="it-IT" sz="1600" b="1" dirty="0">
                <a:solidFill>
                  <a:srgbClr val="002060"/>
                </a:solidFill>
              </a:rPr>
              <a:t>4.5. Risultato 2D             </a:t>
            </a:r>
            <a:r>
              <a:rPr lang="it-IT" sz="1600" b="1" dirty="0">
                <a:solidFill>
                  <a:schemeClr val="bg1"/>
                </a:solidFill>
              </a:rPr>
              <a:t>…….</a:t>
            </a:r>
            <a:r>
              <a:rPr lang="it-IT" sz="1600" b="1" dirty="0">
                <a:solidFill>
                  <a:srgbClr val="002060"/>
                </a:solidFill>
              </a:rPr>
              <a:t>con </a:t>
            </a:r>
            <a:r>
              <a:rPr lang="it-IT" sz="1600" b="1" dirty="0" err="1">
                <a:solidFill>
                  <a:srgbClr val="002060"/>
                </a:solidFill>
              </a:rPr>
              <a:t>Edes</a:t>
            </a:r>
            <a:r>
              <a:rPr lang="it-IT" sz="1600" b="1" dirty="0">
                <a:solidFill>
                  <a:srgbClr val="002060"/>
                </a:solidFill>
              </a:rPr>
              <a:t> costante (2/2)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5.   Conclusioni</a:t>
            </a:r>
          </a:p>
          <a:p>
            <a:endParaRPr lang="it-IT" dirty="0"/>
          </a:p>
        </p:txBody>
      </p:sp>
      <p:pic>
        <p:nvPicPr>
          <p:cNvPr id="3076" name="Picture 4" descr="https://lh6.googleusercontent.com/t3Faqi57yGPfFiu769rcTAFKI7LT0uXCuJUiLwYv0oBAn5jxLnV26pWMlzma4hfG6ovdgn7P3rtK7IjTOAyzR1tTMSxSbE5V69LaPhQ_b-_8YDksAH-CA8X_EgK4yEMcPXhl0sPaUjh1tWOIT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2" r="4507" b="4877"/>
          <a:stretch/>
        </p:blipFill>
        <p:spPr bwMode="auto">
          <a:xfrm>
            <a:off x="8254023" y="2002029"/>
            <a:ext cx="3780247" cy="227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E784221-8D14-4E30-A107-7E7E2EE2C843}"/>
              </a:ext>
            </a:extLst>
          </p:cNvPr>
          <p:cNvSpPr txBox="1"/>
          <p:nvPr/>
        </p:nvSpPr>
        <p:spPr>
          <a:xfrm>
            <a:off x="5533985" y="1338170"/>
            <a:ext cx="3804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002060"/>
                </a:solidFill>
                <a:latin typeface="+mj-lt"/>
              </a:rPr>
              <a:t>      </a:t>
            </a:r>
            <a:r>
              <a:rPr lang="it-IT" sz="2000" b="1" dirty="0">
                <a:solidFill>
                  <a:srgbClr val="002060"/>
                </a:solidFill>
                <a:latin typeface="+mj-lt"/>
              </a:rPr>
              <a:t>SIMPLESSO IN 2D			</a:t>
            </a:r>
            <a:endParaRPr lang="it-IT" sz="20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E7BFEB65-1423-4D8D-AA67-34700CAAB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863" y="1758399"/>
            <a:ext cx="5380216" cy="369524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679A78F-1D0D-4841-9991-1F57F4FDE7B4}"/>
              </a:ext>
            </a:extLst>
          </p:cNvPr>
          <p:cNvSpPr txBox="1"/>
          <p:nvPr/>
        </p:nvSpPr>
        <p:spPr>
          <a:xfrm>
            <a:off x="8428340" y="5090328"/>
            <a:ext cx="2040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002060"/>
                </a:solidFill>
                <a:latin typeface="+mj-lt"/>
              </a:rPr>
              <a:t>Punto di minimo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92E2D6F-36F6-489F-A60A-11B9A97C3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0295" y="5661992"/>
            <a:ext cx="51339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03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B514A9B-3468-42BC-8113-7B0794F528BA}"/>
              </a:ext>
            </a:extLst>
          </p:cNvPr>
          <p:cNvCxnSpPr>
            <a:cxnSpLocks/>
          </p:cNvCxnSpPr>
          <p:nvPr/>
        </p:nvCxnSpPr>
        <p:spPr>
          <a:xfrm>
            <a:off x="3237722" y="6552894"/>
            <a:ext cx="8691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70EE3FDB-B939-4D93-9448-DA7717E7D3F3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7728800-1DE3-4E2C-A764-5DF318FF17A7}"/>
              </a:ext>
            </a:extLst>
          </p:cNvPr>
          <p:cNvSpPr txBox="1"/>
          <p:nvPr/>
        </p:nvSpPr>
        <p:spPr>
          <a:xfrm>
            <a:off x="30334" y="726701"/>
            <a:ext cx="2535585" cy="45550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       </a:t>
            </a:r>
            <a:r>
              <a:rPr lang="it-IT" sz="1600" dirty="0">
                <a:solidFill>
                  <a:schemeClr val="bg1"/>
                </a:solidFill>
              </a:rPr>
              <a:t>iiiiiiii</a:t>
            </a: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procedura</a:t>
            </a:r>
          </a:p>
          <a:p>
            <a:pPr marL="342900" indent="-342900">
              <a:buAutoNum type="arabicPeriod" startAt="2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  <a:endParaRPr lang="it-IT" sz="1600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pPr marL="342900" indent="-342900">
              <a:buAutoNum type="arabicPeriod" startAt="4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Risultati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       </a:t>
            </a:r>
            <a:r>
              <a:rPr lang="it-IT" sz="1600" dirty="0">
                <a:solidFill>
                  <a:schemeClr val="bg1"/>
                </a:solidFill>
              </a:rPr>
              <a:t>……..</a:t>
            </a: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2D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4.4. Collaudo 3D                </a:t>
            </a:r>
            <a:r>
              <a:rPr lang="it-IT" sz="1600" b="1" dirty="0">
                <a:solidFill>
                  <a:srgbClr val="002060"/>
                </a:solidFill>
              </a:rPr>
              <a:t>4.5. Risultato 2D                   </a:t>
            </a:r>
            <a:r>
              <a:rPr lang="it-IT" sz="1600" b="1" dirty="0">
                <a:solidFill>
                  <a:schemeClr val="bg1"/>
                </a:solidFill>
              </a:rPr>
              <a:t>… </a:t>
            </a:r>
            <a:r>
              <a:rPr lang="it-IT" sz="1600" b="1" dirty="0">
                <a:solidFill>
                  <a:srgbClr val="002060"/>
                </a:solidFill>
              </a:rPr>
              <a:t>con </a:t>
            </a:r>
            <a:r>
              <a:rPr lang="it-IT" sz="1600" b="1" dirty="0" err="1">
                <a:solidFill>
                  <a:srgbClr val="002060"/>
                </a:solidFill>
              </a:rPr>
              <a:t>Edes</a:t>
            </a:r>
            <a:r>
              <a:rPr lang="it-IT" sz="1600" b="1" dirty="0">
                <a:solidFill>
                  <a:srgbClr val="002060"/>
                </a:solidFill>
              </a:rPr>
              <a:t> quadratica (1/2)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5.   Conclusioni</a:t>
            </a:r>
          </a:p>
          <a:p>
            <a:endParaRPr lang="it-IT" dirty="0"/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2CDB6ED8-37FB-47DD-A952-F8D7492A2AB0}"/>
              </a:ext>
            </a:extLst>
          </p:cNvPr>
          <p:cNvSpPr txBox="1">
            <a:spLocks/>
          </p:cNvSpPr>
          <p:nvPr/>
        </p:nvSpPr>
        <p:spPr>
          <a:xfrm>
            <a:off x="2734433" y="477544"/>
            <a:ext cx="9354930" cy="10606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4.5 Risultato 2D Edes funzione quadratica (1/2)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B55005DC-F10E-4BBA-B633-B4A24F8B58AB}"/>
              </a:ext>
            </a:extLst>
          </p:cNvPr>
          <p:cNvCxnSpPr>
            <a:cxnSpLocks/>
          </p:cNvCxnSpPr>
          <p:nvPr/>
        </p:nvCxnSpPr>
        <p:spPr>
          <a:xfrm>
            <a:off x="2797519" y="1713429"/>
            <a:ext cx="896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https://lh5.googleusercontent.com/fszz0MNKfgdfMtl024MBfTwEpMfafe7uXBTQ96tSKDKsrDPcgp3hOhXYI1gv9T15q5b-XHkInSiphYA6ZSlp0TBha0r0IIs-mdBCNEnsE-arSmEnjNMI0mCtou4EHTp4-Dl0qjt_OBSBqgsLD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221" y="2750311"/>
            <a:ext cx="4009645" cy="322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8E6CD5E-E047-4C8C-86F8-B3290C10A8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169" y="2746232"/>
            <a:ext cx="4019917" cy="3230776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EBF5CFB-FC50-4728-B938-E65205B3DE14}"/>
              </a:ext>
            </a:extLst>
          </p:cNvPr>
          <p:cNvSpPr txBox="1"/>
          <p:nvPr/>
        </p:nvSpPr>
        <p:spPr>
          <a:xfrm>
            <a:off x="3700103" y="2175961"/>
            <a:ext cx="2669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002060"/>
                </a:solidFill>
                <a:latin typeface="+mj-lt"/>
              </a:rPr>
              <a:t>      Campo E desiderato 			</a:t>
            </a:r>
            <a:endParaRPr lang="it-IT" sz="2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8B515FF-1D4E-4925-8995-0A74C55C150C}"/>
              </a:ext>
            </a:extLst>
          </p:cNvPr>
          <p:cNvSpPr txBox="1"/>
          <p:nvPr/>
        </p:nvSpPr>
        <p:spPr>
          <a:xfrm>
            <a:off x="8258503" y="2175960"/>
            <a:ext cx="2669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002060"/>
                </a:solidFill>
                <a:latin typeface="+mj-lt"/>
              </a:rPr>
              <a:t>       Funzione obiettivo			</a:t>
            </a:r>
            <a:endParaRPr lang="it-IT" sz="20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7174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B514A9B-3468-42BC-8113-7B0794F528BA}"/>
              </a:ext>
            </a:extLst>
          </p:cNvPr>
          <p:cNvCxnSpPr>
            <a:cxnSpLocks/>
          </p:cNvCxnSpPr>
          <p:nvPr/>
        </p:nvCxnSpPr>
        <p:spPr>
          <a:xfrm>
            <a:off x="3237722" y="6567643"/>
            <a:ext cx="8691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70EE3FDB-B939-4D93-9448-DA7717E7D3F3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7728800-1DE3-4E2C-A764-5DF318FF17A7}"/>
              </a:ext>
            </a:extLst>
          </p:cNvPr>
          <p:cNvSpPr txBox="1"/>
          <p:nvPr/>
        </p:nvSpPr>
        <p:spPr>
          <a:xfrm>
            <a:off x="30334" y="726701"/>
            <a:ext cx="2535585" cy="45550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       </a:t>
            </a:r>
            <a:r>
              <a:rPr lang="it-IT" sz="1600" dirty="0">
                <a:solidFill>
                  <a:schemeClr val="bg1"/>
                </a:solidFill>
              </a:rPr>
              <a:t>iiiiiiii</a:t>
            </a: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procedura</a:t>
            </a:r>
          </a:p>
          <a:p>
            <a:pPr marL="342900" indent="-342900">
              <a:buAutoNum type="arabicPeriod" startAt="2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  <a:endParaRPr lang="it-IT" sz="1600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pPr marL="342900" indent="-342900">
              <a:buAutoNum type="arabicPeriod" startAt="4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Risultati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       </a:t>
            </a:r>
            <a:r>
              <a:rPr lang="it-IT" sz="1600" dirty="0">
                <a:solidFill>
                  <a:schemeClr val="bg1"/>
                </a:solidFill>
              </a:rPr>
              <a:t>……..</a:t>
            </a: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2D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4.4. Collaudo 3D                </a:t>
            </a:r>
            <a:r>
              <a:rPr lang="it-IT" sz="1600" b="1" dirty="0">
                <a:solidFill>
                  <a:srgbClr val="002060"/>
                </a:solidFill>
              </a:rPr>
              <a:t>4.5. Risultato 2D                   </a:t>
            </a:r>
            <a:r>
              <a:rPr lang="it-IT" sz="1600" b="1" dirty="0">
                <a:solidFill>
                  <a:schemeClr val="bg1"/>
                </a:solidFill>
              </a:rPr>
              <a:t>… </a:t>
            </a:r>
            <a:r>
              <a:rPr lang="it-IT" sz="1600" b="1" dirty="0">
                <a:solidFill>
                  <a:srgbClr val="002060"/>
                </a:solidFill>
              </a:rPr>
              <a:t>con </a:t>
            </a:r>
            <a:r>
              <a:rPr lang="it-IT" sz="1600" b="1" dirty="0" err="1">
                <a:solidFill>
                  <a:srgbClr val="002060"/>
                </a:solidFill>
              </a:rPr>
              <a:t>Edes</a:t>
            </a:r>
            <a:r>
              <a:rPr lang="it-IT" sz="1600" b="1" dirty="0">
                <a:solidFill>
                  <a:srgbClr val="002060"/>
                </a:solidFill>
              </a:rPr>
              <a:t> quadratica (2/2)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5.   Conclusioni</a:t>
            </a:r>
          </a:p>
          <a:p>
            <a:endParaRPr lang="it-IT" dirty="0"/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2CDB6ED8-37FB-47DD-A952-F8D7492A2AB0}"/>
              </a:ext>
            </a:extLst>
          </p:cNvPr>
          <p:cNvSpPr txBox="1">
            <a:spLocks/>
          </p:cNvSpPr>
          <p:nvPr/>
        </p:nvSpPr>
        <p:spPr>
          <a:xfrm>
            <a:off x="2729846" y="471942"/>
            <a:ext cx="9296606" cy="10606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4.5 Risultato 2D Edes funzione quadratica (2/2)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B55005DC-F10E-4BBA-B633-B4A24F8B58AB}"/>
              </a:ext>
            </a:extLst>
          </p:cNvPr>
          <p:cNvCxnSpPr>
            <a:cxnSpLocks/>
          </p:cNvCxnSpPr>
          <p:nvPr/>
        </p:nvCxnSpPr>
        <p:spPr>
          <a:xfrm>
            <a:off x="2804491" y="1706975"/>
            <a:ext cx="896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https://lh3.googleusercontent.com/DxlnA0NoZrBdIusqnu96Zym8I_x-LpbCR6snQdXIM2vASOauDmOyKWa74-1T__LH6n9TxVLT5exKtS0axvI1A5KpwU7o4WrbMIKud3GVbDervUXhRuTH2KoB0aB8P2MxQ5eDyg0GB3wqmSIICw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6"/>
          <a:stretch/>
        </p:blipFill>
        <p:spPr bwMode="auto">
          <a:xfrm>
            <a:off x="7869865" y="2521389"/>
            <a:ext cx="4064779" cy="237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E784221-8D14-4E30-A107-7E7E2EE2C843}"/>
              </a:ext>
            </a:extLst>
          </p:cNvPr>
          <p:cNvSpPr txBox="1"/>
          <p:nvPr/>
        </p:nvSpPr>
        <p:spPr>
          <a:xfrm>
            <a:off x="5684370" y="1755371"/>
            <a:ext cx="3798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002060"/>
                </a:solidFill>
                <a:latin typeface="+mj-lt"/>
              </a:rPr>
              <a:t>      </a:t>
            </a:r>
            <a:r>
              <a:rPr lang="it-IT" sz="2000" b="1" dirty="0">
                <a:solidFill>
                  <a:srgbClr val="002060"/>
                </a:solidFill>
                <a:latin typeface="+mj-lt"/>
              </a:rPr>
              <a:t>SIMPLESSO IN 2D			</a:t>
            </a:r>
          </a:p>
          <a:p>
            <a:endParaRPr lang="it-IT" sz="20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4"/>
          <a:srcRect l="11650" t="32963" r="43690" b="11190"/>
          <a:stretch/>
        </p:blipFill>
        <p:spPr>
          <a:xfrm>
            <a:off x="2804491" y="2138115"/>
            <a:ext cx="5065374" cy="3561190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2A976C3-C572-4A4F-88B4-2217819E2426}"/>
              </a:ext>
            </a:extLst>
          </p:cNvPr>
          <p:cNvSpPr txBox="1"/>
          <p:nvPr/>
        </p:nvSpPr>
        <p:spPr>
          <a:xfrm>
            <a:off x="8758340" y="5328632"/>
            <a:ext cx="2040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002060"/>
                </a:solidFill>
                <a:latin typeface="+mj-lt"/>
              </a:rPr>
              <a:t>Punto di minimo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99F75F9-642A-41B2-BFA7-B3AF6AD71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7145" y="5816030"/>
            <a:ext cx="45720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50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323D79-27CA-4EC6-9E43-055ACC14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0" y="456366"/>
            <a:ext cx="8197427" cy="836958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5. Conclusioni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D37A71E1-DF52-4E56-BE92-F9CAB8BB1E10}"/>
              </a:ext>
            </a:extLst>
          </p:cNvPr>
          <p:cNvCxnSpPr>
            <a:cxnSpLocks/>
          </p:cNvCxnSpPr>
          <p:nvPr/>
        </p:nvCxnSpPr>
        <p:spPr>
          <a:xfrm>
            <a:off x="2967135" y="1233134"/>
            <a:ext cx="8676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B7D4BDD-1533-47D3-AF97-9899B5BFBD08}"/>
              </a:ext>
            </a:extLst>
          </p:cNvPr>
          <p:cNvCxnSpPr>
            <a:cxnSpLocks/>
          </p:cNvCxnSpPr>
          <p:nvPr/>
        </p:nvCxnSpPr>
        <p:spPr>
          <a:xfrm>
            <a:off x="2967135" y="6461865"/>
            <a:ext cx="8676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1628931-8B5D-42D6-876B-2164ED1C9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0" y="1771539"/>
            <a:ext cx="8844736" cy="477233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it-IT" sz="2400" dirty="0">
              <a:solidFill>
                <a:srgbClr val="002060"/>
              </a:solidFill>
              <a:cs typeface="Calibri Light"/>
            </a:endParaRPr>
          </a:p>
          <a:p>
            <a:r>
              <a:rPr lang="it-IT" sz="2400" dirty="0">
                <a:solidFill>
                  <a:srgbClr val="FF0000"/>
                </a:solidFill>
                <a:cs typeface="Calibri Light"/>
              </a:rPr>
              <a:t>Collaudo algoritmo con crimine inverso: </a:t>
            </a:r>
          </a:p>
          <a:p>
            <a:pPr lvl="1"/>
            <a:r>
              <a:rPr lang="it-IT" sz="2200" dirty="0">
                <a:solidFill>
                  <a:srgbClr val="002060"/>
                </a:solidFill>
                <a:cs typeface="Calibri Light"/>
              </a:rPr>
              <a:t>Ottimi risultati</a:t>
            </a:r>
          </a:p>
          <a:p>
            <a:endParaRPr lang="it-IT" sz="2400" dirty="0">
              <a:solidFill>
                <a:srgbClr val="002060"/>
              </a:solidFill>
              <a:cs typeface="Calibri Light"/>
            </a:endParaRPr>
          </a:p>
          <a:p>
            <a:pPr marL="0" indent="0">
              <a:buNone/>
            </a:pPr>
            <a:endParaRPr lang="it-IT" sz="2400" dirty="0">
              <a:solidFill>
                <a:srgbClr val="002060"/>
              </a:solidFill>
              <a:cs typeface="Calibri Light"/>
            </a:endParaRPr>
          </a:p>
          <a:p>
            <a:r>
              <a:rPr lang="it-IT" sz="2400" dirty="0">
                <a:solidFill>
                  <a:srgbClr val="FF0000"/>
                </a:solidFill>
                <a:cs typeface="Calibri Light"/>
              </a:rPr>
              <a:t>Esecuzione algoritmo con funzione costante e quadratica: </a:t>
            </a:r>
          </a:p>
          <a:p>
            <a:pPr lvl="1"/>
            <a:r>
              <a:rPr lang="it-IT" sz="2200" dirty="0">
                <a:solidFill>
                  <a:srgbClr val="002060"/>
                </a:solidFill>
                <a:cs typeface="Calibri Light"/>
              </a:rPr>
              <a:t>Buona approssimazione con basso costo computazionale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F1775B09-12A8-4278-88F0-D711C1C5F5AA}"/>
              </a:ext>
            </a:extLst>
          </p:cNvPr>
          <p:cNvSpPr/>
          <p:nvPr/>
        </p:nvSpPr>
        <p:spPr>
          <a:xfrm>
            <a:off x="29932" y="0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EC3ACD3-0540-4B21-823E-DF725FEBB664}"/>
              </a:ext>
            </a:extLst>
          </p:cNvPr>
          <p:cNvSpPr txBox="1"/>
          <p:nvPr/>
        </p:nvSpPr>
        <p:spPr>
          <a:xfrm>
            <a:off x="30334" y="782121"/>
            <a:ext cx="2565516" cy="45550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       </a:t>
            </a:r>
            <a:r>
              <a:rPr lang="it-IT" sz="1600" dirty="0">
                <a:solidFill>
                  <a:schemeClr val="bg1"/>
                </a:solidFill>
              </a:rPr>
              <a:t>iiiiiiii</a:t>
            </a: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procedura</a:t>
            </a:r>
          </a:p>
          <a:p>
            <a:pPr marL="342900" indent="-342900">
              <a:buAutoNum type="arabicPeriod" startAt="2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  <a:endParaRPr lang="it-IT" sz="1600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pPr marL="342900" indent="-342900">
              <a:buAutoNum type="arabicPeriod" startAt="4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Risultati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       </a:t>
            </a:r>
            <a:r>
              <a:rPr lang="it-IT" sz="1600" dirty="0">
                <a:solidFill>
                  <a:schemeClr val="bg1"/>
                </a:solidFill>
              </a:rPr>
              <a:t>……..</a:t>
            </a: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2D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4.4. Collaudo 3D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4.5. Risultato 2D con </a:t>
            </a:r>
            <a:r>
              <a:rPr lang="it-IT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Edes</a:t>
            </a: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</a:t>
            </a:r>
            <a:r>
              <a:rPr lang="it-IT" sz="1600" dirty="0">
                <a:solidFill>
                  <a:schemeClr val="bg1"/>
                </a:solidFill>
              </a:rPr>
              <a:t>. </a:t>
            </a: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costante e quadratica   </a:t>
            </a:r>
            <a:r>
              <a:rPr lang="it-IT" sz="1600" b="1" dirty="0">
                <a:solidFill>
                  <a:srgbClr val="002060"/>
                </a:solidFill>
              </a:rPr>
              <a:t>5.    Conclusioni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459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rgbClr val="002060"/>
                </a:solidFill>
              </a:rPr>
              <a:t>EXECUTIVE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it-IT" sz="2400" dirty="0">
                    <a:solidFill>
                      <a:srgbClr val="002060"/>
                    </a:solidFill>
                    <a:ea typeface="Doulos SIL" panose="02000500070000020004" pitchFamily="2" charset="0"/>
                    <a:cs typeface="Doulos SIL" panose="02000500070000020004" pitchFamily="2" charset="0"/>
                  </a:rPr>
                  <a:t>La nostra procedura propone come risolvere </a:t>
                </a:r>
                <a:r>
                  <a:rPr lang="it-IT" sz="2400" b="1" i="1" dirty="0">
                    <a:solidFill>
                      <a:srgbClr val="C00000"/>
                    </a:solidFill>
                    <a:ea typeface="Doulos SIL" panose="02000500070000020004" pitchFamily="2" charset="0"/>
                    <a:cs typeface="Doulos SIL" panose="02000500070000020004" pitchFamily="2" charset="0"/>
                  </a:rPr>
                  <a:t>il problema </a:t>
                </a:r>
                <a:r>
                  <a:rPr lang="it-IT" sz="2400" dirty="0">
                    <a:solidFill>
                      <a:srgbClr val="002060"/>
                    </a:solidFill>
                    <a:ea typeface="Doulos SIL" panose="02000500070000020004" pitchFamily="2" charset="0"/>
                    <a:cs typeface="Doulos SIL" panose="02000500070000020004" pitchFamily="2" charset="0"/>
                  </a:rPr>
                  <a:t>per il raggiungimento di un campo elettrico generato mediante: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sz="2400" dirty="0">
                    <a:solidFill>
                      <a:srgbClr val="002060"/>
                    </a:solidFill>
                    <a:ea typeface="Doulos SIL" panose="02000500070000020004" pitchFamily="2" charset="0"/>
                    <a:cs typeface="Doulos SIL" panose="02000500070000020004" pitchFamily="2" charset="0"/>
                  </a:rPr>
                  <a:t>Crimine inverso, il cui scopo è quello di verificare un collaudo, valutando il   funzionamento e l’efficienza dell’algoritmo.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sz="2400" dirty="0">
                    <a:solidFill>
                      <a:srgbClr val="002060"/>
                    </a:solidFill>
                    <a:ea typeface="Doulos SIL" panose="02000500070000020004" pitchFamily="2" charset="0"/>
                    <a:cs typeface="Doulos SIL" panose="02000500070000020004" pitchFamily="2" charset="0"/>
                  </a:rPr>
                  <a:t>Funzione costante ottenuta mediando i valori della funzione ottenuta col crimine inverso.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sz="2400" dirty="0">
                    <a:solidFill>
                      <a:srgbClr val="002060"/>
                    </a:solidFill>
                    <a:ea typeface="Doulos SIL" panose="02000500070000020004" pitchFamily="2" charset="0"/>
                    <a:cs typeface="Doulos SIL" panose="02000500070000020004" pitchFamily="2" charset="0"/>
                  </a:rPr>
                  <a:t>Funzione quadratica ottenuta come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Doulos SIL" panose="02000500070000020004" pitchFamily="2" charset="0"/>
                        <a:cs typeface="Doulos SIL" panose="02000500070000020004" pitchFamily="2" charset="0"/>
                      </a:rPr>
                      <m:t>𝐾</m:t>
                    </m:r>
                    <m:sSup>
                      <m:sSupPr>
                        <m:ctrlPr>
                          <a:rPr lang="it-IT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it-IT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it-IT" sz="2400" dirty="0">
                  <a:solidFill>
                    <a:srgbClr val="002060"/>
                  </a:solidFill>
                  <a:ea typeface="Doulos SIL" panose="02000500070000020004" pitchFamily="2" charset="0"/>
                  <a:cs typeface="Doulos SIL" panose="02000500070000020004" pitchFamily="2" charset="0"/>
                </a:endParaRPr>
              </a:p>
              <a:p>
                <a:pPr marL="0" indent="0">
                  <a:buNone/>
                </a:pPr>
                <a:r>
                  <a:rPr lang="it-IT" sz="2400" dirty="0">
                    <a:solidFill>
                      <a:srgbClr val="002060"/>
                    </a:solidFill>
                  </a:rPr>
                  <a:t>Per ciascun caso sono stati effettuati diversi test fino al raggiungimento dell’obiettivo.</a:t>
                </a:r>
              </a:p>
              <a:p>
                <a:pPr marL="0" indent="0">
                  <a:buNone/>
                </a:pPr>
                <a:r>
                  <a:rPr lang="it-IT" sz="2400" dirty="0">
                    <a:solidFill>
                      <a:srgbClr val="002060"/>
                    </a:solidFill>
                  </a:rPr>
                  <a:t>Infine, valutando i risultati ottenuti abbiamo osservato che nel caso del campo elettrico generato mediante crimine inverso la percentuale di errore era inferiore rispetto a quelli ottenuti usando la funzione costante e la funzione quadratica.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b="-7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689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9600" dirty="0">
                <a:solidFill>
                  <a:srgbClr val="002060"/>
                </a:solidFill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135103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92EE08-AB7D-4828-99B7-AA047875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11" y="499495"/>
            <a:ext cx="2266950" cy="1054100"/>
          </a:xfrm>
        </p:spPr>
        <p:txBody>
          <a:bodyPr>
            <a:normAutofit/>
          </a:bodyPr>
          <a:lstStyle/>
          <a:p>
            <a: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Indice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D6621C6-55DA-4B28-8D31-0A3DC6C5BA3C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5B3FF9A-34EF-4BDC-A5D5-D677A6E88F89}"/>
              </a:ext>
            </a:extLst>
          </p:cNvPr>
          <p:cNvCxnSpPr>
            <a:cxnSpLocks/>
          </p:cNvCxnSpPr>
          <p:nvPr/>
        </p:nvCxnSpPr>
        <p:spPr>
          <a:xfrm>
            <a:off x="838200" y="6200948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B00A72F-0982-46C8-B176-4D94902DD969}"/>
              </a:ext>
            </a:extLst>
          </p:cNvPr>
          <p:cNvSpPr txBox="1"/>
          <p:nvPr/>
        </p:nvSpPr>
        <p:spPr>
          <a:xfrm>
            <a:off x="3687364" y="1553595"/>
            <a:ext cx="480770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sz="2400" b="1" dirty="0">
                <a:solidFill>
                  <a:srgbClr val="002060"/>
                </a:solidFill>
              </a:rPr>
              <a:t>  Descrizione del problema</a:t>
            </a:r>
          </a:p>
          <a:p>
            <a:r>
              <a:rPr lang="it-IT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2400" b="1" dirty="0">
                <a:solidFill>
                  <a:srgbClr val="002060"/>
                </a:solidFill>
              </a:rPr>
              <a:t>  Formulazione matematica</a:t>
            </a:r>
          </a:p>
          <a:p>
            <a:pPr marL="342900" indent="-342900">
              <a:buAutoNum type="arabicPeriod" startAt="2"/>
            </a:pPr>
            <a:r>
              <a:rPr lang="it-IT" sz="2400" b="1" dirty="0">
                <a:solidFill>
                  <a:srgbClr val="002060"/>
                </a:solidFill>
              </a:rPr>
              <a:t>  Tecnica di minimizzazione</a:t>
            </a:r>
          </a:p>
          <a:p>
            <a:r>
              <a:rPr lang="it-IT" sz="2400" b="1" dirty="0">
                <a:solidFill>
                  <a:srgbClr val="002060"/>
                </a:solidFill>
              </a:rPr>
              <a:t>4.    Risultati</a:t>
            </a:r>
          </a:p>
          <a:p>
            <a:r>
              <a:rPr lang="it-IT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 in 2D</a:t>
            </a:r>
          </a:p>
          <a:p>
            <a:r>
              <a:rPr lang="it-IT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4.4. Collaudo dell’algoritmo in 3D</a:t>
            </a:r>
          </a:p>
          <a:p>
            <a:r>
              <a:rPr lang="it-IT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4.5. Risultato 2D con </a:t>
            </a:r>
            <a:r>
              <a:rPr lang="it-IT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Edes</a:t>
            </a:r>
            <a:r>
              <a:rPr lang="it-IT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costante e     quadratica </a:t>
            </a:r>
          </a:p>
          <a:p>
            <a:r>
              <a:rPr lang="it-IT" sz="2400" b="1" dirty="0">
                <a:solidFill>
                  <a:srgbClr val="002060"/>
                </a:solidFill>
              </a:rPr>
              <a:t>5.    Conclusioni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152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16">
            <a:extLst>
              <a:ext uri="{FF2B5EF4-FFF2-40B4-BE49-F238E27FC236}">
                <a16:creationId xmlns:a16="http://schemas.microsoft.com/office/drawing/2014/main" id="{6543F439-C127-49F8-8BF3-D202EC8A0907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ABDBD9-73BC-40DB-8003-5BB006B3D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0869" y="1579965"/>
            <a:ext cx="2966757" cy="40488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4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Il sistema è composto da :          </a:t>
            </a:r>
            <a:r>
              <a:rPr lang="it-IT" sz="2400" dirty="0">
                <a:solidFill>
                  <a:srgbClr val="C0000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4 sorgenti rettilinee indefinite</a:t>
            </a:r>
            <a:r>
              <a:rPr lang="it-IT" sz="24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.</a:t>
            </a:r>
          </a:p>
          <a:p>
            <a:r>
              <a:rPr lang="it-IT" sz="24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I parametri di progetto, ovvero le </a:t>
            </a:r>
            <a:r>
              <a:rPr lang="it-IT" sz="2400" dirty="0">
                <a:solidFill>
                  <a:srgbClr val="C0000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posizioni sono note </a:t>
            </a:r>
            <a:r>
              <a:rPr lang="it-IT" sz="24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 mentre                              la </a:t>
            </a:r>
            <a:r>
              <a:rPr lang="it-IT" sz="2400" dirty="0">
                <a:solidFill>
                  <a:srgbClr val="C0000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densità di carica lineare</a:t>
            </a:r>
            <a:r>
              <a:rPr lang="it-IT" sz="24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 è nota solo per alcune sorgenti.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B7E032F-EC43-47DB-AD1D-CC926507FE94}"/>
              </a:ext>
            </a:extLst>
          </p:cNvPr>
          <p:cNvCxnSpPr>
            <a:cxnSpLocks/>
          </p:cNvCxnSpPr>
          <p:nvPr/>
        </p:nvCxnSpPr>
        <p:spPr>
          <a:xfrm>
            <a:off x="2799184" y="1393301"/>
            <a:ext cx="9217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>
            <a:extLst>
              <a:ext uri="{FF2B5EF4-FFF2-40B4-BE49-F238E27FC236}">
                <a16:creationId xmlns:a16="http://schemas.microsoft.com/office/drawing/2014/main" id="{4F0540AC-109D-4711-B16A-41D5A29BFEA6}"/>
              </a:ext>
            </a:extLst>
          </p:cNvPr>
          <p:cNvSpPr txBox="1">
            <a:spLocks/>
          </p:cNvSpPr>
          <p:nvPr/>
        </p:nvSpPr>
        <p:spPr>
          <a:xfrm>
            <a:off x="2672064" y="225998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1. Descrizione del problema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2FEB4DF-C1C8-4A18-B8A7-0B272D1DBD53}"/>
              </a:ext>
            </a:extLst>
          </p:cNvPr>
          <p:cNvCxnSpPr>
            <a:cxnSpLocks/>
          </p:cNvCxnSpPr>
          <p:nvPr/>
        </p:nvCxnSpPr>
        <p:spPr>
          <a:xfrm>
            <a:off x="2745129" y="6498730"/>
            <a:ext cx="92715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2B9735D-8A55-4D9F-B5A6-68AB59387D30}"/>
              </a:ext>
            </a:extLst>
          </p:cNvPr>
          <p:cNvSpPr txBox="1"/>
          <p:nvPr/>
        </p:nvSpPr>
        <p:spPr>
          <a:xfrm>
            <a:off x="19073" y="753048"/>
            <a:ext cx="256551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sz="1600" b="1" dirty="0">
                <a:solidFill>
                  <a:srgbClr val="002060"/>
                </a:solidFill>
              </a:rPr>
              <a:t>Descrizione del problema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       </a:t>
            </a:r>
            <a:r>
              <a:rPr lang="it-IT" sz="1600" dirty="0">
                <a:solidFill>
                  <a:schemeClr val="bg1"/>
                </a:solidFill>
              </a:rPr>
              <a:t>iiiiiiii</a:t>
            </a: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procedura</a:t>
            </a:r>
          </a:p>
          <a:p>
            <a:pPr marL="342900" indent="-342900">
              <a:buAutoNum type="arabicPeriod" startAt="2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</a:p>
          <a:p>
            <a:pPr marL="342900" indent="-342900">
              <a:buAutoNum type="arabicPeriod" startAt="2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pPr marL="342900" indent="-342900">
              <a:buAutoNum type="arabicPeriod" startAt="4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Risultati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       </a:t>
            </a:r>
            <a:r>
              <a:rPr lang="it-IT" sz="1600" dirty="0">
                <a:solidFill>
                  <a:schemeClr val="bg1"/>
                </a:solidFill>
              </a:rPr>
              <a:t>……..</a:t>
            </a: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2D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4.4. Collaudo 3D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4.5. Risultato 2D con </a:t>
            </a:r>
            <a:r>
              <a:rPr lang="it-IT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Edes</a:t>
            </a: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</a:t>
            </a:r>
            <a:r>
              <a:rPr lang="it-IT" sz="1600" dirty="0">
                <a:solidFill>
                  <a:schemeClr val="bg1"/>
                </a:solidFill>
              </a:rPr>
              <a:t>. </a:t>
            </a: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costante e quadratica          5.    Conclusioni</a:t>
            </a:r>
          </a:p>
          <a:p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8" t="2056" r="26832" b="27006"/>
          <a:stretch/>
        </p:blipFill>
        <p:spPr>
          <a:xfrm>
            <a:off x="5559172" y="1481222"/>
            <a:ext cx="6457475" cy="49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6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F9163AC-4574-4AAA-9DA9-25E379CCED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5167" y="1800752"/>
                <a:ext cx="8873413" cy="3894837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it-IT" sz="2400" dirty="0">
                    <a:solidFill>
                      <a:srgbClr val="002060"/>
                    </a:solidFill>
                    <a:ea typeface="Doulos SIL" panose="02000500070000020004" pitchFamily="2" charset="0"/>
                    <a:cs typeface="Doulos SIL" panose="02000500070000020004" pitchFamily="2" charset="0"/>
                  </a:rPr>
                  <a:t>La nostra procedura propone una possibile risoluzione del problema per il raggiungimento di un campo elettrico desiderato ottenuto mediante:</a:t>
                </a:r>
              </a:p>
              <a:p>
                <a:pPr marL="0" indent="0">
                  <a:buNone/>
                </a:pPr>
                <a:endParaRPr lang="it-IT" sz="2400" dirty="0">
                  <a:solidFill>
                    <a:srgbClr val="002060"/>
                  </a:solidFill>
                  <a:ea typeface="Doulos SIL" panose="02000500070000020004" pitchFamily="2" charset="0"/>
                  <a:cs typeface="Doulos SIL" panose="02000500070000020004" pitchFamily="2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it-IT" sz="2400" dirty="0">
                    <a:solidFill>
                      <a:srgbClr val="002060"/>
                    </a:solidFill>
                    <a:ea typeface="Doulos SIL" panose="02000500070000020004" pitchFamily="2" charset="0"/>
                    <a:cs typeface="Doulos SIL" panose="02000500070000020004" pitchFamily="2" charset="0"/>
                  </a:rPr>
                  <a:t>Crimine inverso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it-IT" sz="2400" dirty="0">
                    <a:solidFill>
                      <a:srgbClr val="002060"/>
                    </a:solidFill>
                    <a:ea typeface="Doulos SIL" panose="02000500070000020004" pitchFamily="2" charset="0"/>
                    <a:cs typeface="Doulos SIL" panose="02000500070000020004" pitchFamily="2" charset="0"/>
                  </a:rPr>
                  <a:t>Funzione costante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it-IT" sz="2400" dirty="0">
                    <a:solidFill>
                      <a:srgbClr val="002060"/>
                    </a:solidFill>
                    <a:ea typeface="Doulos SIL" panose="02000500070000020004" pitchFamily="2" charset="0"/>
                    <a:cs typeface="Doulos SIL" panose="02000500070000020004" pitchFamily="2" charset="0"/>
                  </a:rPr>
                  <a:t>Funzione quadratica di tipo 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Doulos SIL" panose="02000500070000020004" pitchFamily="2" charset="0"/>
                        <a:cs typeface="Doulos SIL" panose="02000500070000020004" pitchFamily="2" charset="0"/>
                      </a:rPr>
                      <m:t>𝐾</m:t>
                    </m:r>
                    <m:sSup>
                      <m:sSupPr>
                        <m:ctrlPr>
                          <a:rPr lang="it-IT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sz="2400" dirty="0">
                  <a:solidFill>
                    <a:srgbClr val="002060"/>
                  </a:solidFill>
                  <a:ea typeface="Doulos SIL" panose="02000500070000020004" pitchFamily="2" charset="0"/>
                  <a:cs typeface="Doulos SIL" panose="02000500070000020004" pitchFamily="2" charset="0"/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rgbClr val="002060"/>
                  </a:solidFill>
                  <a:latin typeface="+mj-lt"/>
                  <a:ea typeface="Doulos SIL" panose="02000500070000020004" pitchFamily="2" charset="0"/>
                  <a:cs typeface="Doulos SIL" panose="02000500070000020004" pitchFamily="2" charset="0"/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rgbClr val="002060"/>
                  </a:solidFill>
                  <a:latin typeface="+mj-lt"/>
                  <a:ea typeface="Doulos SIL" panose="02000500070000020004" pitchFamily="2" charset="0"/>
                  <a:cs typeface="Doulos SIL" panose="02000500070000020004" pitchFamily="2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F9163AC-4574-4AAA-9DA9-25E379CCED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5167" y="1800752"/>
                <a:ext cx="8873413" cy="3894837"/>
              </a:xfrm>
              <a:blipFill>
                <a:blip r:embed="rId2"/>
                <a:stretch>
                  <a:fillRect l="-1099" t="-2191" r="-12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088D6EF-65E6-45E7-8272-456AB75B3EA5}"/>
              </a:ext>
            </a:extLst>
          </p:cNvPr>
          <p:cNvCxnSpPr>
            <a:cxnSpLocks/>
          </p:cNvCxnSpPr>
          <p:nvPr/>
        </p:nvCxnSpPr>
        <p:spPr>
          <a:xfrm>
            <a:off x="2855167" y="1393301"/>
            <a:ext cx="8873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8C199ED7-CCC3-4C0B-90C6-AC261848E9CE}"/>
              </a:ext>
            </a:extLst>
          </p:cNvPr>
          <p:cNvCxnSpPr>
            <a:cxnSpLocks/>
          </p:cNvCxnSpPr>
          <p:nvPr/>
        </p:nvCxnSpPr>
        <p:spPr>
          <a:xfrm>
            <a:off x="2914159" y="6329448"/>
            <a:ext cx="8873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olo 1">
            <a:extLst>
              <a:ext uri="{FF2B5EF4-FFF2-40B4-BE49-F238E27FC236}">
                <a16:creationId xmlns:a16="http://schemas.microsoft.com/office/drawing/2014/main" id="{457C5692-B7D0-4E5E-9C0B-AF5FAC8CF63F}"/>
              </a:ext>
            </a:extLst>
          </p:cNvPr>
          <p:cNvSpPr txBox="1">
            <a:spLocks/>
          </p:cNvSpPr>
          <p:nvPr/>
        </p:nvSpPr>
        <p:spPr>
          <a:xfrm>
            <a:off x="2672064" y="225998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1.1 Obiettivo della procedura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F51E800-8511-4F84-B9AE-08CB0CA65FAD}"/>
              </a:ext>
            </a:extLst>
          </p:cNvPr>
          <p:cNvSpPr/>
          <p:nvPr/>
        </p:nvSpPr>
        <p:spPr>
          <a:xfrm>
            <a:off x="1" y="-13850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F68BEC4-5AF6-4F5E-AD1A-60CF439F388A}"/>
              </a:ext>
            </a:extLst>
          </p:cNvPr>
          <p:cNvSpPr txBox="1"/>
          <p:nvPr/>
        </p:nvSpPr>
        <p:spPr>
          <a:xfrm>
            <a:off x="16479" y="754411"/>
            <a:ext cx="256551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 b="1" dirty="0">
                <a:solidFill>
                  <a:srgbClr val="002060"/>
                </a:solidFill>
              </a:rPr>
              <a:t>1.1  Obiettivo della </a:t>
            </a:r>
            <a:r>
              <a:rPr lang="it-IT" sz="1600" b="1" dirty="0" err="1">
                <a:solidFill>
                  <a:schemeClr val="bg1"/>
                </a:solidFill>
              </a:rPr>
              <a:t>iiiiiii</a:t>
            </a:r>
            <a:r>
              <a:rPr lang="it-IT" sz="1600" b="1" dirty="0" err="1">
                <a:solidFill>
                  <a:srgbClr val="002060"/>
                </a:solidFill>
              </a:rPr>
              <a:t>procedura</a:t>
            </a:r>
            <a:endParaRPr lang="it-IT" sz="1600" b="1" dirty="0">
              <a:solidFill>
                <a:srgbClr val="002060"/>
              </a:solidFill>
            </a:endParaRPr>
          </a:p>
          <a:p>
            <a:pPr marL="342900" indent="-342900">
              <a:buAutoNum type="arabicPeriod" startAt="2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</a:p>
          <a:p>
            <a:pPr marL="342900" indent="-342900">
              <a:buAutoNum type="arabicPeriod" startAt="2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pPr marL="342900" indent="-342900">
              <a:buAutoNum type="arabicPeriod" startAt="4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Risultati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       </a:t>
            </a:r>
            <a:r>
              <a:rPr lang="it-IT" sz="1600" dirty="0">
                <a:solidFill>
                  <a:schemeClr val="bg1"/>
                </a:solidFill>
              </a:rPr>
              <a:t>……..</a:t>
            </a: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2D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4.4. Collaudo 3D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4.5. Risultato 2D con </a:t>
            </a:r>
            <a:r>
              <a:rPr lang="it-IT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Edes</a:t>
            </a: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</a:t>
            </a:r>
            <a:r>
              <a:rPr lang="it-IT" sz="1600" dirty="0">
                <a:solidFill>
                  <a:schemeClr val="bg1"/>
                </a:solidFill>
              </a:rPr>
              <a:t>. </a:t>
            </a: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costante e quadratica   5.    Conclusioni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9629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78F1CB-0898-4124-857B-08801E034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108" y="1325583"/>
            <a:ext cx="8366392" cy="92887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it-IT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Basi matematiche:</a:t>
            </a:r>
            <a:r>
              <a:rPr lang="it-IT" dirty="0"/>
              <a:t> </a:t>
            </a:r>
            <a:r>
              <a:rPr lang="it-IT" dirty="0">
                <a:solidFill>
                  <a:srgbClr val="002060"/>
                </a:solidFill>
              </a:rPr>
              <a:t>linee di flusso e Teorema di Gauss.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it-IT" dirty="0">
                <a:solidFill>
                  <a:srgbClr val="002060"/>
                </a:solidFill>
                <a:ea typeface="Times New Roman" panose="02020603050405020304" pitchFamily="18" charset="0"/>
                <a:cs typeface="Times New Roman"/>
              </a:rPr>
              <a:t>Nel caso generale:</a:t>
            </a:r>
            <a:endParaRPr lang="it-IT" dirty="0">
              <a:solidFill>
                <a:srgbClr val="00206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it-IT" i="1" dirty="0">
              <a:solidFill>
                <a:srgbClr val="002060"/>
              </a:solidFill>
              <a:ea typeface="Doulos SIL" panose="02000500070000020004" pitchFamily="2" charset="0"/>
              <a:cs typeface="Doulos SIL" panose="02000500070000020004" pitchFamily="2" charset="0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2CCD224-FA33-4053-A5D5-F69F1A0CE68B}"/>
              </a:ext>
            </a:extLst>
          </p:cNvPr>
          <p:cNvCxnSpPr>
            <a:cxnSpLocks/>
          </p:cNvCxnSpPr>
          <p:nvPr/>
        </p:nvCxnSpPr>
        <p:spPr>
          <a:xfrm>
            <a:off x="2682551" y="1200354"/>
            <a:ext cx="8556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F3B3B60C-1094-4F04-A837-AAC8ECA2A354}"/>
              </a:ext>
            </a:extLst>
          </p:cNvPr>
          <p:cNvSpPr txBox="1">
            <a:spLocks/>
          </p:cNvSpPr>
          <p:nvPr/>
        </p:nvSpPr>
        <p:spPr>
          <a:xfrm>
            <a:off x="2682551" y="247682"/>
            <a:ext cx="8258312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2. Formulazione matematica (1/3)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13D47E6-C857-40DE-A25B-9322EB3C39FC}"/>
              </a:ext>
            </a:extLst>
          </p:cNvPr>
          <p:cNvCxnSpPr>
            <a:cxnSpLocks/>
          </p:cNvCxnSpPr>
          <p:nvPr/>
        </p:nvCxnSpPr>
        <p:spPr>
          <a:xfrm>
            <a:off x="2799184" y="6362854"/>
            <a:ext cx="8584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>
            <a:extLst>
              <a:ext uri="{FF2B5EF4-FFF2-40B4-BE49-F238E27FC236}">
                <a16:creationId xmlns:a16="http://schemas.microsoft.com/office/drawing/2014/main" id="{BA1758C7-C1A2-4364-BBE6-2D1FCEF31ADB}"/>
              </a:ext>
            </a:extLst>
          </p:cNvPr>
          <p:cNvSpPr/>
          <p:nvPr/>
        </p:nvSpPr>
        <p:spPr>
          <a:xfrm>
            <a:off x="-13854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E57901E-2BE3-43AF-8B36-56F6292870B4}"/>
              </a:ext>
            </a:extLst>
          </p:cNvPr>
          <p:cNvSpPr txBox="1"/>
          <p:nvPr/>
        </p:nvSpPr>
        <p:spPr>
          <a:xfrm>
            <a:off x="17154" y="754411"/>
            <a:ext cx="2534910" cy="42780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1.1  Obiettivo della        </a:t>
            </a:r>
            <a:r>
              <a:rPr lang="it-IT" sz="1600" dirty="0" err="1">
                <a:solidFill>
                  <a:schemeClr val="bg1"/>
                </a:solidFill>
              </a:rPr>
              <a:t>iiiiiii</a:t>
            </a:r>
            <a:r>
              <a:rPr lang="it-IT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procedura</a:t>
            </a:r>
            <a:endParaRPr lang="it-IT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 startAt="2"/>
            </a:pPr>
            <a:r>
              <a:rPr lang="it-IT" sz="1600" b="1" dirty="0">
                <a:solidFill>
                  <a:srgbClr val="002060"/>
                </a:solidFill>
              </a:rPr>
              <a:t>Formulazione matematica (1/3)</a:t>
            </a:r>
            <a:endParaRPr lang="it-IT" sz="1600" b="1" dirty="0">
              <a:solidFill>
                <a:srgbClr val="002060"/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pPr marL="342900" indent="-342900">
              <a:buAutoNum type="arabicPeriod" startAt="4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Risultati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       </a:t>
            </a:r>
            <a:r>
              <a:rPr lang="it-IT" sz="1600" dirty="0">
                <a:solidFill>
                  <a:schemeClr val="bg1"/>
                </a:solidFill>
              </a:rPr>
              <a:t>……..</a:t>
            </a: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2D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4.4. Collaudo 3D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4.5. Risultato 2D con </a:t>
            </a:r>
            <a:r>
              <a:rPr lang="it-IT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Edes</a:t>
            </a: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</a:t>
            </a:r>
            <a:r>
              <a:rPr lang="it-IT" sz="1600" dirty="0">
                <a:solidFill>
                  <a:schemeClr val="bg1"/>
                </a:solidFill>
              </a:rPr>
              <a:t>. </a:t>
            </a: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costante e quadratica   5.    Conclusioni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/>
              <p:cNvSpPr/>
              <p:nvPr/>
            </p:nvSpPr>
            <p:spPr>
              <a:xfrm>
                <a:off x="2873108" y="3785224"/>
                <a:ext cx="5657318" cy="806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it-IT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t-IT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t-IT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it-IT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it-IT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num>
                        <m:den>
                          <m:r>
                            <a:rPr lang="it-IT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it-IT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𝝅𝜺</m:t>
                          </m:r>
                          <m:r>
                            <a:rPr lang="it-IT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den>
                      </m:f>
                      <m:f>
                        <m:fPr>
                          <m:ctrlPr>
                            <a:rPr lang="it-IT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it-IT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it-IT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it-IT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it-IT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it-IT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it-IT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  <m:r>
                                        <a:rPr lang="it-IT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  <m:r>
                                        <a:rPr lang="it-IT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it-IT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it-IT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rad>
                        </m:den>
                      </m:f>
                      <m:r>
                        <a:rPr lang="it-IT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it-IT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𝝑</m:t>
                      </m:r>
                    </m:oMath>
                  </m:oMathPara>
                </a14:m>
                <a:endParaRPr lang="it-IT" sz="20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ttango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108" y="3785224"/>
                <a:ext cx="5657318" cy="8068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/>
              <p:cNvSpPr/>
              <p:nvPr/>
            </p:nvSpPr>
            <p:spPr>
              <a:xfrm>
                <a:off x="2895549" y="4933770"/>
                <a:ext cx="5397631" cy="806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it-IT" sz="20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it-IT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it-IT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it-IT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it-IT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𝛌</m:t>
                          </m:r>
                        </m:num>
                        <m:den>
                          <m:r>
                            <a:rPr lang="it-IT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it-IT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𝛑𝛆</m:t>
                          </m:r>
                          <m:r>
                            <a:rPr lang="it-IT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den>
                      </m:f>
                      <m:f>
                        <m:fPr>
                          <m:ctrlPr>
                            <a:rPr lang="it-IT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it-IT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000" b="1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  <m:r>
                                        <a:rPr lang="it-IT" sz="2000" b="1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2000" b="1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  <m:r>
                                        <a:rPr lang="it-IT" sz="2000" b="1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𝐟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it-IT" sz="2000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it-IT" sz="20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it-IT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000" b="1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𝐲</m:t>
                                      </m:r>
                                      <m:r>
                                        <a:rPr lang="it-IT" sz="2000" b="1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2000" b="1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𝐲</m:t>
                                      </m:r>
                                      <m:r>
                                        <a:rPr lang="it-IT" sz="2000" b="1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𝐟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it-IT" sz="2000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it-IT" sz="20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rad>
                        </m:den>
                      </m:f>
                      <m:r>
                        <a:rPr lang="it-IT" sz="20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𝐬𝐢𝐧</m:t>
                      </m:r>
                      <m:r>
                        <a:rPr lang="it-IT" sz="20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𝛝</m:t>
                      </m:r>
                    </m:oMath>
                  </m:oMathPara>
                </a14:m>
                <a:endParaRPr lang="it-IT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549" y="4933770"/>
                <a:ext cx="5397631" cy="8068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/>
              <p:cNvSpPr/>
              <p:nvPr/>
            </p:nvSpPr>
            <p:spPr>
              <a:xfrm>
                <a:off x="2895549" y="2528399"/>
                <a:ext cx="5094932" cy="4117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t-IT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Ē</m:t>
                      </m:r>
                      <m:d>
                        <m:dPr>
                          <m:ctrlPr>
                            <a:rPr lang="it-IT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it-IT" sz="20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it-IT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1" i="1">
                          <a:latin typeface="Cambria Math" panose="02040503050406030204" pitchFamily="18" charset="0"/>
                        </a:rPr>
                        <m:t>𝑬𝒙</m:t>
                      </m:r>
                      <m:d>
                        <m:dPr>
                          <m:ctrlPr>
                            <a:rPr lang="it-IT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it-IT" sz="20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it-IT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b="1" i="1">
                              <a:latin typeface="Cambria Math" panose="02040503050406030204" pitchFamily="18" charset="0"/>
                            </a:rPr>
                            <m:t>𝒊𝒙</m:t>
                          </m:r>
                        </m:e>
                      </m:acc>
                      <m:r>
                        <a:rPr lang="it-IT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b="1" i="1">
                          <a:latin typeface="Cambria Math" panose="02040503050406030204" pitchFamily="18" charset="0"/>
                        </a:rPr>
                        <m:t>𝑬𝒚</m:t>
                      </m:r>
                      <m:d>
                        <m:dPr>
                          <m:ctrlPr>
                            <a:rPr lang="it-IT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it-IT" sz="20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it-IT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b="1" i="1">
                              <a:latin typeface="Cambria Math" panose="02040503050406030204" pitchFamily="18" charset="0"/>
                            </a:rPr>
                            <m:t>𝒊𝒚</m:t>
                          </m:r>
                        </m:e>
                      </m:acc>
                    </m:oMath>
                  </m:oMathPara>
                </a14:m>
                <a:endParaRPr lang="it-IT" sz="2000" b="1" i="1" dirty="0"/>
              </a:p>
            </p:txBody>
          </p:sp>
        </mc:Choice>
        <mc:Fallback xmlns="">
          <p:sp>
            <p:nvSpPr>
              <p:cNvPr id="11" name="Rettango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549" y="2528399"/>
                <a:ext cx="5094932" cy="411716"/>
              </a:xfrm>
              <a:prstGeom prst="rect">
                <a:avLst/>
              </a:prstGeom>
              <a:blipFill>
                <a:blip r:embed="rId5"/>
                <a:stretch>
                  <a:fillRect l="-359" t="-10448" b="-149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/>
          <p:cNvSpPr txBox="1"/>
          <p:nvPr/>
        </p:nvSpPr>
        <p:spPr>
          <a:xfrm>
            <a:off x="2895549" y="3214060"/>
            <a:ext cx="24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002060"/>
                </a:solidFill>
                <a:ea typeface="Times New Roman" panose="02020603050405020304" pitchFamily="18" charset="0"/>
                <a:cs typeface="Times New Roman"/>
              </a:rPr>
              <a:t>Dove: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207508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2CCD224-FA33-4053-A5D5-F69F1A0CE68B}"/>
              </a:ext>
            </a:extLst>
          </p:cNvPr>
          <p:cNvCxnSpPr>
            <a:cxnSpLocks/>
          </p:cNvCxnSpPr>
          <p:nvPr/>
        </p:nvCxnSpPr>
        <p:spPr>
          <a:xfrm>
            <a:off x="2682551" y="1200354"/>
            <a:ext cx="8347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13D47E6-C857-40DE-A25B-9322EB3C39FC}"/>
              </a:ext>
            </a:extLst>
          </p:cNvPr>
          <p:cNvCxnSpPr>
            <a:cxnSpLocks/>
          </p:cNvCxnSpPr>
          <p:nvPr/>
        </p:nvCxnSpPr>
        <p:spPr>
          <a:xfrm>
            <a:off x="2995127" y="6362854"/>
            <a:ext cx="8419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67CA5-F7D7-456E-9DA9-DA4DFDC3C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1575" y="1571328"/>
            <a:ext cx="8991600" cy="10119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cs typeface="Calibri" panose="020F0502020204030204" pitchFamily="34" charset="0"/>
              </a:rPr>
              <a:t>La funzione che </a:t>
            </a:r>
            <a:r>
              <a:rPr lang="en-US" sz="2400" dirty="0" err="1">
                <a:solidFill>
                  <a:srgbClr val="002060"/>
                </a:solidFill>
                <a:cs typeface="Calibri" panose="020F0502020204030204" pitchFamily="34" charset="0"/>
              </a:rPr>
              <a:t>descrive</a:t>
            </a:r>
            <a:r>
              <a:rPr lang="en-US" sz="2400" dirty="0">
                <a:solidFill>
                  <a:srgbClr val="002060"/>
                </a:solidFill>
                <a:cs typeface="Calibri" panose="020F0502020204030204" pitchFamily="34" charset="0"/>
              </a:rPr>
              <a:t> la </a:t>
            </a:r>
            <a:r>
              <a:rPr lang="en-US" sz="2400" dirty="0" err="1">
                <a:solidFill>
                  <a:srgbClr val="002060"/>
                </a:solidFill>
                <a:cs typeface="Calibri" panose="020F0502020204030204" pitchFamily="34" charset="0"/>
              </a:rPr>
              <a:t>discrepanza</a:t>
            </a:r>
            <a:r>
              <a:rPr lang="en-US" sz="2400" dirty="0">
                <a:solidFill>
                  <a:srgbClr val="002060"/>
                </a:solidFill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cs typeface="Calibri" panose="020F0502020204030204" pitchFamily="34" charset="0"/>
              </a:rPr>
              <a:t>tra</a:t>
            </a:r>
            <a:r>
              <a:rPr lang="en-US" sz="2400" dirty="0">
                <a:solidFill>
                  <a:srgbClr val="002060"/>
                </a:solidFill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cs typeface="Calibri" panose="020F0502020204030204" pitchFamily="34" charset="0"/>
              </a:rPr>
              <a:t>il</a:t>
            </a:r>
            <a:r>
              <a:rPr lang="en-US" sz="2400" dirty="0">
                <a:solidFill>
                  <a:srgbClr val="002060"/>
                </a:solidFill>
                <a:cs typeface="Calibri" panose="020F0502020204030204" pitchFamily="34" charset="0"/>
              </a:rPr>
              <a:t> campo </a:t>
            </a:r>
            <a:r>
              <a:rPr lang="en-US" sz="2400" dirty="0" err="1">
                <a:solidFill>
                  <a:srgbClr val="002060"/>
                </a:solidFill>
                <a:cs typeface="Calibri" panose="020F0502020204030204" pitchFamily="34" charset="0"/>
              </a:rPr>
              <a:t>elettrico</a:t>
            </a:r>
            <a:r>
              <a:rPr lang="en-US" sz="2400" dirty="0">
                <a:solidFill>
                  <a:srgbClr val="002060"/>
                </a:solidFill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cs typeface="Calibri" panose="020F0502020204030204" pitchFamily="34" charset="0"/>
              </a:rPr>
              <a:t>desiderato</a:t>
            </a:r>
            <a:r>
              <a:rPr lang="en-US" sz="2400" dirty="0">
                <a:solidFill>
                  <a:srgbClr val="002060"/>
                </a:solidFill>
                <a:cs typeface="Calibri" panose="020F0502020204030204" pitchFamily="34" charset="0"/>
              </a:rPr>
              <a:t> e </a:t>
            </a:r>
            <a:r>
              <a:rPr lang="en-US" sz="2400" dirty="0" err="1">
                <a:solidFill>
                  <a:srgbClr val="002060"/>
                </a:solidFill>
                <a:cs typeface="Calibri" panose="020F0502020204030204" pitchFamily="34" charset="0"/>
              </a:rPr>
              <a:t>quello</a:t>
            </a:r>
            <a:r>
              <a:rPr lang="en-US" sz="2400" dirty="0">
                <a:solidFill>
                  <a:srgbClr val="002060"/>
                </a:solidFill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cs typeface="Calibri" panose="020F0502020204030204" pitchFamily="34" charset="0"/>
              </a:rPr>
              <a:t>progettato</a:t>
            </a:r>
            <a:r>
              <a:rPr lang="en-US" sz="2400" dirty="0">
                <a:solidFill>
                  <a:srgbClr val="002060"/>
                </a:solidFill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cs typeface="Calibri Light"/>
              </a:rPr>
              <a:t>:</a:t>
            </a:r>
            <a:endParaRPr lang="en-US" dirty="0">
              <a:solidFill>
                <a:srgbClr val="002060"/>
              </a:solidFill>
              <a:cs typeface="Calibri Light"/>
            </a:endParaRP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10065EFA-0062-43E4-8F40-472B66D2BC8C}"/>
              </a:ext>
            </a:extLst>
          </p:cNvPr>
          <p:cNvSpPr txBox="1">
            <a:spLocks/>
          </p:cNvSpPr>
          <p:nvPr/>
        </p:nvSpPr>
        <p:spPr>
          <a:xfrm>
            <a:off x="2850776" y="3571305"/>
            <a:ext cx="8991600" cy="1011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  <a:cs typeface="Calibri" panose="020F0502020204030204" pitchFamily="34" charset="0"/>
              </a:rPr>
              <a:t>Si </a:t>
            </a:r>
            <a:r>
              <a:rPr lang="en-US" sz="2400" dirty="0" err="1">
                <a:solidFill>
                  <a:srgbClr val="002060"/>
                </a:solidFill>
                <a:cs typeface="Calibri" panose="020F0502020204030204" pitchFamily="34" charset="0"/>
              </a:rPr>
              <a:t>valuta</a:t>
            </a:r>
            <a:r>
              <a:rPr lang="en-US" sz="2400" dirty="0">
                <a:solidFill>
                  <a:srgbClr val="002060"/>
                </a:solidFill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cs typeface="Calibri" panose="020F0502020204030204" pitchFamily="34" charset="0"/>
              </a:rPr>
              <a:t>numericamente</a:t>
            </a:r>
            <a:r>
              <a:rPr lang="en-US" sz="2400" dirty="0">
                <a:solidFill>
                  <a:srgbClr val="002060"/>
                </a:solidFill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cs typeface="Calibri" panose="020F0502020204030204" pitchFamily="34" charset="0"/>
              </a:rPr>
              <a:t>l'integrale</a:t>
            </a:r>
            <a:r>
              <a:rPr lang="en-US" sz="2400" dirty="0">
                <a:solidFill>
                  <a:srgbClr val="002060"/>
                </a:solidFill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cs typeface="Calibri" panose="020F0502020204030204" pitchFamily="34" charset="0"/>
              </a:rPr>
              <a:t>attraverso</a:t>
            </a:r>
            <a:r>
              <a:rPr lang="en-US" sz="2400" dirty="0">
                <a:solidFill>
                  <a:srgbClr val="002060"/>
                </a:solidFill>
                <a:cs typeface="Calibri" panose="020F0502020204030204" pitchFamily="34" charset="0"/>
              </a:rPr>
              <a:t> una </a:t>
            </a:r>
            <a:r>
              <a:rPr lang="en-US" sz="2400" dirty="0" err="1">
                <a:solidFill>
                  <a:srgbClr val="002060"/>
                </a:solidFill>
                <a:cs typeface="Calibri" panose="020F0502020204030204" pitchFamily="34" charset="0"/>
              </a:rPr>
              <a:t>sommatoria</a:t>
            </a:r>
            <a:r>
              <a:rPr lang="en-US" sz="2400" dirty="0">
                <a:solidFill>
                  <a:srgbClr val="002060"/>
                </a:solidFill>
                <a:cs typeface="Calibri" panose="020F0502020204030204" pitchFamily="34" charset="0"/>
              </a:rPr>
              <a:t> :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AF42BEB-00A8-469A-95C1-E17D4AEAEF58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84FFE94-A745-473A-908E-948A70863023}"/>
              </a:ext>
            </a:extLst>
          </p:cNvPr>
          <p:cNvSpPr txBox="1"/>
          <p:nvPr/>
        </p:nvSpPr>
        <p:spPr>
          <a:xfrm>
            <a:off x="15586" y="752625"/>
            <a:ext cx="2565516" cy="42780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1.1  Obiettivo della        </a:t>
            </a:r>
            <a:r>
              <a:rPr lang="it-IT" sz="1600" dirty="0" err="1">
                <a:solidFill>
                  <a:schemeClr val="bg1"/>
                </a:solidFill>
              </a:rPr>
              <a:t>iiiiiii</a:t>
            </a:r>
            <a:r>
              <a:rPr lang="it-IT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procedura</a:t>
            </a:r>
            <a:endParaRPr lang="it-IT" sz="1600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 b="1" dirty="0">
                <a:solidFill>
                  <a:srgbClr val="002060"/>
                </a:solidFill>
              </a:rPr>
              <a:t>Formulazione matematica (2/3)</a:t>
            </a:r>
            <a:endParaRPr lang="it-IT" sz="1600" b="1" dirty="0">
              <a:solidFill>
                <a:srgbClr val="002060"/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pPr marL="342900" indent="-342900">
              <a:buAutoNum type="arabicPeriod" startAt="4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Risultati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       </a:t>
            </a:r>
            <a:r>
              <a:rPr lang="it-IT" sz="1600" dirty="0">
                <a:solidFill>
                  <a:schemeClr val="bg1"/>
                </a:solidFill>
              </a:rPr>
              <a:t>……..</a:t>
            </a: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2D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4.4. Collaudo 3D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4.5. Risultato 2D con </a:t>
            </a:r>
            <a:r>
              <a:rPr lang="it-IT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Edes</a:t>
            </a: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</a:t>
            </a:r>
            <a:r>
              <a:rPr lang="it-IT" sz="1600" dirty="0">
                <a:solidFill>
                  <a:schemeClr val="bg1"/>
                </a:solidFill>
              </a:rPr>
              <a:t>. </a:t>
            </a: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costante e quadratica   5.    Conclusioni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02F22134-0F58-42A5-A351-CC313B081685}"/>
              </a:ext>
            </a:extLst>
          </p:cNvPr>
          <p:cNvSpPr txBox="1">
            <a:spLocks/>
          </p:cNvSpPr>
          <p:nvPr/>
        </p:nvSpPr>
        <p:spPr>
          <a:xfrm>
            <a:off x="2682551" y="247682"/>
            <a:ext cx="9066493" cy="1077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2. Formulazione matematica (2/3)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/>
              <p:cNvSpPr/>
              <p:nvPr/>
            </p:nvSpPr>
            <p:spPr>
              <a:xfrm>
                <a:off x="2995126" y="2480592"/>
                <a:ext cx="7520473" cy="8342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𝒇𝒐𝒃𝒋</m:t>
                      </m:r>
                      <m:d>
                        <m:dPr>
                          <m:ctrlPr>
                            <a:rPr lang="it-IT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𝛌</m:t>
                          </m:r>
                          <m:r>
                            <a:rPr lang="it-IT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𝛌</m:t>
                          </m:r>
                          <m:r>
                            <a:rPr lang="it-IT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it-IT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𝛌</m:t>
                          </m:r>
                          <m:r>
                            <a:rPr lang="it-IT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it-IT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f>
                            <m:fPr>
                              <m:type m:val="lin"/>
                              <m:ctrlPr>
                                <a:rPr lang="it-IT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it-IT" sz="20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b>
                        <m:sup>
                          <m:r>
                            <a:rPr lang="it-IT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f>
                            <m:fPr>
                              <m:type m:val="lin"/>
                              <m:ctrlPr>
                                <a:rPr lang="it-IT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it-IT" sz="20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it-IT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b="1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it-IT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it-IT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Ē</m:t>
                                  </m:r>
                                  <m:r>
                                    <a:rPr lang="it-IT" sz="2000" b="1" i="1">
                                      <a:latin typeface="Cambria Math" panose="02040503050406030204" pitchFamily="18" charset="0"/>
                                    </a:rPr>
                                    <m:t>𝒅𝒆𝒔</m:t>
                                  </m:r>
                                </m:e>
                                <m:sub>
                                  <m:r>
                                    <a:rPr lang="it-IT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it-IT" sz="2000" b="1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it-IT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it-IT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Ē</m:t>
                                  </m:r>
                                  <m:r>
                                    <a:rPr lang="it-IT" sz="2000" b="1" i="1">
                                      <a:latin typeface="Cambria Math" panose="02040503050406030204" pitchFamily="18" charset="0"/>
                                    </a:rPr>
                                    <m:t>𝒕𝒐𝒕</m:t>
                                  </m:r>
                                </m:e>
                                <m:sub>
                                  <m:r>
                                    <a:rPr lang="it-IT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it-IT" sz="200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sz="20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</m:d>
                              <m:r>
                                <a:rPr lang="it-IT" sz="2000" b="1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it-IT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it-IT" sz="2000" b="1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ttango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126" y="2480592"/>
                <a:ext cx="7520473" cy="8342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/>
              <p:cNvSpPr/>
              <p:nvPr/>
            </p:nvSpPr>
            <p:spPr>
              <a:xfrm>
                <a:off x="2995127" y="4269507"/>
                <a:ext cx="8847249" cy="9638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𝒇𝒐𝒃𝒋</m:t>
                      </m:r>
                      <m:d>
                        <m:dPr>
                          <m:ctrlPr>
                            <a:rPr lang="it-IT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𝛌</m:t>
                          </m:r>
                          <m:r>
                            <a:rPr lang="it-IT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𝛌</m:t>
                          </m:r>
                          <m:r>
                            <a:rPr lang="it-IT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it-IT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𝛌</m:t>
                          </m:r>
                          <m:r>
                            <a:rPr lang="it-IT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it-IT" sz="20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𝒍𝒙</m:t>
                          </m:r>
                        </m:num>
                        <m:den>
                          <m:r>
                            <a:rPr lang="it-IT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𝑵𝒄</m:t>
                          </m:r>
                        </m:den>
                      </m:f>
                      <m:r>
                        <a:rPr lang="it-IT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t-IT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it-IT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𝑵𝒄</m:t>
                          </m:r>
                        </m:sup>
                        <m:e>
                          <m:sSup>
                            <m:sSupPr>
                              <m:ctrlPr>
                                <a:rPr lang="it-IT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b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it-IT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it-IT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Ē</m:t>
                                  </m:r>
                                  <m:r>
                                    <a:rPr lang="it-IT" sz="2000" b="1" i="1">
                                      <a:latin typeface="Cambria Math" panose="02040503050406030204" pitchFamily="18" charset="0"/>
                                    </a:rPr>
                                    <m:t>𝒅𝒆𝒔</m:t>
                                  </m:r>
                                </m:e>
                                <m:sub>
                                  <m:r>
                                    <a:rPr lang="it-IT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it-IT" sz="2000" b="1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it-IT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it-IT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Ē</m:t>
                                  </m:r>
                                  <m:r>
                                    <a:rPr lang="it-IT" sz="2000" b="1" i="1">
                                      <a:latin typeface="Cambria Math" panose="02040503050406030204" pitchFamily="18" charset="0"/>
                                    </a:rPr>
                                    <m:t>𝒕𝒐𝒕</m:t>
                                  </m:r>
                                </m:e>
                                <m:sub>
                                  <m:r>
                                    <a:rPr lang="it-IT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it-IT" sz="2000" b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sz="20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</m:d>
                              <m:r>
                                <a:rPr lang="it-IT" sz="2000" b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it-IT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it-IT" sz="2000" b="1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ttango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127" y="4269507"/>
                <a:ext cx="8847249" cy="963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69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76F4B5E1-0310-4D0B-91AB-2CBFCF073034}"/>
              </a:ext>
            </a:extLst>
          </p:cNvPr>
          <p:cNvCxnSpPr>
            <a:cxnSpLocks/>
          </p:cNvCxnSpPr>
          <p:nvPr/>
        </p:nvCxnSpPr>
        <p:spPr>
          <a:xfrm>
            <a:off x="2682551" y="1206689"/>
            <a:ext cx="8556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9A05E275-3A55-496F-9D2D-85F0BCDCBCE0}"/>
              </a:ext>
            </a:extLst>
          </p:cNvPr>
          <p:cNvSpPr txBox="1">
            <a:spLocks/>
          </p:cNvSpPr>
          <p:nvPr/>
        </p:nvSpPr>
        <p:spPr>
          <a:xfrm>
            <a:off x="2682551" y="260492"/>
            <a:ext cx="8178047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2. Formulazione matematica (3/3)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BB24FB4-2002-4B24-AA5E-14C95BD682EB}"/>
              </a:ext>
            </a:extLst>
          </p:cNvPr>
          <p:cNvCxnSpPr>
            <a:cxnSpLocks/>
          </p:cNvCxnSpPr>
          <p:nvPr/>
        </p:nvCxnSpPr>
        <p:spPr>
          <a:xfrm>
            <a:off x="3059536" y="6357584"/>
            <a:ext cx="81394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>
            <a:extLst>
              <a:ext uri="{FF2B5EF4-FFF2-40B4-BE49-F238E27FC236}">
                <a16:creationId xmlns:a16="http://schemas.microsoft.com/office/drawing/2014/main" id="{C1AF5A75-4F3F-4C73-B7EA-628E80C89D8F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684A603-7B62-4FC1-8B03-4463C1D1BDCD}"/>
              </a:ext>
            </a:extLst>
          </p:cNvPr>
          <p:cNvSpPr txBox="1"/>
          <p:nvPr/>
        </p:nvSpPr>
        <p:spPr>
          <a:xfrm>
            <a:off x="15586" y="752625"/>
            <a:ext cx="2565516" cy="45550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1.1  Obiettivo della        </a:t>
            </a:r>
            <a:r>
              <a:rPr lang="it-IT" sz="1600" dirty="0" err="1">
                <a:solidFill>
                  <a:schemeClr val="bg1"/>
                </a:solidFill>
              </a:rPr>
              <a:t>iiiiiii</a:t>
            </a:r>
            <a:r>
              <a:rPr lang="it-IT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procedura</a:t>
            </a:r>
            <a:endParaRPr lang="it-IT" sz="1600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 b="1" dirty="0">
                <a:solidFill>
                  <a:srgbClr val="002060"/>
                </a:solidFill>
              </a:rPr>
              <a:t>Formulazione matematica (3/3)</a:t>
            </a:r>
            <a:endParaRPr lang="it-IT" sz="1600" b="1" dirty="0">
              <a:solidFill>
                <a:srgbClr val="002060"/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pPr marL="342900" indent="-342900">
              <a:buAutoNum type="arabicPeriod" startAt="4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Risultati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       </a:t>
            </a:r>
            <a:r>
              <a:rPr lang="it-IT" sz="1600" dirty="0">
                <a:solidFill>
                  <a:schemeClr val="bg1"/>
                </a:solidFill>
              </a:rPr>
              <a:t>……..</a:t>
            </a: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2D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4.4. Collaudo 3D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4.5. Risultato 2D con </a:t>
            </a:r>
            <a:r>
              <a:rPr lang="it-IT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Edes</a:t>
            </a: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</a:t>
            </a:r>
            <a:r>
              <a:rPr lang="it-IT" sz="1600" dirty="0">
                <a:solidFill>
                  <a:schemeClr val="bg1"/>
                </a:solidFill>
              </a:rPr>
              <a:t>. </a:t>
            </a: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costante e quadratica   5.    Conclusioni</a:t>
            </a:r>
          </a:p>
          <a:p>
            <a:endParaRPr lang="it-IT" dirty="0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4ACFF441-0082-4224-8240-B4B770C3702A}"/>
              </a:ext>
            </a:extLst>
          </p:cNvPr>
          <p:cNvSpPr txBox="1">
            <a:spLocks/>
          </p:cNvSpPr>
          <p:nvPr/>
        </p:nvSpPr>
        <p:spPr>
          <a:xfrm>
            <a:off x="3012377" y="1757184"/>
            <a:ext cx="8133042" cy="1509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Effettuando la normalizzazione la funzione obiettivo si scriverà come: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/>
              <p:cNvSpPr/>
              <p:nvPr/>
            </p:nvSpPr>
            <p:spPr>
              <a:xfrm>
                <a:off x="3012377" y="3048630"/>
                <a:ext cx="8790568" cy="1248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𝒇𝒐𝒃𝒋</m:t>
                      </m:r>
                      <m:d>
                        <m:dPr>
                          <m:ctrlPr>
                            <a:rPr lang="it-IT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𝛌</m:t>
                          </m:r>
                          <m:r>
                            <a:rPr lang="it-IT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𝛌</m:t>
                          </m:r>
                          <m:r>
                            <a:rPr lang="it-IT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it-IT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𝛌</m:t>
                          </m:r>
                          <m:r>
                            <a:rPr lang="it-IT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it-IT" sz="20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it-IT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&lt;|</m:t>
                          </m:r>
                          <m:sSub>
                            <m:sSubPr>
                              <m:ctrlPr>
                                <a:rPr lang="it-IT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1">
                                  <a:latin typeface="Cambria Math" panose="02040503050406030204" pitchFamily="18" charset="0"/>
                                </a:rPr>
                                <m:t>Ē</m:t>
                              </m:r>
                              <m:r>
                                <a:rPr lang="it-IT" sz="2000" b="1" i="1">
                                  <a:latin typeface="Cambria Math" panose="02040503050406030204" pitchFamily="18" charset="0"/>
                                </a:rPr>
                                <m:t>𝒅𝒆𝒔</m:t>
                              </m:r>
                            </m:e>
                            <m:sub>
                              <m:r>
                                <a:rPr lang="it-IT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it-IT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|&gt;</m:t>
                          </m:r>
                        </m:den>
                      </m:f>
                      <m:r>
                        <a:rPr lang="it-IT" sz="20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t-IT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it-IT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𝑵𝒄</m:t>
                                  </m:r>
                                </m:den>
                              </m:f>
                              <m:r>
                                <a:rPr lang="it-IT" sz="20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it-IT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it-IT" sz="2000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t-IT" sz="2000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it-IT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𝑵𝒄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it-IT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2000" b="1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it-IT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000" b="1">
                                              <a:latin typeface="Cambria Math" panose="02040503050406030204" pitchFamily="18" charset="0"/>
                                            </a:rPr>
                                            <m:t>Ē</m:t>
                                          </m:r>
                                          <m:r>
                                            <a:rPr lang="it-IT" sz="2000" b="1" i="1">
                                              <a:latin typeface="Cambria Math" panose="02040503050406030204" pitchFamily="18" charset="0"/>
                                            </a:rPr>
                                            <m:t>𝒅𝒆𝒔</m:t>
                                          </m:r>
                                        </m:e>
                                        <m:sub>
                                          <m:r>
                                            <a:rPr lang="it-IT" sz="2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it-IT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2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  <m:r>
                                        <a:rPr lang="it-IT" sz="2000" b="1" i="1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sSub>
                                        <m:sSubPr>
                                          <m:ctrlPr>
                                            <a:rPr lang="it-IT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000" b="1">
                                              <a:latin typeface="Cambria Math" panose="02040503050406030204" pitchFamily="18" charset="0"/>
                                            </a:rPr>
                                            <m:t>Ē</m:t>
                                          </m:r>
                                          <m:r>
                                            <a:rPr lang="it-IT" sz="2000" b="1" i="1">
                                              <a:latin typeface="Cambria Math" panose="02040503050406030204" pitchFamily="18" charset="0"/>
                                            </a:rPr>
                                            <m:t>𝒕𝒐𝒕</m:t>
                                          </m:r>
                                        </m:e>
                                        <m:sub>
                                          <m:r>
                                            <a:rPr lang="it-IT" sz="2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it-IT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2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it-IT" sz="2000" b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it-IT" sz="2000" b="1" i="1">
                                              <a:latin typeface="Cambria Math" panose="02040503050406030204" pitchFamily="18" charset="0"/>
                                            </a:rPr>
                                            <m:t>𝝀</m:t>
                                          </m:r>
                                        </m:e>
                                      </m:d>
                                      <m:r>
                                        <a:rPr lang="it-IT" sz="2000" b="1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  <m:sup>
                                      <m:r>
                                        <a:rPr lang="it-IT" sz="2000" b="1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it-IT" sz="2000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it-IT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0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it-IT" sz="20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it-IT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Rettango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377" y="3048630"/>
                <a:ext cx="8790568" cy="12489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01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E3591A-FD60-4ED5-BB51-39E21F68C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5171" y="1618023"/>
            <a:ext cx="2966473" cy="10540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4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 Implementazione in ambiente </a:t>
            </a:r>
            <a:r>
              <a:rPr lang="it-IT" sz="2400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MATLAB</a:t>
            </a:r>
          </a:p>
          <a:p>
            <a:endParaRPr lang="it-IT" sz="2400" dirty="0">
              <a:solidFill>
                <a:srgbClr val="002060"/>
              </a:solidFill>
              <a:latin typeface="+mj-lt"/>
              <a:ea typeface="Doulos SIL" panose="02000500070000020004" pitchFamily="2" charset="0"/>
              <a:cs typeface="Doulos SIL" panose="02000500070000020004" pitchFamily="2" charset="0"/>
            </a:endParaRPr>
          </a:p>
          <a:p>
            <a:endParaRPr lang="it-IT" sz="2400" dirty="0">
              <a:solidFill>
                <a:srgbClr val="002060"/>
              </a:solidFill>
              <a:latin typeface="+mj-lt"/>
              <a:ea typeface="Doulos SIL" panose="02000500070000020004" pitchFamily="2" charset="0"/>
              <a:cs typeface="Doulos SIL" panose="02000500070000020004" pitchFamily="2" charset="0"/>
            </a:endParaRPr>
          </a:p>
          <a:p>
            <a:endParaRPr lang="it-IT" sz="2000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CD87E1A0-379F-4F03-9AA9-C6EF8C3E4407}"/>
              </a:ext>
            </a:extLst>
          </p:cNvPr>
          <p:cNvSpPr txBox="1">
            <a:spLocks/>
          </p:cNvSpPr>
          <p:nvPr/>
        </p:nvSpPr>
        <p:spPr>
          <a:xfrm>
            <a:off x="2935172" y="224200"/>
            <a:ext cx="7044326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3. Tecnica di minimizzazione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BA212D6-06F1-48D3-971F-650DC3FF244D}"/>
              </a:ext>
            </a:extLst>
          </p:cNvPr>
          <p:cNvCxnSpPr>
            <a:cxnSpLocks/>
          </p:cNvCxnSpPr>
          <p:nvPr/>
        </p:nvCxnSpPr>
        <p:spPr>
          <a:xfrm>
            <a:off x="3051110" y="6357584"/>
            <a:ext cx="90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E9BA4A1-956C-4ABE-B013-88A506A4BE39}"/>
              </a:ext>
            </a:extLst>
          </p:cNvPr>
          <p:cNvCxnSpPr>
            <a:cxnSpLocks/>
          </p:cNvCxnSpPr>
          <p:nvPr/>
        </p:nvCxnSpPr>
        <p:spPr>
          <a:xfrm>
            <a:off x="2935172" y="1126221"/>
            <a:ext cx="90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>
            <a:extLst>
              <a:ext uri="{FF2B5EF4-FFF2-40B4-BE49-F238E27FC236}">
                <a16:creationId xmlns:a16="http://schemas.microsoft.com/office/drawing/2014/main" id="{463334BE-14F0-46DB-B0EF-9F67A7FD443D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738E034-0146-40EB-B052-63FEB4526DB8}"/>
              </a:ext>
            </a:extLst>
          </p:cNvPr>
          <p:cNvSpPr txBox="1"/>
          <p:nvPr/>
        </p:nvSpPr>
        <p:spPr>
          <a:xfrm>
            <a:off x="15586" y="752625"/>
            <a:ext cx="2565516" cy="45550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       </a:t>
            </a:r>
            <a:r>
              <a:rPr lang="it-IT" sz="1600" dirty="0" err="1">
                <a:solidFill>
                  <a:schemeClr val="bg1"/>
                </a:solidFill>
              </a:rPr>
              <a:t>iiiiiii</a:t>
            </a:r>
            <a:r>
              <a:rPr lang="it-IT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procedura</a:t>
            </a:r>
            <a:endParaRPr lang="it-IT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 startAt="2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  <a:endParaRPr lang="it-IT" sz="1600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 b="1" dirty="0">
                <a:solidFill>
                  <a:srgbClr val="002060"/>
                </a:solidFill>
              </a:rPr>
              <a:t>Tecnica di minimizzazione</a:t>
            </a:r>
          </a:p>
          <a:p>
            <a:pPr marL="342900" indent="-342900">
              <a:buAutoNum type="arabicPeriod" startAt="4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Risultati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       </a:t>
            </a:r>
            <a:r>
              <a:rPr lang="it-IT" sz="1600" dirty="0">
                <a:solidFill>
                  <a:schemeClr val="bg1"/>
                </a:solidFill>
              </a:rPr>
              <a:t>……..</a:t>
            </a: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2D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4.4. Collaudo 3D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4.5. Risultato 2D con </a:t>
            </a:r>
            <a:r>
              <a:rPr lang="it-IT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Edes</a:t>
            </a: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</a:t>
            </a:r>
            <a:r>
              <a:rPr lang="it-IT" sz="1600" dirty="0">
                <a:solidFill>
                  <a:schemeClr val="bg1"/>
                </a:solidFill>
              </a:rPr>
              <a:t>. </a:t>
            </a: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costante e quadratica   5.   Conclusioni</a:t>
            </a:r>
          </a:p>
          <a:p>
            <a:endParaRPr lang="it-IT" dirty="0"/>
          </a:p>
        </p:txBody>
      </p:sp>
      <p:pic>
        <p:nvPicPr>
          <p:cNvPr id="9" name="Immagine 8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45"/>
          <a:stretch/>
        </p:blipFill>
        <p:spPr bwMode="auto">
          <a:xfrm>
            <a:off x="6374182" y="1353877"/>
            <a:ext cx="5166655" cy="47760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8" name="Picture 4" descr="https://www.aup.it/images/Icon-Matlab_1_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531" y="2472926"/>
            <a:ext cx="764292" cy="76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007C3B-8E77-44E8-9385-D2F9A19691DB}"/>
              </a:ext>
            </a:extLst>
          </p:cNvPr>
          <p:cNvSpPr txBox="1"/>
          <p:nvPr/>
        </p:nvSpPr>
        <p:spPr>
          <a:xfrm>
            <a:off x="2935171" y="3397543"/>
            <a:ext cx="346894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Algoritmo utilizzato: </a:t>
            </a:r>
            <a:r>
              <a:rPr lang="it-IT" sz="2400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SIMPLESSO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ea typeface="Doulos SIL" panose="02000500070000020004" pitchFamily="2" charset="0"/>
              <a:cs typeface="Doulos SIL" panose="02000500070000020004" pitchFamily="2" charset="0"/>
            </a:endParaRPr>
          </a:p>
          <a:p>
            <a:r>
              <a:rPr lang="it-IT" sz="2000" b="1" i="1" dirty="0">
                <a:solidFill>
                  <a:srgbClr val="C0000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Caratteristiche</a:t>
            </a:r>
            <a:r>
              <a:rPr lang="it-IT" sz="2000" b="1" i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:</a:t>
            </a:r>
            <a:b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- Rilevamento dell’invecchiamento</a:t>
            </a:r>
            <a:br>
              <a:rPr lang="it-IT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- Ricerca del massimo vertice</a:t>
            </a:r>
            <a:br>
              <a:rPr lang="it-IT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- Ricerca del secondo peggiore </a:t>
            </a:r>
            <a:br>
              <a:rPr lang="it-IT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- Generalizzato a casi N-dimensioni</a:t>
            </a:r>
          </a:p>
        </p:txBody>
      </p:sp>
    </p:spTree>
    <p:extLst>
      <p:ext uri="{BB962C8B-B14F-4D97-AF65-F5344CB8AC3E}">
        <p14:creationId xmlns:p14="http://schemas.microsoft.com/office/powerpoint/2010/main" val="12671495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1266</Words>
  <Application>Microsoft Office PowerPoint</Application>
  <PresentationFormat>Widescreen</PresentationFormat>
  <Paragraphs>287</Paragraphs>
  <Slides>20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8" baseType="lpstr">
      <vt:lpstr>Arial</vt:lpstr>
      <vt:lpstr>Baskerville Old Face</vt:lpstr>
      <vt:lpstr>Calibri</vt:lpstr>
      <vt:lpstr>Calibri Light</vt:lpstr>
      <vt:lpstr>Cambria</vt:lpstr>
      <vt:lpstr>Cambria Math</vt:lpstr>
      <vt:lpstr>Doulos SIL</vt:lpstr>
      <vt:lpstr>Tema di Office</vt:lpstr>
      <vt:lpstr>Progetto ottimo di un campo elettrico con sorgenti rettilinee indefinite con dominio assegnato</vt:lpstr>
      <vt:lpstr>EXECUTIVE SUMMARY</vt:lpstr>
      <vt:lpstr>Indice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4.1 Risultati - Premesse</vt:lpstr>
      <vt:lpstr>4.2 Dati assegnati</vt:lpstr>
      <vt:lpstr>4.3 Collaudo con crimine inverso (1/2)</vt:lpstr>
      <vt:lpstr>4.3 Collaudo dell’algoritmo in 2D (2/2)</vt:lpstr>
      <vt:lpstr>4.4 Collaudo in 3D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5. Conclusioni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Lucia</dc:creator>
  <cp:lastModifiedBy>Michele Di Giovanni</cp:lastModifiedBy>
  <cp:revision>319</cp:revision>
  <dcterms:created xsi:type="dcterms:W3CDTF">2018-11-20T10:43:00Z</dcterms:created>
  <dcterms:modified xsi:type="dcterms:W3CDTF">2019-12-10T22:27:46Z</dcterms:modified>
</cp:coreProperties>
</file>