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83"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5" r:id="rId28"/>
    <p:sldId id="280" r:id="rId29"/>
    <p:sldId id="281" r:id="rId30"/>
    <p:sldId id="282" r:id="rId31"/>
  </p:sldIdLst>
  <p:sldSz cx="9144000" cy="5143500" type="screen16x9"/>
  <p:notesSz cx="6858000" cy="9144000"/>
  <p:embeddedFontLst>
    <p:embeddedFont>
      <p:font typeface="Economica" panose="020B0604020202020204" charset="0"/>
      <p:regular r:id="rId33"/>
      <p:bold r:id="rId34"/>
      <p:italic r:id="rId35"/>
      <p:boldItalic r:id="rId36"/>
    </p:embeddedFont>
    <p:embeddedFont>
      <p:font typeface="Open Sa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3" autoAdjust="0"/>
    <p:restoredTop sz="94660"/>
  </p:normalViewPr>
  <p:slideViewPr>
    <p:cSldViewPr snapToGrid="0">
      <p:cViewPr varScale="1">
        <p:scale>
          <a:sx n="107" d="100"/>
          <a:sy n="107" d="100"/>
        </p:scale>
        <p:origin x="96" y="1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41f43d1be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41f43d1be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41f43d1b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41f43d1b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41f43d1b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41f43d1b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41f43d1b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41f43d1b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675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41f43d1b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41f43d1b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54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41f43d1b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41f43d1b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41f43d1be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41f43d1be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2e6c274a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2e6c274a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41f43d1be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41f43d1be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2e6c274a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2e6c274a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41f43d1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41f43d1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41f43d1be_2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41f43d1be_2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41f43d1be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41f43d1be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41f43d1b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41f43d1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41f43d1be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41f43d1b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52e6c274a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52e6c274a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841f43d1be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841f43d1be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41f43d1be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41f43d1be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41f43d1be_2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41f43d1be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41f43d1be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41f43d1be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41f43d1be_2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41f43d1be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41f43d15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41f43d1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1f43d15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1f43d1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841f43d15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841f43d1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41f43d1b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41f43d1b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41f43d15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41f43d15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41f43d1b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41f43d1b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2e6c274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2e6c274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Adding music to board games</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MTA20436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22" name="Google Shape;122;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3" name="Google Shape;123;p22"/>
          <p:cNvPicPr preferRelativeResize="0"/>
          <p:nvPr/>
        </p:nvPicPr>
        <p:blipFill>
          <a:blip r:embed="rId3">
            <a:alphaModFix/>
          </a:blip>
          <a:stretch>
            <a:fillRect/>
          </a:stretch>
        </p:blipFill>
        <p:spPr>
          <a:xfrm>
            <a:off x="184550" y="0"/>
            <a:ext cx="8774900" cy="5054350"/>
          </a:xfrm>
          <a:prstGeom prst="rect">
            <a:avLst/>
          </a:prstGeom>
          <a:noFill/>
          <a:ln>
            <a:noFill/>
          </a:ln>
        </p:spPr>
      </p:pic>
      <p:sp>
        <p:nvSpPr>
          <p:cNvPr id="124" name="Google Shape;124;p22"/>
          <p:cNvSpPr/>
          <p:nvPr/>
        </p:nvSpPr>
        <p:spPr>
          <a:xfrm rot="-5400000">
            <a:off x="3071825" y="3405225"/>
            <a:ext cx="642900" cy="2976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0" name="Google Shape;130;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1" name="Google Shape;131;p23"/>
          <p:cNvPicPr preferRelativeResize="0"/>
          <p:nvPr/>
        </p:nvPicPr>
        <p:blipFill>
          <a:blip r:embed="rId3">
            <a:alphaModFix/>
          </a:blip>
          <a:stretch>
            <a:fillRect/>
          </a:stretch>
        </p:blipFill>
        <p:spPr>
          <a:xfrm>
            <a:off x="184550" y="0"/>
            <a:ext cx="8774900" cy="5054350"/>
          </a:xfrm>
          <a:prstGeom prst="rect">
            <a:avLst/>
          </a:prstGeom>
          <a:noFill/>
          <a:ln>
            <a:noFill/>
          </a:ln>
        </p:spPr>
      </p:pic>
      <p:sp>
        <p:nvSpPr>
          <p:cNvPr id="132" name="Google Shape;132;p23"/>
          <p:cNvSpPr/>
          <p:nvPr/>
        </p:nvSpPr>
        <p:spPr>
          <a:xfrm>
            <a:off x="2357450" y="940600"/>
            <a:ext cx="1071600" cy="8313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8" name="Google Shape;138;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9" name="Google Shape;139;p24"/>
          <p:cNvPicPr preferRelativeResize="0"/>
          <p:nvPr/>
        </p:nvPicPr>
        <p:blipFill>
          <a:blip r:embed="rId3">
            <a:alphaModFix/>
          </a:blip>
          <a:stretch>
            <a:fillRect/>
          </a:stretch>
        </p:blipFill>
        <p:spPr>
          <a:xfrm>
            <a:off x="184550" y="-12"/>
            <a:ext cx="8774900" cy="50543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8" name="Google Shape;138;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9" name="Google Shape;139;p24"/>
          <p:cNvPicPr preferRelativeResize="0"/>
          <p:nvPr/>
        </p:nvPicPr>
        <p:blipFill>
          <a:blip r:embed="rId3">
            <a:alphaModFix/>
          </a:blip>
          <a:stretch>
            <a:fillRect/>
          </a:stretch>
        </p:blipFill>
        <p:spPr>
          <a:xfrm>
            <a:off x="184550" y="-12"/>
            <a:ext cx="8774900" cy="5054335"/>
          </a:xfrm>
          <a:prstGeom prst="rect">
            <a:avLst/>
          </a:prstGeom>
          <a:noFill/>
          <a:ln>
            <a:noFill/>
          </a:ln>
        </p:spPr>
      </p:pic>
      <p:sp>
        <p:nvSpPr>
          <p:cNvPr id="5" name="Google Shape;132;p23">
            <a:extLst>
              <a:ext uri="{FF2B5EF4-FFF2-40B4-BE49-F238E27FC236}">
                <a16:creationId xmlns:a16="http://schemas.microsoft.com/office/drawing/2014/main" id="{744F6DA9-A03C-41BE-9EC0-5EB1FBD01F1F}"/>
              </a:ext>
            </a:extLst>
          </p:cNvPr>
          <p:cNvSpPr/>
          <p:nvPr/>
        </p:nvSpPr>
        <p:spPr>
          <a:xfrm>
            <a:off x="2364594" y="3676657"/>
            <a:ext cx="1071600" cy="8313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0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38" name="Google Shape;138;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9" name="Google Shape;139;p24"/>
          <p:cNvPicPr preferRelativeResize="0"/>
          <p:nvPr/>
        </p:nvPicPr>
        <p:blipFill>
          <a:blip r:embed="rId3">
            <a:alphaModFix/>
          </a:blip>
          <a:stretch>
            <a:fillRect/>
          </a:stretch>
        </p:blipFill>
        <p:spPr>
          <a:xfrm>
            <a:off x="184550" y="-12"/>
            <a:ext cx="8774900" cy="5054335"/>
          </a:xfrm>
          <a:prstGeom prst="rect">
            <a:avLst/>
          </a:prstGeom>
          <a:noFill/>
          <a:ln>
            <a:noFill/>
          </a:ln>
        </p:spPr>
      </p:pic>
      <p:sp>
        <p:nvSpPr>
          <p:cNvPr id="5" name="Google Shape;147;p25">
            <a:extLst>
              <a:ext uri="{FF2B5EF4-FFF2-40B4-BE49-F238E27FC236}">
                <a16:creationId xmlns:a16="http://schemas.microsoft.com/office/drawing/2014/main" id="{229AE097-FDBB-47FF-9FA4-4241F836832C}"/>
              </a:ext>
            </a:extLst>
          </p:cNvPr>
          <p:cNvSpPr/>
          <p:nvPr/>
        </p:nvSpPr>
        <p:spPr>
          <a:xfrm>
            <a:off x="3302775" y="3236425"/>
            <a:ext cx="1559700" cy="1190400"/>
          </a:xfrm>
          <a:prstGeom prst="uturnArrow">
            <a:avLst>
              <a:gd name="adj1" fmla="val 14286"/>
              <a:gd name="adj2" fmla="val 14501"/>
              <a:gd name="adj3" fmla="val 21159"/>
              <a:gd name="adj4" fmla="val 52012"/>
              <a:gd name="adj5" fmla="val 76014"/>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83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5" name="Google Shape;145;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6" name="Google Shape;146;p25"/>
          <p:cNvPicPr preferRelativeResize="0"/>
          <p:nvPr/>
        </p:nvPicPr>
        <p:blipFill>
          <a:blip r:embed="rId3">
            <a:alphaModFix/>
          </a:blip>
          <a:stretch>
            <a:fillRect/>
          </a:stretch>
        </p:blipFill>
        <p:spPr>
          <a:xfrm>
            <a:off x="107156" y="0"/>
            <a:ext cx="8929688" cy="5143500"/>
          </a:xfrm>
          <a:prstGeom prst="rect">
            <a:avLst/>
          </a:prstGeom>
          <a:noFill/>
          <a:ln>
            <a:noFill/>
          </a:ln>
        </p:spPr>
      </p:pic>
      <p:sp>
        <p:nvSpPr>
          <p:cNvPr id="147" name="Google Shape;147;p25"/>
          <p:cNvSpPr/>
          <p:nvPr/>
        </p:nvSpPr>
        <p:spPr>
          <a:xfrm>
            <a:off x="3302775" y="3236425"/>
            <a:ext cx="1559700" cy="1190400"/>
          </a:xfrm>
          <a:prstGeom prst="uturnArrow">
            <a:avLst>
              <a:gd name="adj1" fmla="val 14286"/>
              <a:gd name="adj2" fmla="val 14501"/>
              <a:gd name="adj3" fmla="val 21159"/>
              <a:gd name="adj4" fmla="val 52012"/>
              <a:gd name="adj5" fmla="val 76014"/>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2206500" y="0"/>
            <a:ext cx="6937499" cy="5036350"/>
          </a:xfrm>
          <a:prstGeom prst="rect">
            <a:avLst/>
          </a:prstGeom>
          <a:noFill/>
          <a:ln>
            <a:noFill/>
          </a:ln>
        </p:spPr>
      </p:pic>
      <p:sp>
        <p:nvSpPr>
          <p:cNvPr id="153" name="Google Shape;153;p26"/>
          <p:cNvSpPr txBox="1">
            <a:spLocks noGrp="1"/>
          </p:cNvSpPr>
          <p:nvPr>
            <p:ph type="title"/>
          </p:nvPr>
        </p:nvSpPr>
        <p:spPr>
          <a:xfrm rot="-603">
            <a:off x="324908" y="390450"/>
            <a:ext cx="34218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State diagram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Schematics</a:t>
            </a:r>
            <a:endParaRPr/>
          </a:p>
        </p:txBody>
      </p:sp>
      <p:sp>
        <p:nvSpPr>
          <p:cNvPr id="159" name="Google Shape;159;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Arduino</a:t>
            </a:r>
            <a:endParaRPr/>
          </a:p>
          <a:p>
            <a:pPr marL="457200" lvl="0" indent="-342900" algn="l" rtl="0">
              <a:spcBef>
                <a:spcPts val="0"/>
              </a:spcBef>
              <a:spcAft>
                <a:spcPts val="0"/>
              </a:spcAft>
              <a:buSzPts val="1800"/>
              <a:buChar char="●"/>
            </a:pPr>
            <a:r>
              <a:rPr lang="en-GB"/>
              <a:t>LCD screen</a:t>
            </a:r>
            <a:endParaRPr/>
          </a:p>
          <a:p>
            <a:pPr marL="457200" lvl="0" indent="-342900" algn="l" rtl="0">
              <a:spcBef>
                <a:spcPts val="0"/>
              </a:spcBef>
              <a:spcAft>
                <a:spcPts val="0"/>
              </a:spcAft>
              <a:buSzPts val="1800"/>
              <a:buChar char="●"/>
            </a:pPr>
            <a:r>
              <a:rPr lang="en-GB"/>
              <a:t>DF player mini</a:t>
            </a:r>
            <a:endParaRPr/>
          </a:p>
          <a:p>
            <a:pPr marL="457200" lvl="0" indent="-342900" algn="l" rtl="0">
              <a:spcBef>
                <a:spcPts val="0"/>
              </a:spcBef>
              <a:spcAft>
                <a:spcPts val="0"/>
              </a:spcAft>
              <a:buSzPts val="1800"/>
              <a:buChar char="●"/>
            </a:pPr>
            <a:r>
              <a:rPr lang="en-GB"/>
              <a:t>Speaker</a:t>
            </a:r>
            <a:endParaRPr/>
          </a:p>
          <a:p>
            <a:pPr marL="457200" lvl="0" indent="-342900" algn="l" rtl="0">
              <a:spcBef>
                <a:spcPts val="0"/>
              </a:spcBef>
              <a:spcAft>
                <a:spcPts val="0"/>
              </a:spcAft>
              <a:buSzPts val="1800"/>
              <a:buChar char="●"/>
            </a:pPr>
            <a:r>
              <a:rPr lang="en-GB"/>
              <a:t>Buttons</a:t>
            </a:r>
            <a:endParaRPr/>
          </a:p>
          <a:p>
            <a:pPr marL="457200" lvl="0" indent="-342900" algn="l" rtl="0">
              <a:spcBef>
                <a:spcPts val="0"/>
              </a:spcBef>
              <a:spcAft>
                <a:spcPts val="0"/>
              </a:spcAft>
              <a:buSzPts val="1800"/>
              <a:buChar char="●"/>
            </a:pPr>
            <a:r>
              <a:rPr lang="en-GB"/>
              <a:t>Slider</a:t>
            </a:r>
            <a:endParaRPr/>
          </a:p>
          <a:p>
            <a:pPr marL="457200" lvl="0" indent="-342900" algn="l" rtl="0">
              <a:spcBef>
                <a:spcPts val="0"/>
              </a:spcBef>
              <a:spcAft>
                <a:spcPts val="0"/>
              </a:spcAft>
              <a:buSzPts val="1800"/>
              <a:buChar char="●"/>
            </a:pPr>
            <a:r>
              <a:rPr lang="en-GB"/>
              <a:t>Resistors</a:t>
            </a:r>
            <a:endParaRPr/>
          </a:p>
        </p:txBody>
      </p:sp>
      <p:pic>
        <p:nvPicPr>
          <p:cNvPr id="160" name="Google Shape;160;p27"/>
          <p:cNvPicPr preferRelativeResize="0"/>
          <p:nvPr/>
        </p:nvPicPr>
        <p:blipFill>
          <a:blip r:embed="rId3">
            <a:alphaModFix/>
          </a:blip>
          <a:stretch>
            <a:fillRect/>
          </a:stretch>
        </p:blipFill>
        <p:spPr>
          <a:xfrm>
            <a:off x="3600750" y="0"/>
            <a:ext cx="5543249"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Schematics</a:t>
            </a:r>
            <a:endParaRPr/>
          </a:p>
        </p:txBody>
      </p:sp>
      <p:sp>
        <p:nvSpPr>
          <p:cNvPr id="166" name="Google Shape;166;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Arduino</a:t>
            </a:r>
            <a:endParaRPr/>
          </a:p>
          <a:p>
            <a:pPr marL="457200" lvl="0" indent="-342900" algn="l" rtl="0">
              <a:spcBef>
                <a:spcPts val="0"/>
              </a:spcBef>
              <a:spcAft>
                <a:spcPts val="0"/>
              </a:spcAft>
              <a:buSzPts val="1800"/>
              <a:buChar char="●"/>
            </a:pPr>
            <a:r>
              <a:rPr lang="en-GB"/>
              <a:t>LCD screen</a:t>
            </a:r>
            <a:endParaRPr/>
          </a:p>
          <a:p>
            <a:pPr marL="457200" lvl="0" indent="-342900" algn="l" rtl="0">
              <a:spcBef>
                <a:spcPts val="0"/>
              </a:spcBef>
              <a:spcAft>
                <a:spcPts val="0"/>
              </a:spcAft>
              <a:buSzPts val="1800"/>
              <a:buChar char="●"/>
            </a:pPr>
            <a:r>
              <a:rPr lang="en-GB"/>
              <a:t>DF player mini</a:t>
            </a:r>
            <a:endParaRPr/>
          </a:p>
          <a:p>
            <a:pPr marL="457200" lvl="0" indent="-342900" algn="l" rtl="0">
              <a:spcBef>
                <a:spcPts val="0"/>
              </a:spcBef>
              <a:spcAft>
                <a:spcPts val="0"/>
              </a:spcAft>
              <a:buSzPts val="1800"/>
              <a:buChar char="●"/>
            </a:pPr>
            <a:r>
              <a:rPr lang="en-GB"/>
              <a:t>Speaker</a:t>
            </a:r>
            <a:endParaRPr/>
          </a:p>
          <a:p>
            <a:pPr marL="457200" lvl="0" indent="-342900" algn="l" rtl="0">
              <a:spcBef>
                <a:spcPts val="0"/>
              </a:spcBef>
              <a:spcAft>
                <a:spcPts val="0"/>
              </a:spcAft>
              <a:buSzPts val="1800"/>
              <a:buChar char="●"/>
            </a:pPr>
            <a:r>
              <a:rPr lang="en-GB"/>
              <a:t>Buttons</a:t>
            </a:r>
            <a:endParaRPr/>
          </a:p>
          <a:p>
            <a:pPr marL="457200" lvl="0" indent="-342900" algn="l" rtl="0">
              <a:spcBef>
                <a:spcPts val="0"/>
              </a:spcBef>
              <a:spcAft>
                <a:spcPts val="0"/>
              </a:spcAft>
              <a:buSzPts val="1800"/>
              <a:buChar char="●"/>
            </a:pPr>
            <a:r>
              <a:rPr lang="en-GB"/>
              <a:t>Slider</a:t>
            </a:r>
            <a:endParaRPr/>
          </a:p>
          <a:p>
            <a:pPr marL="457200" lvl="0" indent="-342900" algn="l" rtl="0">
              <a:spcBef>
                <a:spcPts val="0"/>
              </a:spcBef>
              <a:spcAft>
                <a:spcPts val="0"/>
              </a:spcAft>
              <a:buSzPts val="1800"/>
              <a:buChar char="●"/>
            </a:pPr>
            <a:r>
              <a:rPr lang="en-GB"/>
              <a:t>Resistors</a:t>
            </a:r>
            <a:endParaRPr/>
          </a:p>
        </p:txBody>
      </p:sp>
      <p:pic>
        <p:nvPicPr>
          <p:cNvPr id="167" name="Google Shape;167;p28"/>
          <p:cNvPicPr preferRelativeResize="0"/>
          <p:nvPr/>
        </p:nvPicPr>
        <p:blipFill>
          <a:blip r:embed="rId3">
            <a:alphaModFix/>
          </a:blip>
          <a:stretch>
            <a:fillRect/>
          </a:stretch>
        </p:blipFill>
        <p:spPr>
          <a:xfrm>
            <a:off x="3600750" y="0"/>
            <a:ext cx="5543249" cy="5143500"/>
          </a:xfrm>
          <a:prstGeom prst="rect">
            <a:avLst/>
          </a:prstGeom>
          <a:noFill/>
          <a:ln>
            <a:noFill/>
          </a:ln>
        </p:spPr>
      </p:pic>
      <p:pic>
        <p:nvPicPr>
          <p:cNvPr id="168" name="Google Shape;168;p28"/>
          <p:cNvPicPr preferRelativeResize="0"/>
          <p:nvPr/>
        </p:nvPicPr>
        <p:blipFill rotWithShape="1">
          <a:blip r:embed="rId4">
            <a:alphaModFix/>
          </a:blip>
          <a:srcRect l="22949" t="27242" r="24305" b="26213"/>
          <a:stretch/>
        </p:blipFill>
        <p:spPr>
          <a:xfrm>
            <a:off x="6343648" y="469874"/>
            <a:ext cx="2256024" cy="1719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Schematics</a:t>
            </a:r>
            <a:endParaRPr/>
          </a:p>
        </p:txBody>
      </p:sp>
      <p:sp>
        <p:nvSpPr>
          <p:cNvPr id="174" name="Google Shape;174;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Arduino</a:t>
            </a:r>
            <a:endParaRPr/>
          </a:p>
          <a:p>
            <a:pPr marL="457200" lvl="0" indent="-342900" algn="l" rtl="0">
              <a:spcBef>
                <a:spcPts val="0"/>
              </a:spcBef>
              <a:spcAft>
                <a:spcPts val="0"/>
              </a:spcAft>
              <a:buSzPts val="1800"/>
              <a:buChar char="●"/>
            </a:pPr>
            <a:r>
              <a:rPr lang="en-GB"/>
              <a:t>LCD screen</a:t>
            </a:r>
            <a:endParaRPr/>
          </a:p>
          <a:p>
            <a:pPr marL="457200" lvl="0" indent="-342900" algn="l" rtl="0">
              <a:spcBef>
                <a:spcPts val="0"/>
              </a:spcBef>
              <a:spcAft>
                <a:spcPts val="0"/>
              </a:spcAft>
              <a:buSzPts val="1800"/>
              <a:buChar char="●"/>
            </a:pPr>
            <a:r>
              <a:rPr lang="en-GB"/>
              <a:t>DF player mini</a:t>
            </a:r>
            <a:endParaRPr/>
          </a:p>
          <a:p>
            <a:pPr marL="457200" lvl="0" indent="-342900" algn="l" rtl="0">
              <a:spcBef>
                <a:spcPts val="0"/>
              </a:spcBef>
              <a:spcAft>
                <a:spcPts val="0"/>
              </a:spcAft>
              <a:buSzPts val="1800"/>
              <a:buChar char="●"/>
            </a:pPr>
            <a:r>
              <a:rPr lang="en-GB"/>
              <a:t>Speaker</a:t>
            </a:r>
            <a:endParaRPr/>
          </a:p>
          <a:p>
            <a:pPr marL="457200" lvl="0" indent="-342900" algn="l" rtl="0">
              <a:spcBef>
                <a:spcPts val="0"/>
              </a:spcBef>
              <a:spcAft>
                <a:spcPts val="0"/>
              </a:spcAft>
              <a:buSzPts val="1800"/>
              <a:buChar char="●"/>
            </a:pPr>
            <a:r>
              <a:rPr lang="en-GB"/>
              <a:t>Buttons</a:t>
            </a:r>
            <a:endParaRPr/>
          </a:p>
          <a:p>
            <a:pPr marL="457200" lvl="0" indent="-342900" algn="l" rtl="0">
              <a:spcBef>
                <a:spcPts val="0"/>
              </a:spcBef>
              <a:spcAft>
                <a:spcPts val="0"/>
              </a:spcAft>
              <a:buSzPts val="1800"/>
              <a:buChar char="●"/>
            </a:pPr>
            <a:r>
              <a:rPr lang="en-GB"/>
              <a:t>Slider</a:t>
            </a:r>
            <a:endParaRPr/>
          </a:p>
          <a:p>
            <a:pPr marL="457200" lvl="0" indent="-342900" algn="l" rtl="0">
              <a:spcBef>
                <a:spcPts val="0"/>
              </a:spcBef>
              <a:spcAft>
                <a:spcPts val="0"/>
              </a:spcAft>
              <a:buSzPts val="1800"/>
              <a:buChar char="●"/>
            </a:pPr>
            <a:r>
              <a:rPr lang="en-GB"/>
              <a:t>Resistors</a:t>
            </a:r>
            <a:endParaRPr/>
          </a:p>
        </p:txBody>
      </p:sp>
      <p:pic>
        <p:nvPicPr>
          <p:cNvPr id="175" name="Google Shape;175;p29"/>
          <p:cNvPicPr preferRelativeResize="0"/>
          <p:nvPr/>
        </p:nvPicPr>
        <p:blipFill>
          <a:blip r:embed="rId3">
            <a:alphaModFix/>
          </a:blip>
          <a:stretch>
            <a:fillRect/>
          </a:stretch>
        </p:blipFill>
        <p:spPr>
          <a:xfrm>
            <a:off x="3600750" y="0"/>
            <a:ext cx="554324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Music</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An important aspect of our lives</a:t>
            </a:r>
            <a:endParaRPr/>
          </a:p>
          <a:p>
            <a:pPr marL="457200" lvl="0" indent="-342900" algn="l" rtl="0">
              <a:spcBef>
                <a:spcPts val="0"/>
              </a:spcBef>
              <a:spcAft>
                <a:spcPts val="0"/>
              </a:spcAft>
              <a:buSzPts val="1800"/>
              <a:buChar char="●"/>
            </a:pPr>
            <a:r>
              <a:rPr lang="en-GB"/>
              <a:t>Present in almost all media</a:t>
            </a:r>
            <a:endParaRPr/>
          </a:p>
          <a:p>
            <a:pPr marL="457200" lvl="0" indent="-342900" algn="l" rtl="0">
              <a:spcBef>
                <a:spcPts val="0"/>
              </a:spcBef>
              <a:spcAft>
                <a:spcPts val="0"/>
              </a:spcAft>
              <a:buSzPts val="1800"/>
              <a:buChar char="●"/>
            </a:pPr>
            <a:r>
              <a:rPr lang="en-GB"/>
              <a:t>Used to create an atmosphere or</a:t>
            </a:r>
            <a:br>
              <a:rPr lang="en-GB"/>
            </a:br>
            <a:r>
              <a:rPr lang="en-GB"/>
              <a:t>evoke emotions</a:t>
            </a:r>
            <a:endParaRPr/>
          </a:p>
          <a:p>
            <a:pPr marL="457200" lvl="0" indent="0" algn="l" rtl="0">
              <a:spcBef>
                <a:spcPts val="1600"/>
              </a:spcBef>
              <a:spcAft>
                <a:spcPts val="1600"/>
              </a:spcAft>
              <a:buNone/>
            </a:pPr>
            <a:endParaRPr/>
          </a:p>
        </p:txBody>
      </p:sp>
      <p:pic>
        <p:nvPicPr>
          <p:cNvPr id="70" name="Google Shape;70;p14"/>
          <p:cNvPicPr preferRelativeResize="0"/>
          <p:nvPr/>
        </p:nvPicPr>
        <p:blipFill rotWithShape="1">
          <a:blip r:embed="rId3">
            <a:alphaModFix/>
          </a:blip>
          <a:srcRect l="24092"/>
          <a:stretch/>
        </p:blipFill>
        <p:spPr>
          <a:xfrm>
            <a:off x="4733925" y="991300"/>
            <a:ext cx="3906674" cy="3445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81" name="Google Shape;181;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2" name="Google Shape;182;p30"/>
          <p:cNvPicPr preferRelativeResize="0"/>
          <p:nvPr/>
        </p:nvPicPr>
        <p:blipFill rotWithShape="1">
          <a:blip r:embed="rId3">
            <a:alphaModFix/>
          </a:blip>
          <a:srcRect l="51672" t="12734" r="10954" b="22059"/>
          <a:stretch/>
        </p:blipFill>
        <p:spPr>
          <a:xfrm rot="-5400000">
            <a:off x="2081522" y="-1601387"/>
            <a:ext cx="5155274" cy="8346275"/>
          </a:xfrm>
          <a:prstGeom prst="rect">
            <a:avLst/>
          </a:prstGeom>
          <a:noFill/>
          <a:ln>
            <a:noFill/>
          </a:ln>
        </p:spPr>
      </p:pic>
      <p:pic>
        <p:nvPicPr>
          <p:cNvPr id="183" name="Google Shape;183;p30"/>
          <p:cNvPicPr preferRelativeResize="0"/>
          <p:nvPr/>
        </p:nvPicPr>
        <p:blipFill rotWithShape="1">
          <a:blip r:embed="rId4">
            <a:alphaModFix/>
          </a:blip>
          <a:srcRect l="22949" t="27242" r="24305" b="26213"/>
          <a:stretch/>
        </p:blipFill>
        <p:spPr>
          <a:xfrm rot="-5400000">
            <a:off x="6572764" y="3437889"/>
            <a:ext cx="952848" cy="726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Used to change songs</a:t>
            </a:r>
            <a:endParaRPr/>
          </a:p>
          <a:p>
            <a:pPr marL="457200" lvl="0" indent="-342900" algn="l" rtl="0">
              <a:spcBef>
                <a:spcPts val="0"/>
              </a:spcBef>
              <a:spcAft>
                <a:spcPts val="0"/>
              </a:spcAft>
              <a:buSzPts val="1800"/>
              <a:buChar char="●"/>
            </a:pPr>
            <a:r>
              <a:rPr lang="en-GB"/>
              <a:t>Feedback on LCD screen</a:t>
            </a:r>
            <a:endParaRPr/>
          </a:p>
          <a:p>
            <a:pPr marL="457200" lvl="0" indent="-342900" algn="l" rtl="0">
              <a:spcBef>
                <a:spcPts val="0"/>
              </a:spcBef>
              <a:spcAft>
                <a:spcPts val="0"/>
              </a:spcAft>
              <a:buSzPts val="1800"/>
              <a:buChar char="●"/>
            </a:pPr>
            <a:r>
              <a:rPr lang="en-GB"/>
              <a:t>Values 0-1023</a:t>
            </a:r>
            <a:endParaRPr/>
          </a:p>
          <a:p>
            <a:pPr marL="457200" lvl="0" indent="0" algn="l" rtl="0">
              <a:spcBef>
                <a:spcPts val="1600"/>
              </a:spcBef>
              <a:spcAft>
                <a:spcPts val="1600"/>
              </a:spcAft>
              <a:buNone/>
            </a:pPr>
            <a:endParaRPr/>
          </a:p>
        </p:txBody>
      </p:sp>
      <p:pic>
        <p:nvPicPr>
          <p:cNvPr id="189" name="Google Shape;189;p31"/>
          <p:cNvPicPr preferRelativeResize="0"/>
          <p:nvPr/>
        </p:nvPicPr>
        <p:blipFill rotWithShape="1">
          <a:blip r:embed="rId3">
            <a:alphaModFix/>
          </a:blip>
          <a:srcRect l="40372" t="52930" r="6873" b="6110"/>
          <a:stretch/>
        </p:blipFill>
        <p:spPr>
          <a:xfrm>
            <a:off x="4286850" y="1340725"/>
            <a:ext cx="4495199" cy="3238500"/>
          </a:xfrm>
          <a:prstGeom prst="rect">
            <a:avLst/>
          </a:prstGeom>
          <a:noFill/>
          <a:ln>
            <a:noFill/>
          </a:ln>
        </p:spPr>
      </p:pic>
      <p:pic>
        <p:nvPicPr>
          <p:cNvPr id="190" name="Google Shape;190;p31"/>
          <p:cNvPicPr preferRelativeResize="0"/>
          <p:nvPr/>
        </p:nvPicPr>
        <p:blipFill rotWithShape="1">
          <a:blip r:embed="rId4">
            <a:alphaModFix/>
          </a:blip>
          <a:srcRect l="22949" t="27242" r="24305" b="26213"/>
          <a:stretch/>
        </p:blipFill>
        <p:spPr>
          <a:xfrm>
            <a:off x="5010222" y="3074273"/>
            <a:ext cx="1367074" cy="1041949"/>
          </a:xfrm>
          <a:prstGeom prst="rect">
            <a:avLst/>
          </a:prstGeom>
          <a:noFill/>
          <a:ln>
            <a:noFill/>
          </a:ln>
        </p:spPr>
      </p:pic>
      <p:sp>
        <p:nvSpPr>
          <p:cNvPr id="191" name="Google Shape;191;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Sliding potentiometer</a:t>
            </a:r>
            <a:endParaRPr/>
          </a:p>
        </p:txBody>
      </p:sp>
      <p:pic>
        <p:nvPicPr>
          <p:cNvPr id="6" name="Google Shape;237;p37">
            <a:extLst>
              <a:ext uri="{FF2B5EF4-FFF2-40B4-BE49-F238E27FC236}">
                <a16:creationId xmlns:a16="http://schemas.microsoft.com/office/drawing/2014/main" id="{4F5A3CD7-0D07-45DB-A330-178B74BD783C}"/>
              </a:ext>
            </a:extLst>
          </p:cNvPr>
          <p:cNvPicPr preferRelativeResize="0"/>
          <p:nvPr/>
        </p:nvPicPr>
        <p:blipFill rotWithShape="1">
          <a:blip r:embed="rId5">
            <a:alphaModFix/>
          </a:blip>
          <a:srcRect l="28895" t="44852" r="11402" b="31998"/>
          <a:stretch/>
        </p:blipFill>
        <p:spPr>
          <a:xfrm>
            <a:off x="143555" y="3786422"/>
            <a:ext cx="4093044" cy="65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7" name="Google Shape;197;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8" name="Google Shape;198;p32"/>
          <p:cNvPicPr preferRelativeResize="0"/>
          <p:nvPr/>
        </p:nvPicPr>
        <p:blipFill rotWithShape="1">
          <a:blip r:embed="rId3">
            <a:alphaModFix/>
          </a:blip>
          <a:srcRect l="8047" r="-1838"/>
          <a:stretch/>
        </p:blipFill>
        <p:spPr>
          <a:xfrm>
            <a:off x="2807275" y="0"/>
            <a:ext cx="4746050" cy="5060150"/>
          </a:xfrm>
          <a:prstGeom prst="rect">
            <a:avLst/>
          </a:prstGeom>
          <a:noFill/>
          <a:ln>
            <a:noFill/>
          </a:ln>
        </p:spPr>
      </p:pic>
      <p:pic>
        <p:nvPicPr>
          <p:cNvPr id="199" name="Google Shape;199;p32"/>
          <p:cNvPicPr preferRelativeResize="0"/>
          <p:nvPr/>
        </p:nvPicPr>
        <p:blipFill rotWithShape="1">
          <a:blip r:embed="rId4">
            <a:alphaModFix/>
          </a:blip>
          <a:srcRect l="9690" t="21611" r="16339"/>
          <a:stretch/>
        </p:blipFill>
        <p:spPr>
          <a:xfrm>
            <a:off x="311700" y="130975"/>
            <a:ext cx="2380050" cy="4881550"/>
          </a:xfrm>
          <a:prstGeom prst="rect">
            <a:avLst/>
          </a:prstGeom>
          <a:noFill/>
          <a:ln>
            <a:noFill/>
          </a:ln>
        </p:spPr>
      </p:pic>
      <p:pic>
        <p:nvPicPr>
          <p:cNvPr id="200" name="Google Shape;200;p32"/>
          <p:cNvPicPr preferRelativeResize="0"/>
          <p:nvPr/>
        </p:nvPicPr>
        <p:blipFill rotWithShape="1">
          <a:blip r:embed="rId5">
            <a:alphaModFix/>
          </a:blip>
          <a:srcRect l="21232" t="45002" r="60318" b="33228"/>
          <a:stretch/>
        </p:blipFill>
        <p:spPr>
          <a:xfrm rot="-5400000">
            <a:off x="6318350" y="124475"/>
            <a:ext cx="2400101" cy="2627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Speaker</a:t>
            </a:r>
            <a:endParaRPr/>
          </a:p>
        </p:txBody>
      </p:sp>
      <p:sp>
        <p:nvSpPr>
          <p:cNvPr id="206" name="Google Shape;206;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Plays the selected tracks </a:t>
            </a:r>
            <a:endParaRPr/>
          </a:p>
          <a:p>
            <a:pPr marL="457200" lvl="0" indent="-342900" algn="l" rtl="0">
              <a:spcBef>
                <a:spcPts val="0"/>
              </a:spcBef>
              <a:spcAft>
                <a:spcPts val="0"/>
              </a:spcAft>
              <a:buSzPts val="1800"/>
              <a:buChar char="●"/>
            </a:pPr>
            <a:r>
              <a:rPr lang="en-GB"/>
              <a:t>Volume controlled by</a:t>
            </a:r>
            <a:br>
              <a:rPr lang="en-GB"/>
            </a:br>
            <a:r>
              <a:rPr lang="en-GB"/>
              <a:t>rotary potentiometer</a:t>
            </a:r>
            <a:endParaRPr/>
          </a:p>
          <a:p>
            <a:pPr marL="457200" lvl="0" indent="0" algn="l" rtl="0">
              <a:spcBef>
                <a:spcPts val="1600"/>
              </a:spcBef>
              <a:spcAft>
                <a:spcPts val="1600"/>
              </a:spcAft>
              <a:buNone/>
            </a:pPr>
            <a:endParaRPr/>
          </a:p>
        </p:txBody>
      </p:sp>
      <p:pic>
        <p:nvPicPr>
          <p:cNvPr id="207" name="Google Shape;207;p33"/>
          <p:cNvPicPr preferRelativeResize="0"/>
          <p:nvPr/>
        </p:nvPicPr>
        <p:blipFill>
          <a:blip r:embed="rId3">
            <a:alphaModFix/>
          </a:blip>
          <a:stretch>
            <a:fillRect/>
          </a:stretch>
        </p:blipFill>
        <p:spPr>
          <a:xfrm>
            <a:off x="3981600" y="-2324100"/>
            <a:ext cx="8047974" cy="7467600"/>
          </a:xfrm>
          <a:prstGeom prst="rect">
            <a:avLst/>
          </a:prstGeom>
          <a:noFill/>
          <a:ln>
            <a:noFill/>
          </a:ln>
        </p:spPr>
      </p:pic>
      <p:pic>
        <p:nvPicPr>
          <p:cNvPr id="208" name="Google Shape;208;p33"/>
          <p:cNvPicPr preferRelativeResize="0"/>
          <p:nvPr/>
        </p:nvPicPr>
        <p:blipFill rotWithShape="1">
          <a:blip r:embed="rId4">
            <a:alphaModFix/>
          </a:blip>
          <a:srcRect l="22949" t="27242" r="24305" b="26213"/>
          <a:stretch/>
        </p:blipFill>
        <p:spPr>
          <a:xfrm>
            <a:off x="3619374" y="3229874"/>
            <a:ext cx="1770398" cy="13493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Speaker</a:t>
            </a:r>
            <a:endParaRPr/>
          </a:p>
        </p:txBody>
      </p:sp>
      <p:sp>
        <p:nvSpPr>
          <p:cNvPr id="214" name="Google Shape;214;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Plays the selected tracks </a:t>
            </a:r>
            <a:endParaRPr/>
          </a:p>
          <a:p>
            <a:pPr marL="457200" lvl="0" indent="-342900" algn="l" rtl="0">
              <a:spcBef>
                <a:spcPts val="0"/>
              </a:spcBef>
              <a:spcAft>
                <a:spcPts val="0"/>
              </a:spcAft>
              <a:buSzPts val="1800"/>
              <a:buChar char="●"/>
            </a:pPr>
            <a:r>
              <a:rPr lang="en-GB"/>
              <a:t>Volume controlled by</a:t>
            </a:r>
            <a:br>
              <a:rPr lang="en-GB"/>
            </a:br>
            <a:r>
              <a:rPr lang="en-GB"/>
              <a:t>rotary potentiometer</a:t>
            </a:r>
            <a:endParaRPr/>
          </a:p>
          <a:p>
            <a:pPr marL="457200" lvl="0" indent="0" algn="l" rtl="0">
              <a:spcBef>
                <a:spcPts val="1600"/>
              </a:spcBef>
              <a:spcAft>
                <a:spcPts val="1600"/>
              </a:spcAft>
              <a:buNone/>
            </a:pPr>
            <a:endParaRPr/>
          </a:p>
        </p:txBody>
      </p:sp>
      <p:pic>
        <p:nvPicPr>
          <p:cNvPr id="215" name="Google Shape;215;p34"/>
          <p:cNvPicPr preferRelativeResize="0"/>
          <p:nvPr/>
        </p:nvPicPr>
        <p:blipFill>
          <a:blip r:embed="rId3">
            <a:alphaModFix/>
          </a:blip>
          <a:stretch>
            <a:fillRect/>
          </a:stretch>
        </p:blipFill>
        <p:spPr>
          <a:xfrm>
            <a:off x="3981600" y="-2324100"/>
            <a:ext cx="8047974" cy="7467600"/>
          </a:xfrm>
          <a:prstGeom prst="rect">
            <a:avLst/>
          </a:prstGeom>
          <a:noFill/>
          <a:ln>
            <a:noFill/>
          </a:ln>
        </p:spPr>
      </p:pic>
      <p:pic>
        <p:nvPicPr>
          <p:cNvPr id="216" name="Google Shape;216;p34"/>
          <p:cNvPicPr preferRelativeResize="0"/>
          <p:nvPr/>
        </p:nvPicPr>
        <p:blipFill rotWithShape="1">
          <a:blip r:embed="rId4">
            <a:alphaModFix/>
          </a:blip>
          <a:srcRect l="22949" t="27242" r="24305" b="26213"/>
          <a:stretch/>
        </p:blipFill>
        <p:spPr>
          <a:xfrm>
            <a:off x="4790949" y="2277374"/>
            <a:ext cx="1770398" cy="13493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Evaluation plan</a:t>
            </a:r>
            <a:endParaRPr/>
          </a:p>
        </p:txBody>
      </p:sp>
      <p:sp>
        <p:nvSpPr>
          <p:cNvPr id="222" name="Google Shape;222;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6 participants</a:t>
            </a:r>
            <a:endParaRPr/>
          </a:p>
          <a:p>
            <a:pPr marL="457200" lvl="0" indent="-342900" algn="l" rtl="0">
              <a:spcBef>
                <a:spcPts val="0"/>
              </a:spcBef>
              <a:spcAft>
                <a:spcPts val="0"/>
              </a:spcAft>
              <a:buSzPts val="1800"/>
              <a:buChar char="●"/>
            </a:pPr>
            <a:r>
              <a:rPr lang="en-GB"/>
              <a:t>Online evaluation</a:t>
            </a:r>
            <a:endParaRPr/>
          </a:p>
          <a:p>
            <a:pPr marL="457200" lvl="0" indent="-342900" algn="l" rtl="0">
              <a:spcBef>
                <a:spcPts val="0"/>
              </a:spcBef>
              <a:spcAft>
                <a:spcPts val="0"/>
              </a:spcAft>
              <a:buSzPts val="1800"/>
              <a:buChar char="●"/>
            </a:pPr>
            <a:r>
              <a:rPr lang="en-GB"/>
              <a:t>Using sketch of the device</a:t>
            </a:r>
            <a:endParaRPr/>
          </a:p>
          <a:p>
            <a:pPr marL="457200" lvl="0" indent="-342900" algn="l" rtl="0">
              <a:spcBef>
                <a:spcPts val="0"/>
              </a:spcBef>
              <a:spcAft>
                <a:spcPts val="0"/>
              </a:spcAft>
              <a:buSzPts val="1800"/>
              <a:buChar char="●"/>
            </a:pPr>
            <a:r>
              <a:rPr lang="en-GB"/>
              <a:t>Scenario</a:t>
            </a:r>
            <a:endParaRPr/>
          </a:p>
          <a:p>
            <a:pPr marL="457200" lvl="0" indent="-342900" algn="l" rtl="0">
              <a:spcBef>
                <a:spcPts val="0"/>
              </a:spcBef>
              <a:spcAft>
                <a:spcPts val="0"/>
              </a:spcAft>
              <a:buSzPts val="1800"/>
              <a:buChar char="●"/>
            </a:pPr>
            <a:r>
              <a:rPr lang="en-GB"/>
              <a:t>Tasks</a:t>
            </a:r>
            <a:endParaRPr/>
          </a:p>
          <a:p>
            <a:pPr marL="457200" lvl="0" indent="-342900" algn="l" rtl="0">
              <a:spcBef>
                <a:spcPts val="0"/>
              </a:spcBef>
              <a:spcAft>
                <a:spcPts val="0"/>
              </a:spcAft>
              <a:buSzPts val="1800"/>
              <a:buChar char="●"/>
            </a:pPr>
            <a:r>
              <a:rPr lang="en-GB"/>
              <a:t>GDPR</a:t>
            </a:r>
            <a:endParaRPr/>
          </a:p>
          <a:p>
            <a:pPr marL="0" lvl="0" indent="0" algn="l" rtl="0">
              <a:spcBef>
                <a:spcPts val="1600"/>
              </a:spcBef>
              <a:spcAft>
                <a:spcPts val="1600"/>
              </a:spcAft>
              <a:buNone/>
            </a:pPr>
            <a:endParaRPr/>
          </a:p>
        </p:txBody>
      </p:sp>
      <p:pic>
        <p:nvPicPr>
          <p:cNvPr id="223" name="Google Shape;223;p35"/>
          <p:cNvPicPr preferRelativeResize="0"/>
          <p:nvPr/>
        </p:nvPicPr>
        <p:blipFill rotWithShape="1">
          <a:blip r:embed="rId3">
            <a:alphaModFix/>
          </a:blip>
          <a:srcRect l="34503" t="25521" r="34767" b="23117"/>
          <a:stretch/>
        </p:blipFill>
        <p:spPr>
          <a:xfrm>
            <a:off x="5345900" y="1626197"/>
            <a:ext cx="2155050" cy="18910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Tasks</a:t>
            </a:r>
            <a:endParaRPr/>
          </a:p>
        </p:txBody>
      </p:sp>
      <p:sp>
        <p:nvSpPr>
          <p:cNvPr id="229" name="Google Shape;229;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Play song 1</a:t>
            </a:r>
            <a:endParaRPr/>
          </a:p>
          <a:p>
            <a:pPr marL="457200" lvl="0" indent="-342900" algn="l" rtl="0">
              <a:spcBef>
                <a:spcPts val="0"/>
              </a:spcBef>
              <a:spcAft>
                <a:spcPts val="0"/>
              </a:spcAft>
              <a:buSzPts val="1800"/>
              <a:buAutoNum type="arabicPeriod"/>
            </a:pPr>
            <a:r>
              <a:rPr lang="en-GB"/>
              <a:t>Change the volume of the song</a:t>
            </a:r>
            <a:endParaRPr/>
          </a:p>
          <a:p>
            <a:pPr marL="457200" lvl="0" indent="-342900" algn="l" rtl="0">
              <a:spcBef>
                <a:spcPts val="0"/>
              </a:spcBef>
              <a:spcAft>
                <a:spcPts val="0"/>
              </a:spcAft>
              <a:buSzPts val="1800"/>
              <a:buAutoNum type="arabicPeriod"/>
            </a:pPr>
            <a:r>
              <a:rPr lang="en-GB"/>
              <a:t>Stop song 1</a:t>
            </a:r>
            <a:endParaRPr/>
          </a:p>
          <a:p>
            <a:pPr marL="457200" lvl="0" indent="-342900" algn="l" rtl="0">
              <a:spcBef>
                <a:spcPts val="0"/>
              </a:spcBef>
              <a:spcAft>
                <a:spcPts val="0"/>
              </a:spcAft>
              <a:buSzPts val="1800"/>
              <a:buAutoNum type="arabicPeriod"/>
            </a:pPr>
            <a:r>
              <a:rPr lang="en-GB"/>
              <a:t>Choose and play song 2</a:t>
            </a:r>
            <a:endParaRPr/>
          </a:p>
          <a:p>
            <a:pPr marL="457200" lvl="0" indent="-342900" algn="l" rtl="0">
              <a:spcBef>
                <a:spcPts val="0"/>
              </a:spcBef>
              <a:spcAft>
                <a:spcPts val="0"/>
              </a:spcAft>
              <a:buSzPts val="1800"/>
              <a:buAutoNum type="arabicPeriod"/>
            </a:pPr>
            <a:r>
              <a:rPr lang="en-GB"/>
              <a:t>Stop song 2</a:t>
            </a:r>
            <a:endParaRPr/>
          </a:p>
        </p:txBody>
      </p:sp>
      <p:pic>
        <p:nvPicPr>
          <p:cNvPr id="230" name="Google Shape;230;p36"/>
          <p:cNvPicPr preferRelativeResize="0"/>
          <p:nvPr/>
        </p:nvPicPr>
        <p:blipFill>
          <a:blip r:embed="rId3">
            <a:alphaModFix/>
          </a:blip>
          <a:stretch>
            <a:fillRect/>
          </a:stretch>
        </p:blipFill>
        <p:spPr>
          <a:xfrm>
            <a:off x="4964900" y="685675"/>
            <a:ext cx="3772150" cy="3772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3924-B671-460D-B2DF-48302D58A2B0}"/>
              </a:ext>
            </a:extLst>
          </p:cNvPr>
          <p:cNvSpPr>
            <a:spLocks noGrp="1"/>
          </p:cNvSpPr>
          <p:nvPr>
            <p:ph type="title"/>
          </p:nvPr>
        </p:nvSpPr>
        <p:spPr/>
        <p:txBody>
          <a:bodyPr/>
          <a:lstStyle/>
          <a:p>
            <a:r>
              <a:rPr lang="en-GB" dirty="0"/>
              <a:t>The scenario</a:t>
            </a:r>
          </a:p>
        </p:txBody>
      </p:sp>
      <p:sp>
        <p:nvSpPr>
          <p:cNvPr id="3" name="Text Placeholder 2">
            <a:extLst>
              <a:ext uri="{FF2B5EF4-FFF2-40B4-BE49-F238E27FC236}">
                <a16:creationId xmlns:a16="http://schemas.microsoft.com/office/drawing/2014/main" id="{28C774FA-7A29-49A8-8415-113752C682F2}"/>
              </a:ext>
            </a:extLst>
          </p:cNvPr>
          <p:cNvSpPr>
            <a:spLocks noGrp="1"/>
          </p:cNvSpPr>
          <p:nvPr>
            <p:ph type="body" idx="1"/>
          </p:nvPr>
        </p:nvSpPr>
        <p:spPr>
          <a:xfrm>
            <a:off x="311700" y="1530773"/>
            <a:ext cx="8520600" cy="3048452"/>
          </a:xfrm>
        </p:spPr>
        <p:txBody>
          <a:bodyPr/>
          <a:lstStyle/>
          <a:p>
            <a:pPr marL="114300" indent="0" algn="ctr">
              <a:buNone/>
            </a:pPr>
            <a:r>
              <a:rPr lang="en-GB" i="1" dirty="0"/>
              <a:t>“You are the Dungeon Master of a small Dungeons and Dragons session in which you need to play certain tracks to immerse one of the players, which will be me, in the game by playing songs. You have a device in front of you, which is the sketch that we sent you previously.</a:t>
            </a:r>
            <a:r>
              <a:rPr lang="en-GB" dirty="0"/>
              <a:t> </a:t>
            </a:r>
            <a:r>
              <a:rPr lang="en-GB" i="1" dirty="0"/>
              <a:t>Your goal is to complete the following tasks and inform me once you think you completed each one of them.”</a:t>
            </a:r>
            <a:endParaRPr lang="en-GB" dirty="0"/>
          </a:p>
          <a:p>
            <a:pPr marL="114300" indent="0" algn="ctr">
              <a:buNone/>
            </a:pPr>
            <a:br>
              <a:rPr lang="en-GB" dirty="0"/>
            </a:br>
            <a:endParaRPr lang="en-GB" dirty="0"/>
          </a:p>
        </p:txBody>
      </p:sp>
    </p:spTree>
    <p:extLst>
      <p:ext uri="{BB962C8B-B14F-4D97-AF65-F5344CB8AC3E}">
        <p14:creationId xmlns:p14="http://schemas.microsoft.com/office/powerpoint/2010/main" val="55907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Evaluation results</a:t>
            </a:r>
            <a:endParaRPr/>
          </a:p>
        </p:txBody>
      </p:sp>
      <p:sp>
        <p:nvSpPr>
          <p:cNvPr id="236" name="Google Shape;236;p37"/>
          <p:cNvSpPr txBox="1">
            <a:spLocks noGrp="1"/>
          </p:cNvSpPr>
          <p:nvPr>
            <p:ph type="body" idx="1"/>
          </p:nvPr>
        </p:nvSpPr>
        <p:spPr>
          <a:xfrm>
            <a:off x="311700" y="1630050"/>
            <a:ext cx="3950700" cy="126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Qualitative data</a:t>
            </a:r>
            <a:endParaRPr/>
          </a:p>
          <a:p>
            <a:pPr marL="457200" lvl="0" indent="-342900" algn="l" rtl="0">
              <a:spcBef>
                <a:spcPts val="0"/>
              </a:spcBef>
              <a:spcAft>
                <a:spcPts val="0"/>
              </a:spcAft>
              <a:buSzPts val="1800"/>
              <a:buChar char="●"/>
            </a:pPr>
            <a:r>
              <a:rPr lang="en-GB"/>
              <a:t>Tasks completed successfully</a:t>
            </a:r>
            <a:endParaRPr/>
          </a:p>
          <a:p>
            <a:pPr marL="45720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237" name="Google Shape;237;p37"/>
          <p:cNvPicPr preferRelativeResize="0"/>
          <p:nvPr/>
        </p:nvPicPr>
        <p:blipFill rotWithShape="1">
          <a:blip r:embed="rId3">
            <a:alphaModFix/>
          </a:blip>
          <a:srcRect l="28895" t="44852" r="11402" b="31998"/>
          <a:stretch/>
        </p:blipFill>
        <p:spPr>
          <a:xfrm>
            <a:off x="2029150" y="3210000"/>
            <a:ext cx="5085700" cy="1135775"/>
          </a:xfrm>
          <a:prstGeom prst="rect">
            <a:avLst/>
          </a:prstGeom>
          <a:noFill/>
          <a:ln>
            <a:noFill/>
          </a:ln>
        </p:spPr>
      </p:pic>
      <p:sp>
        <p:nvSpPr>
          <p:cNvPr id="238" name="Google Shape;238;p37"/>
          <p:cNvSpPr txBox="1"/>
          <p:nvPr/>
        </p:nvSpPr>
        <p:spPr>
          <a:xfrm>
            <a:off x="4762500" y="1142425"/>
            <a:ext cx="4191000" cy="142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solidFill>
                  <a:schemeClr val="dk1"/>
                </a:solidFill>
                <a:latin typeface="Open Sans"/>
                <a:ea typeface="Open Sans"/>
                <a:cs typeface="Open Sans"/>
                <a:sym typeface="Open Sans"/>
              </a:rPr>
              <a:t>Possible future improvements:</a:t>
            </a:r>
            <a:endParaRPr sz="1800">
              <a:solidFill>
                <a:schemeClr val="dk1"/>
              </a:solidFill>
              <a:latin typeface="Open Sans"/>
              <a:ea typeface="Open Sans"/>
              <a:cs typeface="Open Sans"/>
              <a:sym typeface="Open Sans"/>
            </a:endParaRPr>
          </a:p>
          <a:p>
            <a:pPr marL="457200" lvl="0" indent="-342900" algn="l" rtl="0">
              <a:lnSpc>
                <a:spcPct val="115000"/>
              </a:lnSpc>
              <a:spcBef>
                <a:spcPts val="1600"/>
              </a:spcBef>
              <a:spcAft>
                <a:spcPts val="0"/>
              </a:spcAft>
              <a:buClr>
                <a:schemeClr val="dk1"/>
              </a:buClr>
              <a:buSzPts val="1800"/>
              <a:buFont typeface="Open Sans"/>
              <a:buChar char="●"/>
            </a:pPr>
            <a:r>
              <a:rPr lang="en-GB" sz="1800">
                <a:solidFill>
                  <a:schemeClr val="dk1"/>
                </a:solidFill>
                <a:latin typeface="Open Sans"/>
                <a:ea typeface="Open Sans"/>
                <a:cs typeface="Open Sans"/>
                <a:sym typeface="Open Sans"/>
              </a:rPr>
              <a:t>Comments about the slider</a:t>
            </a:r>
            <a:endParaRPr sz="1800">
              <a:solidFill>
                <a:schemeClr val="dk1"/>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1"/>
              </a:buClr>
              <a:buSzPts val="1800"/>
              <a:buFont typeface="Open Sans"/>
              <a:buChar char="●"/>
            </a:pPr>
            <a:r>
              <a:rPr lang="en-GB" sz="1800">
                <a:solidFill>
                  <a:schemeClr val="dk1"/>
                </a:solidFill>
                <a:latin typeface="Open Sans"/>
                <a:ea typeface="Open Sans"/>
                <a:cs typeface="Open Sans"/>
                <a:sym typeface="Open Sans"/>
              </a:rPr>
              <a:t>Speaker placement</a:t>
            </a:r>
            <a:endParaRPr>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311700" y="190607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Thank you for your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Board games</a:t>
            </a:r>
            <a:endParaRPr/>
          </a:p>
        </p:txBody>
      </p:sp>
      <p:sp>
        <p:nvSpPr>
          <p:cNvPr id="76" name="Google Shape;76;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Most of them lack music/sounds</a:t>
            </a:r>
            <a:endParaRPr dirty="0"/>
          </a:p>
          <a:p>
            <a:pPr marL="457200" lvl="0" indent="-342900" algn="l" rtl="0">
              <a:spcBef>
                <a:spcPts val="0"/>
              </a:spcBef>
              <a:spcAft>
                <a:spcPts val="0"/>
              </a:spcAft>
              <a:buSzPts val="1800"/>
              <a:buChar char="●"/>
            </a:pPr>
            <a:r>
              <a:rPr lang="en-GB" dirty="0"/>
              <a:t>Tabletop role-playing games (TRPGs)</a:t>
            </a:r>
            <a:br>
              <a:rPr lang="en-GB" dirty="0"/>
            </a:br>
            <a:r>
              <a:rPr lang="en-GB" dirty="0"/>
              <a:t>can greatly benefit from music</a:t>
            </a:r>
            <a:endParaRPr dirty="0"/>
          </a:p>
          <a:p>
            <a:pPr marL="457200" lvl="0" indent="-342900" algn="l" rtl="0">
              <a:spcBef>
                <a:spcPts val="0"/>
              </a:spcBef>
              <a:spcAft>
                <a:spcPts val="0"/>
              </a:spcAft>
              <a:buSzPts val="1800"/>
              <a:buChar char="●"/>
            </a:pPr>
            <a:r>
              <a:rPr lang="en-GB" dirty="0"/>
              <a:t>Dungeons and Dragons (</a:t>
            </a:r>
            <a:r>
              <a:rPr lang="en-GB" dirty="0" err="1"/>
              <a:t>DnD</a:t>
            </a:r>
            <a:r>
              <a:rPr lang="en-GB" dirty="0"/>
              <a:t>) as an</a:t>
            </a:r>
            <a:br>
              <a:rPr lang="en-GB" dirty="0"/>
            </a:br>
            <a:r>
              <a:rPr lang="en-GB" dirty="0"/>
              <a:t> example</a:t>
            </a:r>
          </a:p>
          <a:p>
            <a:pPr marL="457200" lvl="0" indent="-342900" algn="l" rtl="0">
              <a:spcBef>
                <a:spcPts val="0"/>
              </a:spcBef>
              <a:spcAft>
                <a:spcPts val="0"/>
              </a:spcAft>
              <a:buSzPts val="1800"/>
              <a:buChar char="●"/>
            </a:pPr>
            <a:r>
              <a:rPr lang="en-GB" dirty="0"/>
              <a:t>Immersion is an important aspect</a:t>
            </a:r>
            <a:endParaRPr dirty="0"/>
          </a:p>
          <a:p>
            <a:pPr marL="457200" lvl="0" indent="0" algn="l" rtl="0">
              <a:spcBef>
                <a:spcPts val="1600"/>
              </a:spcBef>
              <a:spcAft>
                <a:spcPts val="1600"/>
              </a:spcAft>
              <a:buNone/>
            </a:pPr>
            <a:endParaRPr dirty="0"/>
          </a:p>
        </p:txBody>
      </p:sp>
      <p:pic>
        <p:nvPicPr>
          <p:cNvPr id="77" name="Google Shape;77;p15"/>
          <p:cNvPicPr preferRelativeResize="0"/>
          <p:nvPr/>
        </p:nvPicPr>
        <p:blipFill>
          <a:blip r:embed="rId3">
            <a:alphaModFix/>
          </a:blip>
          <a:stretch>
            <a:fillRect/>
          </a:stretch>
        </p:blipFill>
        <p:spPr>
          <a:xfrm>
            <a:off x="5688325" y="1337975"/>
            <a:ext cx="2972524" cy="3050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1117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Made by:</a:t>
            </a:r>
            <a:endParaRPr/>
          </a:p>
        </p:txBody>
      </p:sp>
      <p:sp>
        <p:nvSpPr>
          <p:cNvPr id="249" name="Google Shape;249;p39"/>
          <p:cNvSpPr txBox="1">
            <a:spLocks noGrp="1"/>
          </p:cNvSpPr>
          <p:nvPr>
            <p:ph type="body" idx="1"/>
          </p:nvPr>
        </p:nvSpPr>
        <p:spPr>
          <a:xfrm>
            <a:off x="311700" y="1487175"/>
            <a:ext cx="8520600" cy="3354000"/>
          </a:xfrm>
          <a:prstGeom prst="rect">
            <a:avLst/>
          </a:prstGeom>
        </p:spPr>
        <p:txBody>
          <a:bodyPr spcFirstLastPara="1" wrap="square" lIns="91425" tIns="91425" rIns="91425" bIns="91425" anchor="t" anchorCtr="0">
            <a:noAutofit/>
          </a:bodyPr>
          <a:lstStyle/>
          <a:p>
            <a:pPr marL="0" lvl="0" indent="0" algn="ctr" rtl="0">
              <a:lnSpc>
                <a:spcPct val="107916"/>
              </a:lnSpc>
              <a:spcBef>
                <a:spcPts val="0"/>
              </a:spcBef>
              <a:spcAft>
                <a:spcPts val="0"/>
              </a:spcAft>
              <a:buNone/>
            </a:pPr>
            <a:r>
              <a:rPr lang="en-GB"/>
              <a:t>Magnus Kornbeck Thomsen</a:t>
            </a:r>
            <a:endParaRPr/>
          </a:p>
          <a:p>
            <a:pPr marL="0" lvl="0" indent="0" algn="ctr" rtl="0">
              <a:lnSpc>
                <a:spcPct val="107916"/>
              </a:lnSpc>
              <a:spcBef>
                <a:spcPts val="800"/>
              </a:spcBef>
              <a:spcAft>
                <a:spcPts val="0"/>
              </a:spcAft>
              <a:buNone/>
            </a:pPr>
            <a:r>
              <a:rPr lang="en-GB"/>
              <a:t>Freja Bøcher Kaastrup Johansen</a:t>
            </a:r>
            <a:endParaRPr/>
          </a:p>
          <a:p>
            <a:pPr marL="0" lvl="0" indent="0" algn="ctr" rtl="0">
              <a:lnSpc>
                <a:spcPct val="107916"/>
              </a:lnSpc>
              <a:spcBef>
                <a:spcPts val="800"/>
              </a:spcBef>
              <a:spcAft>
                <a:spcPts val="0"/>
              </a:spcAft>
              <a:buNone/>
            </a:pPr>
            <a:r>
              <a:rPr lang="en-GB"/>
              <a:t>Mikkel Sang Mee Baunsgaard</a:t>
            </a:r>
            <a:endParaRPr/>
          </a:p>
          <a:p>
            <a:pPr marL="0" lvl="0" indent="0" algn="ctr" rtl="0">
              <a:lnSpc>
                <a:spcPct val="107916"/>
              </a:lnSpc>
              <a:spcBef>
                <a:spcPts val="800"/>
              </a:spcBef>
              <a:spcAft>
                <a:spcPts val="0"/>
              </a:spcAft>
              <a:buNone/>
            </a:pPr>
            <a:r>
              <a:rPr lang="en-GB"/>
              <a:t>Oscar Bill Zhou </a:t>
            </a:r>
            <a:endParaRPr/>
          </a:p>
          <a:p>
            <a:pPr marL="0" lvl="0" indent="0" algn="ctr" rtl="0">
              <a:lnSpc>
                <a:spcPct val="107916"/>
              </a:lnSpc>
              <a:spcBef>
                <a:spcPts val="800"/>
              </a:spcBef>
              <a:spcAft>
                <a:spcPts val="0"/>
              </a:spcAft>
              <a:buNone/>
            </a:pPr>
            <a:r>
              <a:rPr lang="en-GB"/>
              <a:t>David Mockovsky</a:t>
            </a:r>
            <a:endParaRPr/>
          </a:p>
          <a:p>
            <a:pPr marL="0" lvl="0" indent="0" algn="ctr" rtl="0">
              <a:lnSpc>
                <a:spcPct val="107916"/>
              </a:lnSpc>
              <a:spcBef>
                <a:spcPts val="800"/>
              </a:spcBef>
              <a:spcAft>
                <a:spcPts val="0"/>
              </a:spcAft>
              <a:buNone/>
            </a:pPr>
            <a:r>
              <a:rPr lang="en-GB"/>
              <a:t>Andrei-Calin Mares</a:t>
            </a:r>
            <a:endParaRPr/>
          </a:p>
          <a:p>
            <a:pPr marL="0" lvl="0" indent="0" algn="ctr" rtl="0">
              <a:lnSpc>
                <a:spcPct val="107916"/>
              </a:lnSpc>
              <a:spcBef>
                <a:spcPts val="800"/>
              </a:spcBef>
              <a:spcAft>
                <a:spcPts val="0"/>
              </a:spcAft>
              <a:buNone/>
            </a:pPr>
            <a:endParaRPr/>
          </a:p>
          <a:p>
            <a:pPr marL="0" lvl="0" indent="0" algn="ctr" rtl="0">
              <a:lnSpc>
                <a:spcPct val="107916"/>
              </a:lnSpc>
              <a:spcBef>
                <a:spcPts val="800"/>
              </a:spcBef>
              <a:spcAft>
                <a:spcPts val="800"/>
              </a:spcAft>
              <a:buNone/>
            </a:pPr>
            <a:r>
              <a:rPr lang="en-GB"/>
              <a:t>of MTA20436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Creating a solution</a:t>
            </a:r>
            <a:endParaRPr/>
          </a:p>
        </p:txBody>
      </p:sp>
      <p:sp>
        <p:nvSpPr>
          <p:cNvPr id="83" name="Google Shape;83;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External device, eliminating the need of a computer or a smartphone</a:t>
            </a:r>
            <a:endParaRPr/>
          </a:p>
          <a:p>
            <a:pPr marL="457200" lvl="0" indent="-342900" algn="l" rtl="0">
              <a:spcBef>
                <a:spcPts val="0"/>
              </a:spcBef>
              <a:spcAft>
                <a:spcPts val="0"/>
              </a:spcAft>
              <a:buSzPts val="1800"/>
              <a:buChar char="●"/>
            </a:pPr>
            <a:r>
              <a:rPr lang="en-GB"/>
              <a:t>No need of internet connection</a:t>
            </a:r>
            <a:endParaRPr/>
          </a:p>
          <a:p>
            <a:pPr marL="457200" lvl="0" indent="-342900" algn="l" rtl="0">
              <a:spcBef>
                <a:spcPts val="0"/>
              </a:spcBef>
              <a:spcAft>
                <a:spcPts val="0"/>
              </a:spcAft>
              <a:buSzPts val="1800"/>
              <a:buChar char="●"/>
            </a:pPr>
            <a:r>
              <a:rPr lang="en-GB"/>
              <a:t>Designed for the person running the game - Dungeon master (DM)</a:t>
            </a:r>
            <a:endParaRPr/>
          </a:p>
          <a:p>
            <a:pPr marL="457200" lvl="0" indent="-342900" algn="l" rtl="0">
              <a:spcBef>
                <a:spcPts val="0"/>
              </a:spcBef>
              <a:spcAft>
                <a:spcPts val="0"/>
              </a:spcAft>
              <a:buSzPts val="1800"/>
              <a:buChar char="●"/>
            </a:pPr>
            <a:r>
              <a:rPr lang="en-GB"/>
              <a:t>Uses a memory card to store needed sounds</a:t>
            </a:r>
            <a:endParaRPr/>
          </a:p>
          <a:p>
            <a:pPr marL="457200" lvl="0" indent="-342900" algn="l" rtl="0">
              <a:spcBef>
                <a:spcPts val="0"/>
              </a:spcBef>
              <a:spcAft>
                <a:spcPts val="0"/>
              </a:spcAft>
              <a:buSzPts val="1800"/>
              <a:buChar char="●"/>
            </a:pPr>
            <a:r>
              <a:rPr lang="en-GB"/>
              <a:t>Has its own speaker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89" name="Google Shape;89;p17"/>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rot="-5400000">
            <a:off x="-1970350" y="2012100"/>
            <a:ext cx="5121900" cy="96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Interaction design framework</a:t>
            </a:r>
            <a:endParaRPr/>
          </a:p>
        </p:txBody>
      </p:sp>
      <p:pic>
        <p:nvPicPr>
          <p:cNvPr id="95" name="Google Shape;95;p18"/>
          <p:cNvPicPr preferRelativeResize="0"/>
          <p:nvPr/>
        </p:nvPicPr>
        <p:blipFill>
          <a:blip r:embed="rId3">
            <a:alphaModFix/>
          </a:blip>
          <a:stretch>
            <a:fillRect/>
          </a:stretch>
        </p:blipFill>
        <p:spPr>
          <a:xfrm>
            <a:off x="1378850" y="0"/>
            <a:ext cx="6618554" cy="5056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rot="-5400000">
            <a:off x="-2077500" y="2001400"/>
            <a:ext cx="5121900" cy="96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Mapping scheme</a:t>
            </a:r>
            <a:endParaRPr/>
          </a:p>
        </p:txBody>
      </p:sp>
      <p:pic>
        <p:nvPicPr>
          <p:cNvPr id="101" name="Google Shape;101;p19"/>
          <p:cNvPicPr preferRelativeResize="0"/>
          <p:nvPr/>
        </p:nvPicPr>
        <p:blipFill>
          <a:blip r:embed="rId3">
            <a:alphaModFix/>
          </a:blip>
          <a:stretch>
            <a:fillRect/>
          </a:stretch>
        </p:blipFill>
        <p:spPr>
          <a:xfrm>
            <a:off x="1179877" y="0"/>
            <a:ext cx="7964123"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07" name="Google Shape;107;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8" name="Google Shape;108;p20"/>
          <p:cNvPicPr preferRelativeResize="0"/>
          <p:nvPr/>
        </p:nvPicPr>
        <p:blipFill>
          <a:blip r:embed="rId3">
            <a:alphaModFix/>
          </a:blip>
          <a:stretch>
            <a:fillRect/>
          </a:stretch>
        </p:blipFill>
        <p:spPr>
          <a:xfrm>
            <a:off x="184550" y="0"/>
            <a:ext cx="8774900" cy="505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5" name="Google Shape;115;p21"/>
          <p:cNvPicPr preferRelativeResize="0"/>
          <p:nvPr/>
        </p:nvPicPr>
        <p:blipFill>
          <a:blip r:embed="rId3">
            <a:alphaModFix/>
          </a:blip>
          <a:stretch>
            <a:fillRect/>
          </a:stretch>
        </p:blipFill>
        <p:spPr>
          <a:xfrm>
            <a:off x="184550" y="0"/>
            <a:ext cx="8774900" cy="5054350"/>
          </a:xfrm>
          <a:prstGeom prst="rect">
            <a:avLst/>
          </a:prstGeom>
          <a:noFill/>
          <a:ln>
            <a:noFill/>
          </a:ln>
        </p:spPr>
      </p:pic>
      <p:sp>
        <p:nvSpPr>
          <p:cNvPr id="116" name="Google Shape;116;p21"/>
          <p:cNvSpPr/>
          <p:nvPr/>
        </p:nvSpPr>
        <p:spPr>
          <a:xfrm>
            <a:off x="1916925" y="2274100"/>
            <a:ext cx="1071600" cy="831300"/>
          </a:xfrm>
          <a:prstGeom prst="rightArrow">
            <a:avLst>
              <a:gd name="adj1" fmla="val 50000"/>
              <a:gd name="adj2"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314</Words>
  <Application>Microsoft Office PowerPoint</Application>
  <PresentationFormat>On-screen Show (16:9)</PresentationFormat>
  <Paragraphs>86</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Open Sans</vt:lpstr>
      <vt:lpstr>Arial</vt:lpstr>
      <vt:lpstr>Economica</vt:lpstr>
      <vt:lpstr>Luxe</vt:lpstr>
      <vt:lpstr>Adding music to board games</vt:lpstr>
      <vt:lpstr>Music</vt:lpstr>
      <vt:lpstr>Board games</vt:lpstr>
      <vt:lpstr>Creating a solution</vt:lpstr>
      <vt:lpstr>PowerPoint Presentation</vt:lpstr>
      <vt:lpstr>Interaction design framework</vt:lpstr>
      <vt:lpstr>Mapping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 diagram</vt:lpstr>
      <vt:lpstr>Schematics</vt:lpstr>
      <vt:lpstr>Schematics</vt:lpstr>
      <vt:lpstr>Schematics</vt:lpstr>
      <vt:lpstr>PowerPoint Presentation</vt:lpstr>
      <vt:lpstr>Sliding potentiometer</vt:lpstr>
      <vt:lpstr>PowerPoint Presentation</vt:lpstr>
      <vt:lpstr>Speaker</vt:lpstr>
      <vt:lpstr>Speaker</vt:lpstr>
      <vt:lpstr>Evaluation plan</vt:lpstr>
      <vt:lpstr>Tasks</vt:lpstr>
      <vt:lpstr>The scenario</vt:lpstr>
      <vt:lpstr>Evaluation results</vt:lpstr>
      <vt:lpstr>Thank you for your attention</vt:lpstr>
      <vt:lpstr>Made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music to board games</dc:title>
  <dc:creator>David</dc:creator>
  <cp:lastModifiedBy>Dávid Močkovský</cp:lastModifiedBy>
  <cp:revision>10</cp:revision>
  <dcterms:modified xsi:type="dcterms:W3CDTF">2020-04-28T07:11:17Z</dcterms:modified>
</cp:coreProperties>
</file>