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4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BE3AC-4245-4EB2-C8CA-8E158357B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0FB0C9-7CB2-C057-5911-D7DCD1D44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E4EBC1-8ADC-3162-1909-35680707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DC9E-D948-4D8B-AD67-F68188CF58CF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558B56-3D01-A2E1-6315-F88B1643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9F3DB9-8095-B482-AA3D-79DE5432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752-91ED-4F4C-8F42-5DDD7CBAB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74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1D182-9F54-B546-AEB8-5FF73E50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B15329-D809-382B-DFC0-09957708E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E9F868-FFAD-6DF7-A604-9557B392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DC9E-D948-4D8B-AD67-F68188CF58CF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52B76C-940D-6C5A-1F42-C1D68DA6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D286A6-995D-E9AD-238F-7CF3A3ED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752-91ED-4F4C-8F42-5DDD7CBAB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01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A3A4343-4729-CFC3-F0F3-D2F821E65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22D5E1-1559-44F3-B2E7-7A3EFF55C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72F61C-3B76-90CA-0BCA-E85179AE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DC9E-D948-4D8B-AD67-F68188CF58CF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92105A-43C3-7A14-98C1-20ADC6FF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6D97BE-9E25-94BB-3F25-B1E90BA2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752-91ED-4F4C-8F42-5DDD7CBAB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63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AC700-2BB2-FD6C-1B2D-A9E67568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163E2B-2CBA-2463-2519-0FB81480D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E11CBF-F7C7-0139-88DC-3730CBB2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DC9E-D948-4D8B-AD67-F68188CF58CF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3CF481-9EC7-7E9D-1D26-B2A84A6F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77FE5D-5B3B-7A4C-3ECA-6AB7FA1D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752-91ED-4F4C-8F42-5DDD7CBAB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4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25C02-9885-9E71-5C6C-3C6201DD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70E2E1-4F94-10F7-9DD4-235E4042B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9B5127-E724-8651-95C1-81FEC3F5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DC9E-D948-4D8B-AD67-F68188CF58CF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29C28E-204A-6E6E-3C6A-60256061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495C64-4688-7DA1-15A4-5B7E2F1B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752-91ED-4F4C-8F42-5DDD7CBAB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56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ADA01-55A7-5FAB-701E-1FAE73DF8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C329D-8EC1-B05C-25FE-F6BD0874C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5A696F-FB4A-C1D4-3DE8-78D1B4A12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C68EAD-F3AA-1026-79FB-5BBC4B37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DC9E-D948-4D8B-AD67-F68188CF58CF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1B28E5-7671-DA0E-9BEA-E639C312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97C03A-5D2A-C46F-82D0-DA714A5B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752-91ED-4F4C-8F42-5DDD7CBAB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93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79844-1864-D0B3-1362-4E044657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DB0565-BB99-A491-5460-DC47ED7BB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E9A71E-0B4A-22B7-A204-5CC9B12D4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849BBD-037C-D3A1-A55C-49E225FE3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66CCD4-1633-D91D-3524-F85920CD3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95F965-5CDC-9687-D6CD-F8032E85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DC9E-D948-4D8B-AD67-F68188CF58CF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365F09D-756F-117D-4009-DBE66C99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02D521-44A2-3637-5E13-8E8CC8FD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752-91ED-4F4C-8F42-5DDD7CBAB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56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C0AA2-C1D3-ED3C-1092-4449478A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EBD809-524E-1359-9968-B6F8BBF0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DC9E-D948-4D8B-AD67-F68188CF58CF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088030-0206-801F-1FEA-BFD59F6F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02F767-B846-FF25-655D-2917D69D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752-91ED-4F4C-8F42-5DDD7CBAB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7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31D4C6-61AB-D61E-5973-A772BB20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DC9E-D948-4D8B-AD67-F68188CF58CF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F734849-2BE9-7836-0C48-6B5A3F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BCEF7B-BD87-211E-7F0F-0872D516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752-91ED-4F4C-8F42-5DDD7CBAB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60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DD6CC-7659-3BEC-AC8E-983A7EB23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A7F5A2-D79A-F6C5-5B81-F9CEB4690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41E101-32CB-86D5-E48A-9D43BDAE5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61C01E-F6F6-6200-DCD4-F404AD7D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DC9E-D948-4D8B-AD67-F68188CF58CF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694594-CE44-36F9-BACE-D253D0D3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C21ECA-58CB-2771-A1EF-F27FE056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752-91ED-4F4C-8F42-5DDD7CBAB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50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A3C8D-FEFB-AC63-E58F-35B01698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C406778-8200-EF2A-1FAE-37488F5B8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2FD401-9FF7-E8DE-BE81-52D454A03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BBBB35-40C6-CF17-6D85-95102A3C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DC9E-D948-4D8B-AD67-F68188CF58CF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682D93-21DE-027F-951E-F0714BC9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C3EA39-2CFD-E453-BB91-27871FC8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752-91ED-4F4C-8F42-5DDD7CBAB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86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8EA04-505C-C689-F81E-57681DA2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475FBD-A13A-AF78-0D0D-6F8DBEAE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F23CAF-5ACB-BA56-FF63-05B13C7FB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ADC9E-D948-4D8B-AD67-F68188CF58CF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7DA73C-E53C-684A-DC92-12A1B04A8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042109-B934-196A-D8B6-B9DEF289C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D0752-91ED-4F4C-8F42-5DDD7CBAB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12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91FF5-34BD-1B15-8BF6-69223F78E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41" y="1041400"/>
            <a:ext cx="9144000" cy="2387600"/>
          </a:xfrm>
        </p:spPr>
        <p:txBody>
          <a:bodyPr>
            <a:noAutofit/>
          </a:bodyPr>
          <a:lstStyle/>
          <a:p>
            <a:r>
              <a:rPr lang="ru-RU" sz="4000" dirty="0"/>
              <a:t>Выпускная квалификационная работа на тему</a:t>
            </a:r>
            <a:r>
              <a:rPr lang="en-US" sz="4000" dirty="0"/>
              <a:t>:</a:t>
            </a:r>
            <a:r>
              <a:rPr lang="ru-RU" sz="4000" dirty="0"/>
              <a:t> </a:t>
            </a:r>
            <a:br>
              <a:rPr lang="en-US" sz="4000" dirty="0"/>
            </a:br>
            <a:r>
              <a:rPr lang="en-US" sz="4000" dirty="0"/>
              <a:t>“</a:t>
            </a:r>
            <a:r>
              <a:rPr lang="ru-RU" sz="4000" dirty="0"/>
              <a:t>Планирование перемещений в среде с препятствиями при помощи метода Искусственных потенциальных полей»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DAB0C6-7496-BB2D-2193-A9C21D824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5439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ABBEC-8D55-2A1C-493B-DBE53204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Постановка задачи</a:t>
            </a:r>
            <a:br>
              <a:rPr lang="ru-RU" dirty="0"/>
            </a:br>
            <a:r>
              <a:rPr lang="ru-RU" sz="2000" dirty="0"/>
              <a:t>Дискретизация пространства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4559449-5BBB-5FF7-8F80-1529784FD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4614687" cy="2095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86D29A-383E-BD7D-17B2-600907EE25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051" y="1606314"/>
            <a:ext cx="5346365" cy="2370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A3A147-6CEB-DB7E-838D-A654FCEC27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424010"/>
            <a:ext cx="4966335" cy="2188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2912F7-1F89-334C-343B-4769A41E45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051" y="4166870"/>
            <a:ext cx="5008245" cy="2326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698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58744-E571-46F9-8295-ADD53A20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Постановка задачи</a:t>
            </a:r>
            <a:br>
              <a:rPr lang="ru-RU" dirty="0"/>
            </a:br>
            <a:r>
              <a:rPr lang="ru-RU" sz="2000" dirty="0"/>
              <a:t>Заполнение сетки потенциального поля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793413-FD54-995F-93C1-B3FCE0166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F6616F-5EF4-4EAD-51DC-5F93CAC5CD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" t="4533" r="3632" b="4279"/>
          <a:stretch/>
        </p:blipFill>
        <p:spPr bwMode="auto">
          <a:xfrm>
            <a:off x="3398335" y="1905975"/>
            <a:ext cx="4689223" cy="41906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183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9D2E6-B626-9822-AF18-7EB857B3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Постановка задачи	</a:t>
            </a:r>
            <a:br>
              <a:rPr lang="ru-RU" dirty="0"/>
            </a:br>
            <a:r>
              <a:rPr lang="ru-RU" sz="2200" dirty="0"/>
              <a:t>Метод поиска локального минимума </a:t>
            </a:r>
            <a:r>
              <a:rPr lang="en-US" sz="2200" dirty="0"/>
              <a:t>Best First Search (BFS)</a:t>
            </a:r>
            <a:endParaRPr lang="ru-RU" sz="2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D5306F-FD7F-8C48-C2F5-073DB565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8817" cy="4326600"/>
          </a:xfrm>
        </p:spPr>
        <p:txBody>
          <a:bodyPr>
            <a:normAutofit fontScale="85000" lnSpcReduction="10000"/>
          </a:bodyPr>
          <a:lstStyle/>
          <a:p>
            <a:pPr marL="0" lv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процессе решения создаётся дерево поиска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которое на первом шаге состоит из одной стартовой вершины; </a:t>
            </a:r>
          </a:p>
          <a:p>
            <a:pPr marL="0" lv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Среди листьев выбирается значение с минимальным значениям потенциала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0" lv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Ищутся все соседи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 </a:t>
            </a:r>
          </a:p>
          <a:p>
            <a:pPr marL="0" lv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Эти ячейки становятся потомками вершины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дереве поиска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0" lv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Поиск продолжается, пока вершина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 попадёт в окрестности какого-нибудь из листьев.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771428-001E-8790-9760-A38F5E3DB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723" y="2001519"/>
            <a:ext cx="3825056" cy="350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96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27887-D32F-FACE-A605-3D2DE818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Программная реализация</a:t>
            </a:r>
            <a:br>
              <a:rPr lang="ru-RU" dirty="0"/>
            </a:br>
            <a:r>
              <a:rPr lang="ru-RU" sz="2000" dirty="0"/>
              <a:t>Определение требований к приложению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094D4-B1A6-2CFE-3A2D-EC05E3CE0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Программа должна обладать следующими функциональными возможностями</a:t>
            </a:r>
            <a:r>
              <a:rPr lang="en-US" dirty="0"/>
              <a:t>:</a:t>
            </a:r>
          </a:p>
          <a:p>
            <a:pPr marL="514350" indent="-514350">
              <a:buAutoNum type="arabicPeriod"/>
            </a:pPr>
            <a:r>
              <a:rPr lang="ru-RU" dirty="0"/>
              <a:t>Определять шаг сетки</a:t>
            </a:r>
          </a:p>
          <a:p>
            <a:pPr marL="514350" indent="-514350">
              <a:buAutoNum type="arabicPeriod"/>
            </a:pPr>
            <a:r>
              <a:rPr lang="ru-RU" dirty="0"/>
              <a:t>Рассчитывать потенциалы для каждой ячейки сетки</a:t>
            </a:r>
          </a:p>
          <a:p>
            <a:pPr marL="514350" indent="-514350">
              <a:buAutoNum type="arabicPeriod"/>
            </a:pPr>
            <a:r>
              <a:rPr lang="ru-RU" dirty="0"/>
              <a:t>Реализовывать поиск оптимального маршрута методом </a:t>
            </a:r>
            <a:r>
              <a:rPr lang="en-US" dirty="0"/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3418400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A0CC6-0026-A088-2B09-992F7AF8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Программная реализация</a:t>
            </a:r>
            <a:br>
              <a:rPr lang="ru-RU" dirty="0"/>
            </a:br>
            <a:r>
              <a:rPr lang="ru-RU" dirty="0"/>
              <a:t>структура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14C716-D888-44D0-CE4F-1306E20C2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(блок схема)</a:t>
            </a:r>
          </a:p>
        </p:txBody>
      </p:sp>
    </p:spTree>
    <p:extLst>
      <p:ext uri="{BB962C8B-B14F-4D97-AF65-F5344CB8AC3E}">
        <p14:creationId xmlns:p14="http://schemas.microsoft.com/office/powerpoint/2010/main" val="354237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9A393-4D8C-9E85-916E-C994CEB2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Тестирование</a:t>
            </a:r>
            <a:br>
              <a:rPr lang="ru-RU" dirty="0"/>
            </a:br>
            <a:r>
              <a:rPr lang="ru-RU" sz="2000" dirty="0"/>
              <a:t>Показательное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9677C-0032-F4DD-3106-D81F8318F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2184" cy="4397622"/>
          </a:xfrm>
        </p:spPr>
        <p:txBody>
          <a:bodyPr/>
          <a:lstStyle/>
          <a:p>
            <a:r>
              <a:rPr lang="ru-RU" dirty="0"/>
              <a:t>Время работы алгоритма 3.65 сек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B4BF64-B1E2-09DC-4C2F-7CF2C6CBF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986" y="1690688"/>
            <a:ext cx="5288915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73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EDB52-614E-13FF-0D30-28A34774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Тестирование</a:t>
            </a:r>
            <a:br>
              <a:rPr lang="ru-RU" dirty="0"/>
            </a:br>
            <a:r>
              <a:rPr lang="ru-RU" sz="2200" dirty="0"/>
              <a:t>Зависимость шага дискретизации от площади и плотности препятствий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00DC8C8-954B-D485-F200-971CC1237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546" y="2346353"/>
            <a:ext cx="4195907" cy="346852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3F647C-84D2-2C92-E623-EB009FCB7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622" y="2469100"/>
            <a:ext cx="4210748" cy="346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31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9E183-FEF0-4138-0D89-322C0070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Тестирование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511A41-E266-4AE2-DE73-A891ED640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1DC169-EF3D-6B4E-E006-A8F59AF2D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300" y="2813050"/>
            <a:ext cx="3539615" cy="289529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8814A1-A2EC-0DE2-25DD-3A474A7E6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710" y="2813050"/>
            <a:ext cx="3639395" cy="297963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4D014E-4F87-C976-9A56-9FD8C9BDF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85" y="2689682"/>
            <a:ext cx="3279870" cy="26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46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0A3DB8-D479-4940-6304-DCED2CA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C59C4F-601A-3008-D56D-9BB192D9D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252FB6-041D-7B7E-6922-2842A6508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770" y="229386"/>
            <a:ext cx="3882469" cy="31761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78C680-2AFC-96CD-F53D-8039FF0B9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499" y="3280924"/>
            <a:ext cx="4121001" cy="33476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8F33AB-F44C-8A42-E1CC-3DF28D489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61" y="365125"/>
            <a:ext cx="3776334" cy="310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42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C3F47-5112-A0B5-AF6C-17DD4AD5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0D0604-33AE-6581-B8B7-D01F147BB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Была выполнен анализ литературы, по результатам которого был выбран алгоритм поиска по дереву и принято решение о создании зависимости плотности и шага дискретизации.</a:t>
            </a:r>
          </a:p>
          <a:p>
            <a:r>
              <a:rPr lang="ru-RU" dirty="0"/>
              <a:t>Было разработано приложение.</a:t>
            </a:r>
          </a:p>
          <a:p>
            <a:r>
              <a:rPr lang="ru-RU" dirty="0"/>
              <a:t>Было протестировано приложение, по результатам которого можно убедиться в его работоспособности.</a:t>
            </a:r>
          </a:p>
        </p:txBody>
      </p:sp>
    </p:spTree>
    <p:extLst>
      <p:ext uri="{BB962C8B-B14F-4D97-AF65-F5344CB8AC3E}">
        <p14:creationId xmlns:p14="http://schemas.microsoft.com/office/powerpoint/2010/main" val="273483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00358-4DFC-D2BD-B37E-379850C9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 доклада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AB090C-EB37-EEB4-9166-08DCFB635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  <a:p>
            <a:r>
              <a:rPr lang="ru-RU" dirty="0"/>
              <a:t>Постановка задачи</a:t>
            </a:r>
          </a:p>
          <a:p>
            <a:r>
              <a:rPr lang="ru-RU" dirty="0"/>
              <a:t>Программная реализация</a:t>
            </a:r>
          </a:p>
          <a:p>
            <a:r>
              <a:rPr lang="ru-RU" dirty="0"/>
              <a:t>Тестирование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66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E5654-C113-664E-A9E3-59D5C6A0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  <a:br>
              <a:rPr lang="ru-RU" dirty="0"/>
            </a:br>
            <a:r>
              <a:rPr lang="ru-RU" sz="2000" dirty="0"/>
              <a:t>Обоснование актуальности.</a:t>
            </a:r>
          </a:p>
        </p:txBody>
      </p:sp>
      <p:pic>
        <p:nvPicPr>
          <p:cNvPr id="1026" name="Picture 2" descr="Системы циклового программного управления роботов » Школа для электрика -  электротехнический портал">
            <a:extLst>
              <a:ext uri="{FF2B5EF4-FFF2-40B4-BE49-F238E27FC236}">
                <a16:creationId xmlns:a16="http://schemas.microsoft.com/office/drawing/2014/main" id="{DBF5FC55-130A-A257-9C20-0EC32001CB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5749" y="1967144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DFE6EB-BEA6-FDF3-5D15-3A7F641B6320}"/>
              </a:ext>
            </a:extLst>
          </p:cNvPr>
          <p:cNvSpPr txBox="1"/>
          <p:nvPr/>
        </p:nvSpPr>
        <p:spPr>
          <a:xfrm>
            <a:off x="838200" y="1967144"/>
            <a:ext cx="48738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Автоматизация технологически сложных процессов невозможно без решения задачи планирования перемещений.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Под задачей планирования пути принято понимать перемещение робота от начальной до конечной точки. При этом, спланированный путь должен обеспечивать движение с обходом препятствий, быть оптимальным.</a:t>
            </a:r>
          </a:p>
        </p:txBody>
      </p:sp>
    </p:spTree>
    <p:extLst>
      <p:ext uri="{BB962C8B-B14F-4D97-AF65-F5344CB8AC3E}">
        <p14:creationId xmlns:p14="http://schemas.microsoft.com/office/powerpoint/2010/main" val="49586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B0242-BFB5-1E51-9373-150D215F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Постановка задачи</a:t>
            </a:r>
            <a:br>
              <a:rPr lang="ru-RU" dirty="0"/>
            </a:br>
            <a:r>
              <a:rPr lang="ru-RU" sz="2000" dirty="0"/>
              <a:t>Концептуальная постановка задачи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9B622A1B-9769-57A6-D161-CC4CE31BB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797" y="1962366"/>
            <a:ext cx="5464944" cy="36988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Цель разработки</a:t>
            </a:r>
            <a:r>
              <a:rPr lang="en-US" sz="1800" dirty="0"/>
              <a:t>: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Реализовать программу на языке питон реализующее решение задачи планирования перемещений при помощи алгоритма Метода Искусственного Потенциального Поля (МИПП)</a:t>
            </a:r>
          </a:p>
        </p:txBody>
      </p:sp>
      <p:sp>
        <p:nvSpPr>
          <p:cNvPr id="10" name="Объект 7">
            <a:extLst>
              <a:ext uri="{FF2B5EF4-FFF2-40B4-BE49-F238E27FC236}">
                <a16:creationId xmlns:a16="http://schemas.microsoft.com/office/drawing/2014/main" id="{327E0B62-1CA9-415F-6A44-714D7C5956BC}"/>
              </a:ext>
            </a:extLst>
          </p:cNvPr>
          <p:cNvSpPr txBox="1">
            <a:spLocks/>
          </p:cNvSpPr>
          <p:nvPr/>
        </p:nvSpPr>
        <p:spPr>
          <a:xfrm>
            <a:off x="5622530" y="1579585"/>
            <a:ext cx="5464944" cy="3698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F80C3-7D70-210D-97B7-C0C3C23ABB48}"/>
              </a:ext>
            </a:extLst>
          </p:cNvPr>
          <p:cNvSpPr txBox="1"/>
          <p:nvPr/>
        </p:nvSpPr>
        <p:spPr>
          <a:xfrm>
            <a:off x="5307742" y="4124252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Задачи разработки</a:t>
            </a:r>
            <a:r>
              <a:rPr lang="ru-RU" sz="1800" dirty="0"/>
              <a:t>:</a:t>
            </a:r>
          </a:p>
          <a:p>
            <a:pPr marL="0" indent="0">
              <a:buNone/>
            </a:pPr>
            <a:r>
              <a:rPr lang="ru-RU" sz="1800" dirty="0"/>
              <a:t>1. исследовать постановки и области применения задачи планирования перемещений</a:t>
            </a:r>
          </a:p>
          <a:p>
            <a:pPr marL="0" indent="0">
              <a:buNone/>
            </a:pPr>
            <a:r>
              <a:rPr lang="ru-RU" sz="1800" dirty="0"/>
              <a:t>2. выполнить анализ способов решения задачи планирования перемещений</a:t>
            </a:r>
          </a:p>
          <a:p>
            <a:r>
              <a:rPr lang="ru-RU" sz="1800" dirty="0"/>
              <a:t>3. запрограммировать алгоритм </a:t>
            </a:r>
            <a:r>
              <a:rPr lang="ru-RU" dirty="0"/>
              <a:t>МИПП</a:t>
            </a:r>
          </a:p>
          <a:p>
            <a:r>
              <a:rPr lang="ru-RU" dirty="0"/>
              <a:t>4</a:t>
            </a:r>
            <a:r>
              <a:rPr lang="ru-RU" sz="1800" dirty="0"/>
              <a:t>. провести ряд тестов, отображающих результат работы алгоритма МИПП</a:t>
            </a:r>
          </a:p>
        </p:txBody>
      </p:sp>
    </p:spTree>
    <p:extLst>
      <p:ext uri="{BB962C8B-B14F-4D97-AF65-F5344CB8AC3E}">
        <p14:creationId xmlns:p14="http://schemas.microsoft.com/office/powerpoint/2010/main" val="348173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8E711-96E6-5A7E-46BF-E5832A7B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Постановка задачи</a:t>
            </a:r>
            <a:br>
              <a:rPr lang="ru-RU" dirty="0"/>
            </a:br>
            <a:r>
              <a:rPr lang="ru-RU" sz="2200" dirty="0"/>
              <a:t>Описание задачи планирования движения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710ECA-2BFB-B13C-1921-E550CD3D3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104658"/>
          </a:xfrm>
        </p:spPr>
        <p:txBody>
          <a:bodyPr>
            <a:normAutofit fontScale="77500" lnSpcReduction="20000"/>
          </a:bodyPr>
          <a:lstStyle/>
          <a:p>
            <a:r>
              <a:rPr lang="ru-RU" sz="2800" dirty="0"/>
              <a:t>Автоматизация технологически сложных процессов невозможно без решения задачи планирования перемещений.</a:t>
            </a:r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Под задачей планирования пути принято понимать перемещение робота от начальной до конечной точки. При этом, спланированный путь должен обеспечивать движение с обходом препятствий, быть оптимальным.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EE9675-73C4-7988-FD03-F3941B2EA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10" y="1907353"/>
            <a:ext cx="5477523" cy="265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7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FCECA-72C7-1C2D-A826-D494823A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Постановка задачи</a:t>
            </a:r>
            <a:br>
              <a:rPr lang="ru-RU" dirty="0"/>
            </a:br>
            <a:r>
              <a:rPr lang="ru-RU" sz="2200" dirty="0"/>
              <a:t>Переход в конфигурационное пространство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CBA419-039A-AEF6-A463-CBAD82A49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0254" cy="2852907"/>
          </a:xfrm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Современная парадигма решения подобных задач предполагает переход к конфигурационному пространству.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EB823A-620D-0EE4-018D-F921D431A6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" t="5152" r="6315" b="4969"/>
          <a:stretch/>
        </p:blipFill>
        <p:spPr bwMode="auto">
          <a:xfrm>
            <a:off x="639945" y="4271667"/>
            <a:ext cx="4003076" cy="20485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90F424-603C-E70E-F612-9A25C778F1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1" t="4579" r="4863" b="4975"/>
          <a:stretch/>
        </p:blipFill>
        <p:spPr bwMode="auto">
          <a:xfrm>
            <a:off x="5394654" y="4277576"/>
            <a:ext cx="1991567" cy="20479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515F6F7E-CAE7-9B32-641D-45308BF4363A}"/>
              </a:ext>
            </a:extLst>
          </p:cNvPr>
          <p:cNvSpPr/>
          <p:nvPr/>
        </p:nvSpPr>
        <p:spPr>
          <a:xfrm>
            <a:off x="4774693" y="4973144"/>
            <a:ext cx="636246" cy="559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E73783-A4CF-434C-2E5A-96D10D00D1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732" y="1578998"/>
            <a:ext cx="4394200" cy="22263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CC17C860-56A7-C26A-D7B5-41D39C5BB3C4}"/>
              </a:ext>
            </a:extLst>
          </p:cNvPr>
          <p:cNvSpPr txBox="1">
            <a:spLocks/>
          </p:cNvSpPr>
          <p:nvPr/>
        </p:nvSpPr>
        <p:spPr>
          <a:xfrm>
            <a:off x="7457243" y="3994951"/>
            <a:ext cx="4899720" cy="24979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Каждая точка этого пространства является возможной конфигурацией робота, поэтому задача сводится к задаче поиска пути из начальной к конечной конфигурации.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7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9114B-F6DB-B3C9-3DAC-4BC7835B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95" y="22401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Методы решения задачи планирования движения</a:t>
            </a:r>
            <a:br>
              <a:rPr lang="ru-RU" dirty="0"/>
            </a:br>
            <a:r>
              <a:rPr lang="ru-RU" sz="2200" dirty="0"/>
              <a:t>Классификация методов планирования движения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D2968A9-E434-3F75-7D6D-0E7FE1DF0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74" y="2382241"/>
            <a:ext cx="10532549" cy="258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5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B7C08-81C5-7F3F-0E23-60AE8FA90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508" y="237109"/>
            <a:ext cx="10920984" cy="1326515"/>
          </a:xfrm>
        </p:spPr>
        <p:txBody>
          <a:bodyPr/>
          <a:lstStyle/>
          <a:p>
            <a:pPr algn="ctr"/>
            <a:r>
              <a:rPr lang="ru-RU" dirty="0"/>
              <a:t>Постановка задачи</a:t>
            </a:r>
            <a:br>
              <a:rPr lang="ru-RU" dirty="0"/>
            </a:br>
            <a:r>
              <a:rPr lang="ru-RU" sz="2000" dirty="0"/>
              <a:t>Метод Искусственных Потенциальных полей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195E55-629C-35AF-71B3-42D9652D0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72961" cy="3864961"/>
          </a:xfrm>
        </p:spPr>
        <p:txBody>
          <a:bodyPr>
            <a:normAutofit lnSpcReduction="10000"/>
          </a:bodyPr>
          <a:lstStyle/>
          <a:p>
            <a:r>
              <a:rPr lang="ru-RU" sz="3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Рассматривается система с достаточно точной навигационной системой ошибками которой можно было пренебречь. </a:t>
            </a:r>
          </a:p>
          <a:p>
            <a:r>
              <a:rPr lang="ru-RU" sz="3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Системе управления известны как координаты робота и измерительного устройства, так и ориентация сектора обзора</a:t>
            </a:r>
            <a:endParaRPr lang="ru-RU" sz="3200" kern="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Исследование пространства в процессе поиска и оценка областей пространства по потенциалу, а не по контакту с препятствием.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6205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3CDA6-1EAB-E1E6-8582-4AB71BF0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Постановка задачи</a:t>
            </a:r>
            <a:br>
              <a:rPr lang="ru-RU" dirty="0"/>
            </a:br>
            <a:r>
              <a:rPr lang="ru-RU" sz="2200" dirty="0"/>
              <a:t>Метод Искусственных Потенциальных Полей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CE2C0F7-81E4-A6D2-EE94-46C2EFFEB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173" y="1772357"/>
            <a:ext cx="8467856" cy="45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14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489</Words>
  <Application>Microsoft Office PowerPoint</Application>
  <PresentationFormat>Широкоэкранный</PresentationFormat>
  <Paragraphs>58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Times New Roman</vt:lpstr>
      <vt:lpstr>Тема Office</vt:lpstr>
      <vt:lpstr>Выпускная квалификационная работа на тему:  “Планирование перемещений в среде с препятствиями при помощи метода Искусственных потенциальных полей»</vt:lpstr>
      <vt:lpstr>Содержание доклада</vt:lpstr>
      <vt:lpstr>Введение Обоснование актуальности.</vt:lpstr>
      <vt:lpstr>Постановка задачи Концептуальная постановка задачи</vt:lpstr>
      <vt:lpstr>Постановка задачи Описание задачи планирования движения </vt:lpstr>
      <vt:lpstr>Постановка задачи Переход в конфигурационное пространство</vt:lpstr>
      <vt:lpstr>Методы решения задачи планирования движения Классификация методов планирования движения</vt:lpstr>
      <vt:lpstr>Постановка задачи Метод Искусственных Потенциальных полей</vt:lpstr>
      <vt:lpstr>Постановка задачи Метод Искусственных Потенциальных Полей</vt:lpstr>
      <vt:lpstr>Постановка задачи Дискретизация пространства</vt:lpstr>
      <vt:lpstr>Постановка задачи Заполнение сетки потенциального поля</vt:lpstr>
      <vt:lpstr>Постановка задачи  Метод поиска локального минимума Best First Search (BFS)</vt:lpstr>
      <vt:lpstr>Программная реализация Определение требований к приложению</vt:lpstr>
      <vt:lpstr>Программная реализация структура программы</vt:lpstr>
      <vt:lpstr>Тестирование Показательное тестирование</vt:lpstr>
      <vt:lpstr>Тестирование Зависимость шага дискретизации от площади и плотности препятствий </vt:lpstr>
      <vt:lpstr>Тестирование 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на тему:  “Планирование перемещений в среде с препятствиями при помощи метода Искусственных потенциальных полей»</dc:title>
  <dc:creator>Михаил Мудриченко</dc:creator>
  <cp:lastModifiedBy>Михаил Мудриченко</cp:lastModifiedBy>
  <cp:revision>2</cp:revision>
  <dcterms:created xsi:type="dcterms:W3CDTF">2023-06-22T22:57:55Z</dcterms:created>
  <dcterms:modified xsi:type="dcterms:W3CDTF">2023-06-23T08:06:22Z</dcterms:modified>
</cp:coreProperties>
</file>