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Average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85E7D2-3D23-4C46-909B-764C93500897}">
  <a:tblStyle styleId="{F685E7D2-3D23-4C46-909B-764C935008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Average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23be66b7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23be66b7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23be66b7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e23be66b7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23be66b7f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e23be66b7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e23be66b7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e23be66b7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e23be66b7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e23be66b7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23be66b7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e23be66b7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23be66b7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23be66b7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23be66b7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23be66b7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23be66b7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23be66b7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23be66b7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23be66b7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23be66b7f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e23be66b7f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14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Индивидуальный проект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Стажерская программа КХД</a:t>
            </a:r>
            <a:br>
              <a:rPr lang="ru"/>
            </a:br>
            <a:r>
              <a:rPr lang="ru"/>
              <a:t>Презентацию подготовил Мудриченко М.Н.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500" y="244101"/>
            <a:ext cx="1163402" cy="3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200" y="450275"/>
            <a:ext cx="4998599" cy="26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>
            <p:ph type="title"/>
          </p:nvPr>
        </p:nvSpPr>
        <p:spPr>
          <a:xfrm>
            <a:off x="213800" y="-535625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Мэппинги</a:t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4888025" y="3891225"/>
            <a:ext cx="1203600" cy="82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8750" y="320200"/>
            <a:ext cx="5285248" cy="403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349200"/>
            <a:ext cx="4583224" cy="350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175" y="1484125"/>
            <a:ext cx="4349952" cy="22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/>
        </p:nvSpPr>
        <p:spPr>
          <a:xfrm>
            <a:off x="468075" y="190500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5</a:t>
            </a:r>
            <a:endParaRPr sz="6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/>
          <p:nvPr/>
        </p:nvSpPr>
        <p:spPr>
          <a:xfrm>
            <a:off x="4855475" y="4283975"/>
            <a:ext cx="857400" cy="50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9" name="Google Shape;169;p23"/>
          <p:cNvSpPr txBox="1"/>
          <p:nvPr>
            <p:ph type="title"/>
          </p:nvPr>
        </p:nvSpPr>
        <p:spPr>
          <a:xfrm>
            <a:off x="-69550" y="-870750"/>
            <a:ext cx="50391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DM report_goods_supply_info</a:t>
            </a:r>
            <a:endParaRPr sz="3400"/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576" y="1185250"/>
            <a:ext cx="4823823" cy="3683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6000" y="1312475"/>
            <a:ext cx="4596850" cy="241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8552" y="254983"/>
            <a:ext cx="1240525" cy="37615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 txBox="1"/>
          <p:nvPr/>
        </p:nvSpPr>
        <p:spPr>
          <a:xfrm>
            <a:off x="5183550" y="33889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/>
          <p:nvPr/>
        </p:nvSpPr>
        <p:spPr>
          <a:xfrm>
            <a:off x="0" y="0"/>
            <a:ext cx="9161100" cy="203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552" y="254983"/>
            <a:ext cx="1240525" cy="37615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 txBox="1"/>
          <p:nvPr/>
        </p:nvSpPr>
        <p:spPr>
          <a:xfrm>
            <a:off x="673350" y="136075"/>
            <a:ext cx="3405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Верификация качества проекта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4733150" y="2971925"/>
            <a:ext cx="44106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Проверка добавления новой записи в хранилище данны</a:t>
            </a:r>
            <a:r>
              <a:rPr lang="ru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х</a:t>
            </a:r>
            <a:br>
              <a:rPr lang="ru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ru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Проверка изменения записи в хранилище данных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Проверка удаления записи в хранилище данных</a:t>
            </a:r>
            <a:br>
              <a:rPr lang="ru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ru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Проверка доступности данных таблиц в системе источнике.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Проверка загрузке данных на слой DM.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Проверка загрузки записей с нулевыми значениями price на слой DM.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Проверка наличия обязательного значения в поле базы данных.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Проверка добавления записей в отчете PIX BI.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Проверка обновления записей в отчете PIX BI.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Проверка удаления записей из отчета PIX BI.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42600" y="3129725"/>
            <a:ext cx="4741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Проверка существования объекта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Проверка удаления записи в хранилище данных</a:t>
            </a:r>
            <a:br>
              <a:rPr lang="ru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ru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Проверка количества заявленных атрибутов таблицы</a:t>
            </a:r>
            <a:br>
              <a:rPr lang="ru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ru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Проверка атрибутов на отсутствие пустых значений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Проверка атрибутов таблицы на корректность заведённых типов данных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Проверка что нет дублей по ключам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Проверка наименований заявленных атрибутов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0" y="2115550"/>
            <a:ext cx="3000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Проверка качества данных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4784400" y="2070950"/>
            <a:ext cx="3804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Функциональные тестовые сценарии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42600" y="136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/>
          <p:nvPr/>
        </p:nvSpPr>
        <p:spPr>
          <a:xfrm>
            <a:off x="4975675" y="4229550"/>
            <a:ext cx="1006800" cy="7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91" name="Google Shape;1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738" y="1506838"/>
            <a:ext cx="4544776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213" y="1365650"/>
            <a:ext cx="4858849" cy="371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5025" y="1029550"/>
            <a:ext cx="4774350" cy="24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 txBox="1"/>
          <p:nvPr>
            <p:ph type="title"/>
          </p:nvPr>
        </p:nvSpPr>
        <p:spPr>
          <a:xfrm>
            <a:off x="602700" y="-503625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Сведения о поставщиках и их товарах</a:t>
            </a:r>
            <a:endParaRPr sz="3000"/>
          </a:p>
        </p:txBody>
      </p:sp>
      <p:pic>
        <p:nvPicPr>
          <p:cNvPr id="195" name="Google Shape;19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3250" y="888675"/>
            <a:ext cx="4924150" cy="376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58552" y="254983"/>
            <a:ext cx="1240525" cy="37615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 txBox="1"/>
          <p:nvPr/>
        </p:nvSpPr>
        <p:spPr>
          <a:xfrm>
            <a:off x="0" y="0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6</a:t>
            </a:r>
            <a:endParaRPr/>
          </a:p>
        </p:txBody>
      </p:sp>
      <p:sp>
        <p:nvSpPr>
          <p:cNvPr id="198" name="Google Shape;198;p25"/>
          <p:cNvSpPr txBox="1"/>
          <p:nvPr/>
        </p:nvSpPr>
        <p:spPr>
          <a:xfrm>
            <a:off x="152400" y="152400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6</a:t>
            </a:r>
            <a:endParaRPr/>
          </a:p>
        </p:txBody>
      </p:sp>
      <p:sp>
        <p:nvSpPr>
          <p:cNvPr id="199" name="Google Shape;199;p25"/>
          <p:cNvSpPr txBox="1"/>
          <p:nvPr/>
        </p:nvSpPr>
        <p:spPr>
          <a:xfrm>
            <a:off x="0" y="0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125" y="885925"/>
            <a:ext cx="5246648" cy="40067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 txBox="1"/>
          <p:nvPr>
            <p:ph type="title"/>
          </p:nvPr>
        </p:nvSpPr>
        <p:spPr>
          <a:xfrm>
            <a:off x="170250" y="108475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Сведения о поставщиках и их товарах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8700" y="984300"/>
            <a:ext cx="5109498" cy="274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8552" y="254983"/>
            <a:ext cx="1240525" cy="37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25" y="1418000"/>
            <a:ext cx="4610548" cy="248492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7"/>
          <p:cNvSpPr/>
          <p:nvPr/>
        </p:nvSpPr>
        <p:spPr>
          <a:xfrm>
            <a:off x="4791975" y="4215950"/>
            <a:ext cx="755100" cy="585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4" name="Google Shape;214;p27"/>
          <p:cNvSpPr txBox="1"/>
          <p:nvPr>
            <p:ph type="title"/>
          </p:nvPr>
        </p:nvSpPr>
        <p:spPr>
          <a:xfrm>
            <a:off x="-343350" y="-784350"/>
            <a:ext cx="52467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Сквозная фильтрация</a:t>
            </a:r>
            <a:endParaRPr/>
          </a:p>
        </p:txBody>
      </p:sp>
      <p:pic>
        <p:nvPicPr>
          <p:cNvPr id="215" name="Google Shape;21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25" y="1309300"/>
            <a:ext cx="4749025" cy="362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175" y="1162325"/>
            <a:ext cx="4749025" cy="362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3450" y="1270000"/>
            <a:ext cx="4520051" cy="2484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58552" y="254983"/>
            <a:ext cx="1240525" cy="37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56165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561650" y="1729275"/>
            <a:ext cx="1987800" cy="10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3455775" y="1729275"/>
            <a:ext cx="1987800" cy="10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6349900" y="1729275"/>
            <a:ext cx="1987800" cy="10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561650" y="3433575"/>
            <a:ext cx="1987800" cy="10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3455775" y="3433575"/>
            <a:ext cx="1987800" cy="10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6349900" y="3433575"/>
            <a:ext cx="1987800" cy="10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561650" y="19793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ЗАДАЧИ ПРОЕКТА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555550" y="1906750"/>
            <a:ext cx="1943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ИСПОЛЬЗУЕМЫЕ ИНСТРУМЕНТЫ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6645500" y="1864875"/>
            <a:ext cx="1476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ИСТОЧНИКИ ДАННЫХ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636850" y="3569175"/>
            <a:ext cx="1943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АРХИТЕКТУРНАЯ СХЕМА РЕШЕНИЯ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3698650" y="37577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МЭППИНГИ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6645500" y="37230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ОТЧЕТНОСТЬ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5550" y="1671550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2910400" y="1671550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5843800" y="1671550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55550" y="3415275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/>
          </a:p>
        </p:txBody>
      </p:sp>
      <p:sp>
        <p:nvSpPr>
          <p:cNvPr id="83" name="Google Shape;83;p14"/>
          <p:cNvSpPr txBox="1"/>
          <p:nvPr/>
        </p:nvSpPr>
        <p:spPr>
          <a:xfrm>
            <a:off x="2910400" y="3415275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5</a:t>
            </a:r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5843800" y="3449975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6</a:t>
            </a:r>
            <a:endParaRPr/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500" y="244101"/>
            <a:ext cx="1163402" cy="3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231650" y="-169825"/>
            <a:ext cx="4919400" cy="27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200"/>
              <a:t>Постановка задачи: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  <p:sp>
        <p:nvSpPr>
          <p:cNvPr id="91" name="Google Shape;91;p15"/>
          <p:cNvSpPr txBox="1"/>
          <p:nvPr/>
        </p:nvSpPr>
        <p:spPr>
          <a:xfrm>
            <a:off x="3237025" y="1411650"/>
            <a:ext cx="55893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Имеется сеть продуктовых магазинов. В собственности сети имеется список поставщиков, которые поставляют продукты для последующей розничной торговли, также имеется список поставляемой продукции.</a:t>
            </a:r>
            <a:r>
              <a:rPr lang="ru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rgbClr val="172B4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290725" y="2793450"/>
            <a:ext cx="8535600" cy="213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718050" y="2896900"/>
            <a:ext cx="7707900" cy="1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НЕОБХОДИМО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Смоделировать и реализовать ХД для организации.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Подготовить отчетность для мониторинга списка поставщиков и поставляемой ими продукции.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599225" y="3622025"/>
            <a:ext cx="97200" cy="10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599225" y="4097425"/>
            <a:ext cx="97200" cy="10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194725" y="-125150"/>
            <a:ext cx="2193000" cy="20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552" y="254983"/>
            <a:ext cx="1240525" cy="37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 проекта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4674500" y="452900"/>
            <a:ext cx="7659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100">
                <a:solidFill>
                  <a:srgbClr val="172B4D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endParaRPr sz="4200">
              <a:solidFill>
                <a:srgbClr val="172B4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4791950" y="4438450"/>
            <a:ext cx="1011300" cy="45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4653150" y="1861000"/>
            <a:ext cx="6036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100">
                <a:solidFill>
                  <a:srgbClr val="172B4D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endParaRPr sz="4200">
              <a:solidFill>
                <a:srgbClr val="172B4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4690050" y="2941350"/>
            <a:ext cx="5298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100">
                <a:solidFill>
                  <a:srgbClr val="172B4D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endParaRPr sz="4200">
              <a:solidFill>
                <a:srgbClr val="172B4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4690050" y="4021700"/>
            <a:ext cx="5298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100">
                <a:solidFill>
                  <a:srgbClr val="172B4D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 sz="4200">
              <a:solidFill>
                <a:srgbClr val="172B4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8" name="Google Shape;108;p16"/>
          <p:cNvSpPr txBox="1"/>
          <p:nvPr>
            <p:ph idx="2" type="body"/>
          </p:nvPr>
        </p:nvSpPr>
        <p:spPr>
          <a:xfrm>
            <a:off x="5125900" y="959850"/>
            <a:ext cx="35427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172B4D"/>
                </a:solidFill>
                <a:latin typeface="Oswald"/>
                <a:ea typeface="Oswald"/>
                <a:cs typeface="Oswald"/>
                <a:sym typeface="Oswald"/>
              </a:rPr>
              <a:t>Реализовать ХД на всех слоях</a:t>
            </a:r>
            <a:endParaRPr sz="1400">
              <a:solidFill>
                <a:srgbClr val="172B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172B4D"/>
                </a:solidFill>
                <a:latin typeface="Oswald"/>
                <a:ea typeface="Oswald"/>
                <a:cs typeface="Oswald"/>
                <a:sym typeface="Oswald"/>
              </a:rPr>
              <a:t> (от загрузки </a:t>
            </a:r>
            <a:endParaRPr sz="1400">
              <a:solidFill>
                <a:srgbClr val="172B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172B4D"/>
                </a:solidFill>
                <a:latin typeface="Oswald"/>
                <a:ea typeface="Oswald"/>
                <a:cs typeface="Oswald"/>
                <a:sym typeface="Oswald"/>
              </a:rPr>
              <a:t>из системы источника до реализации витрин данных).</a:t>
            </a:r>
            <a:endParaRPr sz="1400">
              <a:solidFill>
                <a:srgbClr val="172B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72B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172B4D"/>
                </a:solidFill>
                <a:latin typeface="Oswald"/>
                <a:ea typeface="Oswald"/>
                <a:cs typeface="Oswald"/>
                <a:sym typeface="Oswald"/>
              </a:rPr>
              <a:t>Реализовать функционал реакции системы </a:t>
            </a:r>
            <a:endParaRPr sz="1400">
              <a:solidFill>
                <a:srgbClr val="172B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172B4D"/>
                </a:solidFill>
                <a:latin typeface="Oswald"/>
                <a:ea typeface="Oswald"/>
                <a:cs typeface="Oswald"/>
                <a:sym typeface="Oswald"/>
              </a:rPr>
              <a:t>на изменение данных в СИ.</a:t>
            </a:r>
            <a:endParaRPr sz="1400">
              <a:solidFill>
                <a:srgbClr val="172B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72B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72B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172B4D"/>
                </a:solidFill>
                <a:latin typeface="Oswald"/>
                <a:ea typeface="Oswald"/>
                <a:cs typeface="Oswald"/>
                <a:sym typeface="Oswald"/>
              </a:rPr>
              <a:t>Реализовать отчет данных в PIX BI</a:t>
            </a:r>
            <a:endParaRPr sz="1400">
              <a:solidFill>
                <a:srgbClr val="172B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72B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72B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172B4D"/>
                </a:solidFill>
                <a:latin typeface="Oswald"/>
                <a:ea typeface="Oswald"/>
                <a:cs typeface="Oswald"/>
                <a:sym typeface="Oswald"/>
              </a:rPr>
              <a:t>Подготовить документацию по проекту (БТ, ФС)</a:t>
            </a:r>
            <a:endParaRPr sz="1400">
              <a:solidFill>
                <a:srgbClr val="172B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172B4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605475" y="1081400"/>
            <a:ext cx="2193000" cy="20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endParaRPr sz="6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552" y="254983"/>
            <a:ext cx="1240525" cy="37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74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инструменты</a:t>
            </a:r>
            <a:endParaRPr/>
          </a:p>
        </p:txBody>
      </p:sp>
      <p:graphicFrame>
        <p:nvGraphicFramePr>
          <p:cNvPr id="116" name="Google Shape;116;p17"/>
          <p:cNvGraphicFramePr/>
          <p:nvPr/>
        </p:nvGraphicFramePr>
        <p:xfrm>
          <a:off x="311700" y="168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{F685E7D2-3D23-4C46-909B-764C93500897}</a:tableStyleId>
              </a:tblPr>
              <a:tblGrid>
                <a:gridCol w="1686425"/>
                <a:gridCol w="1686425"/>
                <a:gridCol w="1686425"/>
                <a:gridCol w="1686425"/>
                <a:gridCol w="1686425"/>
              </a:tblGrid>
              <a:tr h="1142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НАЗНАЧЕНИЕ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SOURCE</a:t>
                      </a:r>
                      <a:br>
                        <a:rPr lang="ru">
                          <a:solidFill>
                            <a:schemeClr val="dk1"/>
                          </a:solidFill>
                        </a:rPr>
                      </a:br>
                      <a:r>
                        <a:rPr lang="ru">
                          <a:solidFill>
                            <a:schemeClr val="dk1"/>
                          </a:solidFill>
                        </a:rPr>
                        <a:t>(Postgres)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DWH</a:t>
                      </a:r>
                      <a:br>
                        <a:rPr lang="ru">
                          <a:solidFill>
                            <a:schemeClr val="dk1"/>
                          </a:solidFill>
                        </a:rPr>
                      </a:br>
                      <a:r>
                        <a:rPr lang="ru">
                          <a:solidFill>
                            <a:schemeClr val="dk1"/>
                          </a:solidFill>
                        </a:rPr>
                        <a:t>(Postgres)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ETL</a:t>
                      </a:r>
                      <a:br>
                        <a:rPr lang="ru">
                          <a:solidFill>
                            <a:schemeClr val="dk1"/>
                          </a:solidFill>
                        </a:rPr>
                      </a:br>
                      <a:r>
                        <a:rPr lang="ru">
                          <a:solidFill>
                            <a:schemeClr val="dk1"/>
                          </a:solidFill>
                        </a:rPr>
                        <a:t>(Airflow)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DM</a:t>
                      </a:r>
                      <a:br>
                        <a:rPr lang="ru">
                          <a:solidFill>
                            <a:schemeClr val="dk1"/>
                          </a:solidFill>
                        </a:rPr>
                      </a:br>
                      <a:r>
                        <a:rPr lang="ru">
                          <a:solidFill>
                            <a:schemeClr val="dk1"/>
                          </a:solidFill>
                        </a:rPr>
                        <a:t>(ClickHouse)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1142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ОПИСАНИЕ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БАЗА ИСТОЧНИК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БАЗА ХРАНИЛИЩЕ ДАННЫХ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Инструмент 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оркестрации ETL потоков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База слоя витрин данных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7226" y="1362225"/>
            <a:ext cx="1267000" cy="8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001" y="1362225"/>
            <a:ext cx="1267000" cy="8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3475" y="1532478"/>
            <a:ext cx="503925" cy="50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19300" y="1586276"/>
            <a:ext cx="445972" cy="39632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311700" y="-165050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endParaRPr sz="6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68900" y="264526"/>
            <a:ext cx="1163402" cy="3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>
            <a:off x="3714000" y="531625"/>
            <a:ext cx="4681300" cy="4334250"/>
          </a:xfrm>
          <a:custGeom>
            <a:rect b="b" l="l" r="r" t="t"/>
            <a:pathLst>
              <a:path extrusionOk="0" h="173370" w="187252">
                <a:moveTo>
                  <a:pt x="296" y="295"/>
                </a:moveTo>
                <a:lnTo>
                  <a:pt x="0" y="173370"/>
                </a:lnTo>
                <a:lnTo>
                  <a:pt x="187252" y="173370"/>
                </a:lnTo>
                <a:lnTo>
                  <a:pt x="187252" y="0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Google Shape;128;p18"/>
          <p:cNvSpPr txBox="1"/>
          <p:nvPr>
            <p:ph type="title"/>
          </p:nvPr>
        </p:nvSpPr>
        <p:spPr>
          <a:xfrm>
            <a:off x="252625" y="880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 данных</a:t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384900" y="1798000"/>
            <a:ext cx="3004200" cy="181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verage"/>
                <a:ea typeface="Average"/>
                <a:cs typeface="Average"/>
                <a:sym typeface="Average"/>
              </a:rPr>
              <a:t>БД mikhail_mudrichenko.</a:t>
            </a:r>
            <a:r>
              <a:rPr lang="ru">
                <a:latin typeface="Average"/>
                <a:ea typeface="Average"/>
                <a:cs typeface="Average"/>
                <a:sym typeface="Average"/>
              </a:rPr>
              <a:t>source_pp </a:t>
            </a:r>
            <a:r>
              <a:rPr lang="ru">
                <a:latin typeface="Average"/>
                <a:ea typeface="Average"/>
                <a:cs typeface="Average"/>
                <a:sym typeface="Average"/>
              </a:rPr>
              <a:t>(POSTGRESQL) - транзакционная БД сети продуктовых магазинов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7150" y="577600"/>
            <a:ext cx="4575000" cy="4242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1" name="Google Shape;131;p18"/>
          <p:cNvSpPr txBox="1"/>
          <p:nvPr/>
        </p:nvSpPr>
        <p:spPr>
          <a:xfrm>
            <a:off x="252625" y="0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endParaRPr sz="6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959325" y="375350"/>
            <a:ext cx="5844900" cy="16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Архитектурная схема</a:t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903950" y="-83425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 sz="60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552" y="254983"/>
            <a:ext cx="1240525" cy="376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975" y="1767550"/>
            <a:ext cx="7412450" cy="32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0" y="-1664000"/>
            <a:ext cx="5431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2300">
                <a:solidFill>
                  <a:srgbClr val="172B4D"/>
                </a:solidFill>
              </a:rPr>
              <a:t>Р</a:t>
            </a:r>
            <a:r>
              <a:rPr lang="ru" sz="2300">
                <a:solidFill>
                  <a:srgbClr val="172B4D"/>
                </a:solidFill>
              </a:rPr>
              <a:t>еакция системы на изменение данных в СИ.</a:t>
            </a:r>
            <a:endParaRPr sz="5700"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625" y="280775"/>
            <a:ext cx="8057151" cy="45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110075" y="12547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Диаграмма DDS-слоя</a:t>
            </a:r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275" y="1067675"/>
            <a:ext cx="5875082" cy="361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6500" y="244101"/>
            <a:ext cx="1163402" cy="3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